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7"/>
  </p:notesMasterIdLst>
  <p:sldIdLst>
    <p:sldId id="256" r:id="rId2"/>
    <p:sldId id="301" r:id="rId3"/>
    <p:sldId id="257" r:id="rId4"/>
    <p:sldId id="258" r:id="rId5"/>
    <p:sldId id="259" r:id="rId6"/>
    <p:sldId id="261" r:id="rId7"/>
    <p:sldId id="264" r:id="rId8"/>
    <p:sldId id="267" r:id="rId9"/>
    <p:sldId id="263" r:id="rId10"/>
    <p:sldId id="266" r:id="rId11"/>
    <p:sldId id="265" r:id="rId12"/>
    <p:sldId id="262" r:id="rId13"/>
    <p:sldId id="268" r:id="rId14"/>
    <p:sldId id="269" r:id="rId15"/>
    <p:sldId id="270" r:id="rId16"/>
    <p:sldId id="271" r:id="rId17"/>
    <p:sldId id="272" r:id="rId18"/>
    <p:sldId id="290" r:id="rId19"/>
    <p:sldId id="273" r:id="rId20"/>
    <p:sldId id="274" r:id="rId21"/>
    <p:sldId id="275" r:id="rId22"/>
    <p:sldId id="291" r:id="rId23"/>
    <p:sldId id="276" r:id="rId24"/>
    <p:sldId id="277" r:id="rId25"/>
    <p:sldId id="278" r:id="rId26"/>
    <p:sldId id="289" r:id="rId27"/>
    <p:sldId id="288" r:id="rId28"/>
    <p:sldId id="279" r:id="rId29"/>
    <p:sldId id="280" r:id="rId30"/>
    <p:sldId id="281" r:id="rId31"/>
    <p:sldId id="282" r:id="rId32"/>
    <p:sldId id="283" r:id="rId33"/>
    <p:sldId id="284" r:id="rId34"/>
    <p:sldId id="285" r:id="rId35"/>
    <p:sldId id="286" r:id="rId36"/>
    <p:sldId id="287" r:id="rId37"/>
    <p:sldId id="292" r:id="rId38"/>
    <p:sldId id="293" r:id="rId39"/>
    <p:sldId id="294" r:id="rId40"/>
    <p:sldId id="295" r:id="rId41"/>
    <p:sldId id="296" r:id="rId42"/>
    <p:sldId id="297" r:id="rId43"/>
    <p:sldId id="298" r:id="rId44"/>
    <p:sldId id="299" r:id="rId45"/>
    <p:sldId id="300" r:id="rId46"/>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2" autoAdjust="0"/>
    <p:restoredTop sz="76987" autoAdjust="0"/>
  </p:normalViewPr>
  <p:slideViewPr>
    <p:cSldViewPr snapToGrid="0">
      <p:cViewPr varScale="1">
        <p:scale>
          <a:sx n="70" d="100"/>
          <a:sy n="70" d="100"/>
        </p:scale>
        <p:origin x="979"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4B459F98-643B-4520-B60B-F8108BFB44FF}" type="datetimeFigureOut">
              <a:rPr lang="en-US" smtClean="0"/>
              <a:t>12/5/2019</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CA3BEF2-8605-46BD-9FE4-38D94B344E94}" type="slidenum">
              <a:rPr lang="en-US" smtClean="0"/>
              <a:t>‹#›</a:t>
            </a:fld>
            <a:endParaRPr lang="en-US"/>
          </a:p>
        </p:txBody>
      </p:sp>
    </p:spTree>
    <p:extLst>
      <p:ext uri="{BB962C8B-B14F-4D97-AF65-F5344CB8AC3E}">
        <p14:creationId xmlns:p14="http://schemas.microsoft.com/office/powerpoint/2010/main" val="4006449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a:t>
            </a:fld>
            <a:endParaRPr lang="en-US"/>
          </a:p>
        </p:txBody>
      </p:sp>
    </p:spTree>
    <p:extLst>
      <p:ext uri="{BB962C8B-B14F-4D97-AF65-F5344CB8AC3E}">
        <p14:creationId xmlns:p14="http://schemas.microsoft.com/office/powerpoint/2010/main" val="115201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Discuss the D.E.W. line above the arctic circle.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Ships routinely patrolled the coasts and the North Atlantic and North Pacific oceans</a:t>
            </a:r>
          </a:p>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12</a:t>
            </a:fld>
            <a:endParaRPr lang="en-US"/>
          </a:p>
        </p:txBody>
      </p:sp>
    </p:spTree>
    <p:extLst>
      <p:ext uri="{BB962C8B-B14F-4D97-AF65-F5344CB8AC3E}">
        <p14:creationId xmlns:p14="http://schemas.microsoft.com/office/powerpoint/2010/main" val="2689556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13</a:t>
            </a:fld>
            <a:endParaRPr lang="en-US"/>
          </a:p>
        </p:txBody>
      </p:sp>
    </p:spTree>
    <p:extLst>
      <p:ext uri="{BB962C8B-B14F-4D97-AF65-F5344CB8AC3E}">
        <p14:creationId xmlns:p14="http://schemas.microsoft.com/office/powerpoint/2010/main" val="3483958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Tares are a weed that resembles wheat until the ear appears.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When we are not watching, we are susceptible to attack.</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Our enemies gain an advantage over us.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 are vulnerable.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 suffer loss or harm.</a:t>
            </a: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14</a:t>
            </a:fld>
            <a:endParaRPr lang="en-US"/>
          </a:p>
        </p:txBody>
      </p:sp>
    </p:spTree>
    <p:extLst>
      <p:ext uri="{BB962C8B-B14F-4D97-AF65-F5344CB8AC3E}">
        <p14:creationId xmlns:p14="http://schemas.microsoft.com/office/powerpoint/2010/main" val="2267300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issue in this story is to watch against attack or theft.</a:t>
            </a: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15</a:t>
            </a:fld>
            <a:endParaRPr lang="en-US"/>
          </a:p>
        </p:txBody>
      </p:sp>
    </p:spTree>
    <p:extLst>
      <p:ext uri="{BB962C8B-B14F-4D97-AF65-F5344CB8AC3E}">
        <p14:creationId xmlns:p14="http://schemas.microsoft.com/office/powerpoint/2010/main" val="18521605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effectLst/>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Porter = doorkeeper, the protector of the household.</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We must live our lives in an attitude of watchfulness.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Attacks and danger appear suddenly and when not expected.</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We don’t know how long our vigil will last.</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Be awake and watching!</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16</a:t>
            </a:fld>
            <a:endParaRPr lang="en-US"/>
          </a:p>
        </p:txBody>
      </p:sp>
    </p:spTree>
    <p:extLst>
      <p:ext uri="{BB962C8B-B14F-4D97-AF65-F5344CB8AC3E}">
        <p14:creationId xmlns:p14="http://schemas.microsoft.com/office/powerpoint/2010/main" val="1067632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clear that Jesus is telling us to watch for threats and danger.</a:t>
            </a:r>
          </a:p>
          <a:p>
            <a:endParaRPr lang="en-US" dirty="0"/>
          </a:p>
          <a:p>
            <a:r>
              <a:rPr lang="en-US" dirty="0"/>
              <a:t>V40 Be ready, because the Son of Man comes at an our when you don’t expect Him.</a:t>
            </a:r>
          </a:p>
          <a:p>
            <a:endParaRPr lang="en-US" dirty="0"/>
          </a:p>
          <a:p>
            <a:r>
              <a:rPr lang="en-US" dirty="0"/>
              <a:t>He is telling us to be ready at all times.</a:t>
            </a:r>
          </a:p>
        </p:txBody>
      </p:sp>
      <p:sp>
        <p:nvSpPr>
          <p:cNvPr id="4" name="Slide Number Placeholder 3"/>
          <p:cNvSpPr>
            <a:spLocks noGrp="1"/>
          </p:cNvSpPr>
          <p:nvPr>
            <p:ph type="sldNum" sz="quarter" idx="5"/>
          </p:nvPr>
        </p:nvSpPr>
        <p:spPr/>
        <p:txBody>
          <a:bodyPr/>
          <a:lstStyle/>
          <a:p>
            <a:fld id="{BCA3BEF2-8605-46BD-9FE4-38D94B344E94}" type="slidenum">
              <a:rPr lang="en-US" smtClean="0"/>
              <a:t>17</a:t>
            </a:fld>
            <a:endParaRPr lang="en-US"/>
          </a:p>
        </p:txBody>
      </p:sp>
    </p:spTree>
    <p:extLst>
      <p:ext uri="{BB962C8B-B14F-4D97-AF65-F5344CB8AC3E}">
        <p14:creationId xmlns:p14="http://schemas.microsoft.com/office/powerpoint/2010/main" val="2935497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watch is to be sober and awake.</a:t>
            </a:r>
          </a:p>
        </p:txBody>
      </p:sp>
      <p:sp>
        <p:nvSpPr>
          <p:cNvPr id="4" name="Slide Number Placeholder 3"/>
          <p:cNvSpPr>
            <a:spLocks noGrp="1"/>
          </p:cNvSpPr>
          <p:nvPr>
            <p:ph type="sldNum" sz="quarter" idx="5"/>
          </p:nvPr>
        </p:nvSpPr>
        <p:spPr/>
        <p:txBody>
          <a:bodyPr/>
          <a:lstStyle/>
          <a:p>
            <a:fld id="{BCA3BEF2-8605-46BD-9FE4-38D94B344E94}" type="slidenum">
              <a:rPr lang="en-US" smtClean="0"/>
              <a:t>19</a:t>
            </a:fld>
            <a:endParaRPr lang="en-US"/>
          </a:p>
        </p:txBody>
      </p:sp>
    </p:spTree>
    <p:extLst>
      <p:ext uri="{BB962C8B-B14F-4D97-AF65-F5344CB8AC3E}">
        <p14:creationId xmlns:p14="http://schemas.microsoft.com/office/powerpoint/2010/main" val="201664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a:p>
            <a:pPr marL="1085850" lvl="2" indent="-171450">
              <a:buFont typeface="Arial" panose="020B0604020202020204" pitchFamily="34" charset="0"/>
              <a:buChar char="•"/>
            </a:pPr>
            <a:r>
              <a:rPr lang="en-US" sz="1200" kern="1200" dirty="0">
                <a:solidFill>
                  <a:schemeClr val="tx1"/>
                </a:solidFill>
                <a:effectLst/>
                <a:latin typeface="+mn-lt"/>
                <a:ea typeface="+mn-ea"/>
                <a:cs typeface="+mn-cs"/>
              </a:rPr>
              <a:t>Nowhere in the Bible are we admonished to watch word events.</a:t>
            </a:r>
          </a:p>
          <a:p>
            <a:pPr marL="1085850" lvl="2" indent="-171450">
              <a:buFont typeface="Arial" panose="020B0604020202020204" pitchFamily="34" charset="0"/>
              <a:buChar char="•"/>
            </a:pPr>
            <a:r>
              <a:rPr lang="en-US" sz="1200" kern="1200" dirty="0">
                <a:solidFill>
                  <a:schemeClr val="tx1"/>
                </a:solidFill>
                <a:effectLst/>
                <a:latin typeface="+mn-lt"/>
                <a:ea typeface="+mn-ea"/>
                <a:cs typeface="+mn-cs"/>
              </a:rPr>
              <a:t>Our garments are a metaphor for our spiritual state. </a:t>
            </a:r>
          </a:p>
          <a:p>
            <a:pPr marL="1085850" lvl="2" indent="-171450">
              <a:buFont typeface="Arial" panose="020B0604020202020204" pitchFamily="34" charset="0"/>
              <a:buChar char="•"/>
            </a:pPr>
            <a:r>
              <a:rPr lang="en-US" sz="1200" kern="1200" dirty="0">
                <a:solidFill>
                  <a:schemeClr val="tx1"/>
                </a:solidFill>
                <a:effectLst/>
                <a:latin typeface="+mn-lt"/>
                <a:ea typeface="+mn-ea"/>
                <a:cs typeface="+mn-cs"/>
              </a:rPr>
              <a:t>Since the garden of Eden, nakedness has been a metaphor for shame.</a:t>
            </a:r>
          </a:p>
          <a:p>
            <a:pPr marL="1085850" lvl="2" indent="-171450">
              <a:buFont typeface="Arial" panose="020B0604020202020204" pitchFamily="34" charset="0"/>
              <a:buChar char="•"/>
            </a:pPr>
            <a:r>
              <a:rPr lang="en-US" sz="1200" kern="1200" dirty="0">
                <a:solidFill>
                  <a:schemeClr val="tx1"/>
                </a:solidFill>
                <a:effectLst/>
                <a:latin typeface="+mn-lt"/>
                <a:ea typeface="+mn-ea"/>
                <a:cs typeface="+mn-cs"/>
              </a:rPr>
              <a:t>Mat 25 contains a parable about the danger of lack of watchfulness</a:t>
            </a: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20</a:t>
            </a:fld>
            <a:endParaRPr lang="en-US"/>
          </a:p>
        </p:txBody>
      </p:sp>
    </p:spTree>
    <p:extLst>
      <p:ext uri="{BB962C8B-B14F-4D97-AF65-F5344CB8AC3E}">
        <p14:creationId xmlns:p14="http://schemas.microsoft.com/office/powerpoint/2010/main" val="12872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600" b="1" dirty="0"/>
          </a:p>
        </p:txBody>
      </p:sp>
      <p:sp>
        <p:nvSpPr>
          <p:cNvPr id="4" name="Slide Number Placeholder 3"/>
          <p:cNvSpPr>
            <a:spLocks noGrp="1"/>
          </p:cNvSpPr>
          <p:nvPr>
            <p:ph type="sldNum" sz="quarter" idx="5"/>
          </p:nvPr>
        </p:nvSpPr>
        <p:spPr/>
        <p:txBody>
          <a:bodyPr/>
          <a:lstStyle/>
          <a:p>
            <a:fld id="{BCA3BEF2-8605-46BD-9FE4-38D94B344E94}" type="slidenum">
              <a:rPr lang="en-US" smtClean="0"/>
              <a:t>21</a:t>
            </a:fld>
            <a:endParaRPr lang="en-US"/>
          </a:p>
        </p:txBody>
      </p:sp>
    </p:spTree>
    <p:extLst>
      <p:ext uri="{BB962C8B-B14F-4D97-AF65-F5344CB8AC3E}">
        <p14:creationId xmlns:p14="http://schemas.microsoft.com/office/powerpoint/2010/main" val="3936621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lesson here is about watching, not the Holy Spirit.</a:t>
            </a:r>
            <a:br>
              <a:rPr lang="en-US" dirty="0"/>
            </a:br>
            <a:endParaRPr lang="en-US" dirty="0"/>
          </a:p>
          <a:p>
            <a:pPr marL="628650" lvl="1" indent="-171450">
              <a:buFont typeface="Arial" panose="020B0604020202020204" pitchFamily="34" charset="0"/>
              <a:buChar char="•"/>
            </a:pPr>
            <a:r>
              <a:rPr lang="en-US" dirty="0"/>
              <a:t>Jesus tells the foolish virgins to buy oil.  You can’t buy the holy spirit.  Act 8 18-20</a:t>
            </a:r>
          </a:p>
          <a:p>
            <a:pPr marL="628650" lvl="1" indent="-171450">
              <a:buFont typeface="Arial" panose="020B0604020202020204" pitchFamily="34" charset="0"/>
              <a:buChar char="•"/>
            </a:pPr>
            <a:r>
              <a:rPr lang="en-US" dirty="0"/>
              <a:t>Can’t Jesus use the word </a:t>
            </a:r>
            <a:r>
              <a:rPr lang="en-US" i="1" dirty="0"/>
              <a:t>Oil </a:t>
            </a:r>
            <a:r>
              <a:rPr lang="en-US" i="0" dirty="0"/>
              <a:t> without invoking the symbol of the holy spirit?</a:t>
            </a:r>
          </a:p>
          <a:p>
            <a:pPr marL="628650" lvl="1" indent="-171450">
              <a:buFont typeface="Arial" panose="020B0604020202020204" pitchFamily="34" charset="0"/>
              <a:buChar char="•"/>
            </a:pPr>
            <a:r>
              <a:rPr lang="en-US" i="0" dirty="0"/>
              <a:t>He uses the word </a:t>
            </a:r>
            <a:r>
              <a:rPr lang="en-US" i="1" dirty="0"/>
              <a:t>OIL </a:t>
            </a:r>
            <a:r>
              <a:rPr lang="en-US" i="0" dirty="0"/>
              <a:t> on four occasions.  In no case is He referring to the </a:t>
            </a:r>
            <a:r>
              <a:rPr lang="en-US" i="0"/>
              <a:t>holy spirit.</a:t>
            </a:r>
            <a:endParaRPr lang="en-US" i="0" dirty="0"/>
          </a:p>
          <a:p>
            <a:pPr marL="628650" lvl="1" indent="-171450">
              <a:buFont typeface="Arial" panose="020B0604020202020204" pitchFamily="34" charset="0"/>
              <a:buChar char="•"/>
            </a:pPr>
            <a:r>
              <a:rPr lang="en-US" i="0" dirty="0"/>
              <a:t>Focusing on the oil, we have missed the lesson Jesus is teaching.</a:t>
            </a:r>
          </a:p>
          <a:p>
            <a:pPr marL="628650" lvl="1" indent="-171450">
              <a:buFont typeface="Arial" panose="020B0604020202020204" pitchFamily="34" charset="0"/>
              <a:buChar char="•"/>
            </a:pPr>
            <a:r>
              <a:rPr lang="en-US" i="0" dirty="0"/>
              <a:t>The lack of oil only points to the lack of the ability to watch.</a:t>
            </a:r>
          </a:p>
          <a:p>
            <a:pPr marL="628650" lvl="1" indent="-171450">
              <a:buFont typeface="Arial" panose="020B0604020202020204" pitchFamily="34" charset="0"/>
              <a:buChar char="•"/>
            </a:pPr>
            <a:r>
              <a:rPr lang="en-US" dirty="0"/>
              <a:t>He isn’t telling us to get the holy spirit, he is telling us to watch!</a:t>
            </a:r>
          </a:p>
          <a:p>
            <a:pPr marL="628650" lvl="1" indent="-171450">
              <a:buFont typeface="Arial" panose="020B0604020202020204" pitchFamily="34" charset="0"/>
              <a:buChar char="•"/>
            </a:pPr>
            <a:r>
              <a:rPr lang="en-US" dirty="0"/>
              <a:t>If you can’t see, you can’t watch.  </a:t>
            </a:r>
            <a:br>
              <a:rPr lang="en-US" dirty="0"/>
            </a:br>
            <a:endParaRPr lang="en-US" dirty="0"/>
          </a:p>
          <a:p>
            <a:pPr marL="171450" lvl="0" indent="-171450">
              <a:buFont typeface="Arial" panose="020B0604020202020204" pitchFamily="34" charset="0"/>
              <a:buChar char="•"/>
            </a:pPr>
            <a:r>
              <a:rPr lang="en-US" dirty="0"/>
              <a:t>They lost out on salvation because they were unaware of their spiritual condition!</a:t>
            </a:r>
          </a:p>
          <a:p>
            <a:pPr marL="171450" lvl="0" indent="-171450">
              <a:buFont typeface="Arial" panose="020B0604020202020204" pitchFamily="34" charset="0"/>
              <a:buChar char="•"/>
            </a:pPr>
            <a:r>
              <a:rPr lang="en-US" sz="1600" b="1" dirty="0"/>
              <a:t>The lesson of this story is that we must watch!!!</a:t>
            </a:r>
          </a:p>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22</a:t>
            </a:fld>
            <a:endParaRPr lang="en-US"/>
          </a:p>
        </p:txBody>
      </p:sp>
    </p:spTree>
    <p:extLst>
      <p:ext uri="{BB962C8B-B14F-4D97-AF65-F5344CB8AC3E}">
        <p14:creationId xmlns:p14="http://schemas.microsoft.com/office/powerpoint/2010/main" val="4282631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Lee has divided his army begins a flanking maneuver around the Union right.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This action begins at 8:00 A.M and takes most of the day, but is not observed by the Union army.</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The Union forces are bivouacked at a crossroads near Chancellorsville, Virginia.</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Union General Joseph Hooker orders General Howard to deploy pickets on the right of the Union line, but the order is not carried out.</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The confederates observe the Union forces resting in late afternoon.</a:t>
            </a:r>
            <a:endParaRPr lang="en-US" dirty="0"/>
          </a:p>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3</a:t>
            </a:fld>
            <a:endParaRPr lang="en-US"/>
          </a:p>
        </p:txBody>
      </p:sp>
    </p:spTree>
    <p:extLst>
      <p:ext uri="{BB962C8B-B14F-4D97-AF65-F5344CB8AC3E}">
        <p14:creationId xmlns:p14="http://schemas.microsoft.com/office/powerpoint/2010/main" val="2043157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must watch the same way these shepherds watched.</a:t>
            </a:r>
          </a:p>
          <a:p>
            <a:pPr marL="171450" indent="-171450">
              <a:buFont typeface="Arial" panose="020B0604020202020204" pitchFamily="34" charset="0"/>
              <a:buChar char="•"/>
            </a:pPr>
            <a:r>
              <a:rPr lang="en-US" dirty="0"/>
              <a:t>We are warned to </a:t>
            </a:r>
            <a:r>
              <a:rPr lang="en-US" b="1" dirty="0"/>
              <a:t>guard against dangers </a:t>
            </a:r>
            <a:r>
              <a:rPr lang="en-US" dirty="0"/>
              <a:t>in the spiritual realm.</a:t>
            </a:r>
          </a:p>
          <a:p>
            <a:pPr marL="171450" indent="-171450">
              <a:buFont typeface="Arial" panose="020B0604020202020204" pitchFamily="34" charset="0"/>
              <a:buChar char="•"/>
            </a:pPr>
            <a:r>
              <a:rPr lang="en-US" dirty="0"/>
              <a:t>Where is the spiritual realm?</a:t>
            </a:r>
          </a:p>
          <a:p>
            <a:pPr marL="171450" indent="-171450">
              <a:buFont typeface="Arial" panose="020B0604020202020204" pitchFamily="34" charset="0"/>
              <a:buChar char="•"/>
            </a:pPr>
            <a:r>
              <a:rPr lang="en-US" b="1" dirty="0"/>
              <a:t>Between our ears!</a:t>
            </a:r>
          </a:p>
        </p:txBody>
      </p:sp>
      <p:sp>
        <p:nvSpPr>
          <p:cNvPr id="4" name="Slide Number Placeholder 3"/>
          <p:cNvSpPr>
            <a:spLocks noGrp="1"/>
          </p:cNvSpPr>
          <p:nvPr>
            <p:ph type="sldNum" sz="quarter" idx="5"/>
          </p:nvPr>
        </p:nvSpPr>
        <p:spPr/>
        <p:txBody>
          <a:bodyPr/>
          <a:lstStyle/>
          <a:p>
            <a:fld id="{BCA3BEF2-8605-46BD-9FE4-38D94B344E94}" type="slidenum">
              <a:rPr lang="en-US" smtClean="0"/>
              <a:t>23</a:t>
            </a:fld>
            <a:endParaRPr lang="en-US"/>
          </a:p>
        </p:txBody>
      </p:sp>
    </p:spTree>
    <p:extLst>
      <p:ext uri="{BB962C8B-B14F-4D97-AF65-F5344CB8AC3E}">
        <p14:creationId xmlns:p14="http://schemas.microsoft.com/office/powerpoint/2010/main" val="234195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isn’t having one’s finger on the pulse of world events 24/7.</a:t>
            </a:r>
          </a:p>
        </p:txBody>
      </p:sp>
      <p:sp>
        <p:nvSpPr>
          <p:cNvPr id="4" name="Slide Number Placeholder 3"/>
          <p:cNvSpPr>
            <a:spLocks noGrp="1"/>
          </p:cNvSpPr>
          <p:nvPr>
            <p:ph type="sldNum" sz="quarter" idx="5"/>
          </p:nvPr>
        </p:nvSpPr>
        <p:spPr/>
        <p:txBody>
          <a:bodyPr/>
          <a:lstStyle/>
          <a:p>
            <a:fld id="{BCA3BEF2-8605-46BD-9FE4-38D94B344E94}" type="slidenum">
              <a:rPr lang="en-US" smtClean="0"/>
              <a:t>24</a:t>
            </a:fld>
            <a:endParaRPr lang="en-US"/>
          </a:p>
        </p:txBody>
      </p:sp>
    </p:spTree>
    <p:extLst>
      <p:ext uri="{BB962C8B-B14F-4D97-AF65-F5344CB8AC3E}">
        <p14:creationId xmlns:p14="http://schemas.microsoft.com/office/powerpoint/2010/main" val="25272992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means </a:t>
            </a:r>
            <a:r>
              <a:rPr lang="en-US" i="1" dirty="0"/>
              <a:t>Turn your attention to…</a:t>
            </a:r>
          </a:p>
          <a:p>
            <a:pPr marL="171450" indent="-171450">
              <a:buFont typeface="Arial" panose="020B0604020202020204" pitchFamily="34" charset="0"/>
              <a:buChar char="•"/>
            </a:pPr>
            <a:r>
              <a:rPr lang="en-US" i="1" dirty="0"/>
              <a:t>Pay Attention</a:t>
            </a:r>
          </a:p>
          <a:p>
            <a:pPr marL="171450" indent="-171450">
              <a:buFont typeface="Arial" panose="020B0604020202020204" pitchFamily="34" charset="0"/>
              <a:buChar char="•"/>
            </a:pPr>
            <a:r>
              <a:rPr lang="en-US" i="1" dirty="0"/>
              <a:t>Take Care</a:t>
            </a:r>
          </a:p>
          <a:p>
            <a:pPr marL="171450" indent="-171450">
              <a:buFont typeface="Arial" panose="020B0604020202020204" pitchFamily="34" charset="0"/>
              <a:buChar char="•"/>
            </a:pPr>
            <a:r>
              <a:rPr lang="en-US" i="1" dirty="0"/>
              <a:t>Be Alert</a:t>
            </a:r>
          </a:p>
          <a:p>
            <a:pPr marL="171450" indent="-171450">
              <a:buFont typeface="Arial" panose="020B0604020202020204" pitchFamily="34" charset="0"/>
              <a:buChar char="•"/>
            </a:pPr>
            <a:r>
              <a:rPr lang="en-US" i="0" dirty="0"/>
              <a:t>Often used in passages that admonish us to </a:t>
            </a:r>
            <a:r>
              <a:rPr lang="en-US" i="1" dirty="0"/>
              <a:t>Watch</a:t>
            </a:r>
          </a:p>
          <a:p>
            <a:pPr marL="171450" indent="-171450">
              <a:buFont typeface="Arial" panose="020B0604020202020204" pitchFamily="34" charset="0"/>
              <a:buChar char="•"/>
            </a:pPr>
            <a:r>
              <a:rPr lang="en-US" i="0" dirty="0"/>
              <a:t>Jesus tells us to </a:t>
            </a:r>
            <a:r>
              <a:rPr lang="en-US" i="0"/>
              <a:t>take heed to </a:t>
            </a:r>
            <a:r>
              <a:rPr lang="en-US" i="1"/>
              <a:t>OURSELVES!</a:t>
            </a:r>
            <a:br>
              <a:rPr lang="en-US" i="1"/>
            </a:br>
            <a:endParaRPr lang="en-US" i="1" dirty="0"/>
          </a:p>
        </p:txBody>
      </p:sp>
      <p:sp>
        <p:nvSpPr>
          <p:cNvPr id="4" name="Slide Number Placeholder 3"/>
          <p:cNvSpPr>
            <a:spLocks noGrp="1"/>
          </p:cNvSpPr>
          <p:nvPr>
            <p:ph type="sldNum" sz="quarter" idx="5"/>
          </p:nvPr>
        </p:nvSpPr>
        <p:spPr/>
        <p:txBody>
          <a:bodyPr/>
          <a:lstStyle/>
          <a:p>
            <a:fld id="{BCA3BEF2-8605-46BD-9FE4-38D94B344E94}" type="slidenum">
              <a:rPr lang="en-US" smtClean="0"/>
              <a:t>25</a:t>
            </a:fld>
            <a:endParaRPr lang="en-US"/>
          </a:p>
        </p:txBody>
      </p:sp>
    </p:spTree>
    <p:extLst>
      <p:ext uri="{BB962C8B-B14F-4D97-AF65-F5344CB8AC3E}">
        <p14:creationId xmlns:p14="http://schemas.microsoft.com/office/powerpoint/2010/main" val="2223228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Day of the Lord will be a total shock to the unprepared.</a:t>
            </a:r>
          </a:p>
          <a:p>
            <a:pPr marL="171450" indent="-171450">
              <a:buFont typeface="Arial" panose="020B0604020202020204" pitchFamily="34" charset="0"/>
              <a:buChar char="•"/>
            </a:pPr>
            <a:r>
              <a:rPr lang="en-US" dirty="0"/>
              <a:t>Even Christians who are not aware of their spiritual state.</a:t>
            </a:r>
          </a:p>
          <a:p>
            <a:pPr marL="171450" indent="-171450">
              <a:buFont typeface="Arial" panose="020B0604020202020204" pitchFamily="34" charset="0"/>
              <a:buChar char="•"/>
            </a:pPr>
            <a:r>
              <a:rPr lang="en-US" dirty="0"/>
              <a:t>Watching world events will not protect us from this trap!</a:t>
            </a:r>
          </a:p>
          <a:p>
            <a:pPr marL="171450" indent="-171450">
              <a:buFont typeface="Arial" panose="020B0604020202020204" pitchFamily="34" charset="0"/>
              <a:buChar char="•"/>
            </a:pPr>
            <a:r>
              <a:rPr lang="en-US" dirty="0"/>
              <a:t>Jesus tells </a:t>
            </a:r>
            <a:r>
              <a:rPr lang="en-US"/>
              <a:t>us what to watch!</a:t>
            </a: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26</a:t>
            </a:fld>
            <a:endParaRPr lang="en-US"/>
          </a:p>
        </p:txBody>
      </p:sp>
    </p:spTree>
    <p:extLst>
      <p:ext uri="{BB962C8B-B14F-4D97-AF65-F5344CB8AC3E}">
        <p14:creationId xmlns:p14="http://schemas.microsoft.com/office/powerpoint/2010/main" val="30432380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Jesus isn’t concerned about our awareness of world events.</a:t>
            </a:r>
          </a:p>
          <a:p>
            <a:pPr marL="171450" indent="-171450">
              <a:buFont typeface="Arial" panose="020B0604020202020204" pitchFamily="34" charset="0"/>
              <a:buChar char="•"/>
            </a:pPr>
            <a:r>
              <a:rPr lang="en-US" dirty="0"/>
              <a:t>Jesus cautions us about falling back into old habits.</a:t>
            </a:r>
          </a:p>
          <a:p>
            <a:pPr marL="171450" indent="-171450">
              <a:buFont typeface="Arial" panose="020B0604020202020204" pitchFamily="34" charset="0"/>
              <a:buChar char="•"/>
            </a:pPr>
            <a:r>
              <a:rPr lang="en-US" dirty="0"/>
              <a:t>About failing to maintain self-discipline.</a:t>
            </a:r>
          </a:p>
        </p:txBody>
      </p:sp>
      <p:sp>
        <p:nvSpPr>
          <p:cNvPr id="4" name="Slide Number Placeholder 3"/>
          <p:cNvSpPr>
            <a:spLocks noGrp="1"/>
          </p:cNvSpPr>
          <p:nvPr>
            <p:ph type="sldNum" sz="quarter" idx="5"/>
          </p:nvPr>
        </p:nvSpPr>
        <p:spPr/>
        <p:txBody>
          <a:bodyPr/>
          <a:lstStyle/>
          <a:p>
            <a:fld id="{BCA3BEF2-8605-46BD-9FE4-38D94B344E94}" type="slidenum">
              <a:rPr lang="en-US" smtClean="0"/>
              <a:t>27</a:t>
            </a:fld>
            <a:endParaRPr lang="en-US"/>
          </a:p>
        </p:txBody>
      </p:sp>
    </p:spTree>
    <p:extLst>
      <p:ext uri="{BB962C8B-B14F-4D97-AF65-F5344CB8AC3E}">
        <p14:creationId xmlns:p14="http://schemas.microsoft.com/office/powerpoint/2010/main" val="3740748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28</a:t>
            </a:fld>
            <a:endParaRPr lang="en-US"/>
          </a:p>
        </p:txBody>
      </p:sp>
    </p:spTree>
    <p:extLst>
      <p:ext uri="{BB962C8B-B14F-4D97-AF65-F5344CB8AC3E}">
        <p14:creationId xmlns:p14="http://schemas.microsoft.com/office/powerpoint/2010/main" val="4556642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should reflect periodically about what is going on in our heads.</a:t>
            </a:r>
          </a:p>
          <a:p>
            <a:pPr marL="171450" indent="-171450">
              <a:buFont typeface="Arial" panose="020B0604020202020204" pitchFamily="34" charset="0"/>
              <a:buChar char="•"/>
            </a:pPr>
            <a:r>
              <a:rPr lang="en-US" dirty="0"/>
              <a:t>These are activities </a:t>
            </a:r>
            <a:r>
              <a:rPr lang="en-US"/>
              <a:t>that comprise </a:t>
            </a:r>
            <a:r>
              <a:rPr lang="en-US" i="1"/>
              <a:t>WATCHING</a:t>
            </a: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29</a:t>
            </a:fld>
            <a:endParaRPr lang="en-US"/>
          </a:p>
        </p:txBody>
      </p:sp>
    </p:spTree>
    <p:extLst>
      <p:ext uri="{BB962C8B-B14F-4D97-AF65-F5344CB8AC3E}">
        <p14:creationId xmlns:p14="http://schemas.microsoft.com/office/powerpoint/2010/main" val="1776382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Jesus is telling us to watch internal factors, not world news.</a:t>
            </a:r>
          </a:p>
          <a:p>
            <a:pPr marL="171450" indent="-171450">
              <a:buFont typeface="Arial" panose="020B0604020202020204" pitchFamily="34" charset="0"/>
              <a:buChar char="•"/>
            </a:pPr>
            <a:r>
              <a:rPr lang="en-US" dirty="0"/>
              <a:t>Even those who are focused on world events will be snared if they are ignoring what is going on in their heads.</a:t>
            </a:r>
          </a:p>
          <a:p>
            <a:pPr marL="171450" indent="-171450">
              <a:buFont typeface="Arial" panose="020B0604020202020204" pitchFamily="34" charset="0"/>
              <a:buChar char="•"/>
            </a:pPr>
            <a:r>
              <a:rPr lang="en-US" dirty="0"/>
              <a:t>To watch means </a:t>
            </a:r>
            <a:r>
              <a:rPr lang="en-US" sz="2000" b="1" dirty="0"/>
              <a:t>TO KEEP WATCH ON YOUR SPIRITUAL LIFE!!!!</a:t>
            </a:r>
          </a:p>
        </p:txBody>
      </p:sp>
      <p:sp>
        <p:nvSpPr>
          <p:cNvPr id="4" name="Slide Number Placeholder 3"/>
          <p:cNvSpPr>
            <a:spLocks noGrp="1"/>
          </p:cNvSpPr>
          <p:nvPr>
            <p:ph type="sldNum" sz="quarter" idx="5"/>
          </p:nvPr>
        </p:nvSpPr>
        <p:spPr/>
        <p:txBody>
          <a:bodyPr/>
          <a:lstStyle/>
          <a:p>
            <a:fld id="{BCA3BEF2-8605-46BD-9FE4-38D94B344E94}" type="slidenum">
              <a:rPr lang="en-US" smtClean="0"/>
              <a:t>30</a:t>
            </a:fld>
            <a:endParaRPr lang="en-US"/>
          </a:p>
        </p:txBody>
      </p:sp>
    </p:spTree>
    <p:extLst>
      <p:ext uri="{BB962C8B-B14F-4D97-AF65-F5344CB8AC3E}">
        <p14:creationId xmlns:p14="http://schemas.microsoft.com/office/powerpoint/2010/main" val="1796198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 is looking for opportunity</a:t>
            </a:r>
          </a:p>
          <a:p>
            <a:pPr marL="171450" indent="-171450">
              <a:buFont typeface="Arial" panose="020B0604020202020204" pitchFamily="34" charset="0"/>
              <a:buChar char="•"/>
            </a:pPr>
            <a:r>
              <a:rPr lang="en-US" dirty="0"/>
              <a:t>He feeds on the weak</a:t>
            </a:r>
          </a:p>
          <a:p>
            <a:pPr marL="171450" indent="-171450">
              <a:buFont typeface="Arial" panose="020B0604020202020204" pitchFamily="34" charset="0"/>
              <a:buChar char="•"/>
            </a:pPr>
            <a:r>
              <a:rPr lang="en-US" dirty="0"/>
              <a:t>Grow strong through prayer and Bible study</a:t>
            </a:r>
          </a:p>
        </p:txBody>
      </p:sp>
      <p:sp>
        <p:nvSpPr>
          <p:cNvPr id="4" name="Slide Number Placeholder 3"/>
          <p:cNvSpPr>
            <a:spLocks noGrp="1"/>
          </p:cNvSpPr>
          <p:nvPr>
            <p:ph type="sldNum" sz="quarter" idx="5"/>
          </p:nvPr>
        </p:nvSpPr>
        <p:spPr/>
        <p:txBody>
          <a:bodyPr/>
          <a:lstStyle/>
          <a:p>
            <a:fld id="{BCA3BEF2-8605-46BD-9FE4-38D94B344E94}" type="slidenum">
              <a:rPr lang="en-US" smtClean="0"/>
              <a:t>32</a:t>
            </a:fld>
            <a:endParaRPr lang="en-US"/>
          </a:p>
        </p:txBody>
      </p:sp>
    </p:spTree>
    <p:extLst>
      <p:ext uri="{BB962C8B-B14F-4D97-AF65-F5344CB8AC3E}">
        <p14:creationId xmlns:p14="http://schemas.microsoft.com/office/powerpoint/2010/main" val="16379032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We’ve got to have a DEW line.</a:t>
            </a:r>
          </a:p>
          <a:p>
            <a:pPr marL="171450" indent="-171450">
              <a:buFont typeface="Arial" panose="020B0604020202020204" pitchFamily="34" charset="0"/>
              <a:buChar char="•"/>
            </a:pPr>
            <a:r>
              <a:rPr lang="en-US" dirty="0"/>
              <a:t>A system that gives an early warning of an attack</a:t>
            </a:r>
          </a:p>
          <a:p>
            <a:pPr marL="171450" indent="-171450">
              <a:buFont typeface="Arial" panose="020B0604020202020204" pitchFamily="34" charset="0"/>
              <a:buChar char="•"/>
            </a:pPr>
            <a:r>
              <a:rPr lang="en-US" dirty="0"/>
              <a:t>We must recognize these tools and strategies and steadfastly resist</a:t>
            </a:r>
          </a:p>
        </p:txBody>
      </p:sp>
      <p:sp>
        <p:nvSpPr>
          <p:cNvPr id="4" name="Slide Number Placeholder 3"/>
          <p:cNvSpPr>
            <a:spLocks noGrp="1"/>
          </p:cNvSpPr>
          <p:nvPr>
            <p:ph type="sldNum" sz="quarter" idx="5"/>
          </p:nvPr>
        </p:nvSpPr>
        <p:spPr/>
        <p:txBody>
          <a:bodyPr/>
          <a:lstStyle/>
          <a:p>
            <a:fld id="{BCA3BEF2-8605-46BD-9FE4-38D94B344E94}" type="slidenum">
              <a:rPr lang="en-US" smtClean="0"/>
              <a:t>33</a:t>
            </a:fld>
            <a:endParaRPr lang="en-US"/>
          </a:p>
        </p:txBody>
      </p:sp>
    </p:spTree>
    <p:extLst>
      <p:ext uri="{BB962C8B-B14F-4D97-AF65-F5344CB8AC3E}">
        <p14:creationId xmlns:p14="http://schemas.microsoft.com/office/powerpoint/2010/main" val="1127392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Confederates believe their movements have been seen by a Union observation Balloon, but no report on Confederate troop movements was filed.</a:t>
            </a:r>
          </a:p>
        </p:txBody>
      </p:sp>
      <p:sp>
        <p:nvSpPr>
          <p:cNvPr id="4" name="Slide Number Placeholder 3"/>
          <p:cNvSpPr>
            <a:spLocks noGrp="1"/>
          </p:cNvSpPr>
          <p:nvPr>
            <p:ph type="sldNum" sz="quarter" idx="5"/>
          </p:nvPr>
        </p:nvSpPr>
        <p:spPr/>
        <p:txBody>
          <a:bodyPr/>
          <a:lstStyle/>
          <a:p>
            <a:fld id="{BCA3BEF2-8605-46BD-9FE4-38D94B344E94}" type="slidenum">
              <a:rPr lang="en-US" smtClean="0"/>
              <a:t>4</a:t>
            </a:fld>
            <a:endParaRPr lang="en-US"/>
          </a:p>
        </p:txBody>
      </p:sp>
    </p:spTree>
    <p:extLst>
      <p:ext uri="{BB962C8B-B14F-4D97-AF65-F5344CB8AC3E}">
        <p14:creationId xmlns:p14="http://schemas.microsoft.com/office/powerpoint/2010/main" val="5850274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Resist temptations</a:t>
            </a:r>
          </a:p>
          <a:p>
            <a:pPr marL="171450" indent="-171450">
              <a:buFont typeface="Arial" panose="020B0604020202020204" pitchFamily="34" charset="0"/>
              <a:buChar char="•"/>
            </a:pPr>
            <a:r>
              <a:rPr lang="en-US" dirty="0"/>
              <a:t>Rebuke slanderers, gossipers, those who spread sedition</a:t>
            </a:r>
          </a:p>
          <a:p>
            <a:pPr marL="171450" indent="-171450">
              <a:buFont typeface="Arial" panose="020B0604020202020204" pitchFamily="34" charset="0"/>
              <a:buChar char="•"/>
            </a:pPr>
            <a:r>
              <a:rPr lang="en-US" dirty="0"/>
              <a:t>This is your Operation Hard Hat, your B-52 fleet.</a:t>
            </a:r>
          </a:p>
        </p:txBody>
      </p:sp>
      <p:sp>
        <p:nvSpPr>
          <p:cNvPr id="4" name="Slide Number Placeholder 3"/>
          <p:cNvSpPr>
            <a:spLocks noGrp="1"/>
          </p:cNvSpPr>
          <p:nvPr>
            <p:ph type="sldNum" sz="quarter" idx="5"/>
          </p:nvPr>
        </p:nvSpPr>
        <p:spPr/>
        <p:txBody>
          <a:bodyPr/>
          <a:lstStyle/>
          <a:p>
            <a:fld id="{BCA3BEF2-8605-46BD-9FE4-38D94B344E94}" type="slidenum">
              <a:rPr lang="en-US" smtClean="0"/>
              <a:t>34</a:t>
            </a:fld>
            <a:endParaRPr lang="en-US"/>
          </a:p>
        </p:txBody>
      </p:sp>
    </p:spTree>
    <p:extLst>
      <p:ext uri="{BB962C8B-B14F-4D97-AF65-F5344CB8AC3E}">
        <p14:creationId xmlns:p14="http://schemas.microsoft.com/office/powerpoint/2010/main" val="2451236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easiest way to sin is with the mouth.</a:t>
            </a:r>
          </a:p>
          <a:p>
            <a:pPr marL="171450" indent="-171450">
              <a:buFont typeface="Arial" panose="020B0604020202020204" pitchFamily="34" charset="0"/>
              <a:buChar char="•"/>
            </a:pPr>
            <a:r>
              <a:rPr lang="en-US" dirty="0"/>
              <a:t>Takes no prep, no planning.</a:t>
            </a:r>
          </a:p>
          <a:p>
            <a:pPr marL="171450" indent="-171450">
              <a:buFont typeface="Arial" panose="020B0604020202020204" pitchFamily="34" charset="0"/>
              <a:buChar char="•"/>
            </a:pPr>
            <a:r>
              <a:rPr lang="en-US" dirty="0"/>
              <a:t>Just a second to slip up in vigilance about what erupts from </a:t>
            </a:r>
            <a:r>
              <a:rPr lang="en-US"/>
              <a:t>our mouths</a:t>
            </a:r>
            <a:r>
              <a:rPr lang="en-US" dirty="0"/>
              <a:t>.</a:t>
            </a:r>
          </a:p>
        </p:txBody>
      </p:sp>
      <p:sp>
        <p:nvSpPr>
          <p:cNvPr id="4" name="Slide Number Placeholder 3"/>
          <p:cNvSpPr>
            <a:spLocks noGrp="1"/>
          </p:cNvSpPr>
          <p:nvPr>
            <p:ph type="sldNum" sz="quarter" idx="5"/>
          </p:nvPr>
        </p:nvSpPr>
        <p:spPr/>
        <p:txBody>
          <a:bodyPr/>
          <a:lstStyle/>
          <a:p>
            <a:fld id="{BCA3BEF2-8605-46BD-9FE4-38D94B344E94}" type="slidenum">
              <a:rPr lang="en-US" smtClean="0"/>
              <a:t>35</a:t>
            </a:fld>
            <a:endParaRPr lang="en-US"/>
          </a:p>
        </p:txBody>
      </p:sp>
    </p:spTree>
    <p:extLst>
      <p:ext uri="{BB962C8B-B14F-4D97-AF65-F5344CB8AC3E}">
        <p14:creationId xmlns:p14="http://schemas.microsoft.com/office/powerpoint/2010/main" val="16673870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Jesus knew that the disciples were about to become embroiled in a very taxing and stressful situation.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He didn’t want them to lose heart or faint.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He didn’t want them to become discouraged at His death and give up their discipleship and the way of life He had taught them.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He wanted them to pray with Him that they all might weather the storm.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He wanted the opportunity to strengthen them in prayer that night.</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He was probably confident about His ability to endure the trial.  He might not have been so sure about theirs.</a:t>
            </a:r>
          </a:p>
          <a:p>
            <a:pPr marL="171450" indent="-171450">
              <a:buFont typeface="Arial" panose="020B0604020202020204" pitchFamily="34" charset="0"/>
              <a:buChar char="•"/>
            </a:pPr>
            <a:r>
              <a:rPr lang="en-US" sz="1200" b="1" kern="1200" dirty="0">
                <a:solidFill>
                  <a:schemeClr val="tx1"/>
                </a:solidFill>
                <a:effectLst/>
                <a:latin typeface="+mn-lt"/>
                <a:ea typeface="+mn-ea"/>
                <a:cs typeface="+mn-cs"/>
              </a:rPr>
              <a:t>Be extra watchful when you are under stress.</a:t>
            </a:r>
          </a:p>
          <a:p>
            <a:pPr marL="171450" indent="-171450">
              <a:buFont typeface="Arial" panose="020B0604020202020204" pitchFamily="34" charset="0"/>
              <a:buChar char="•"/>
            </a:pPr>
            <a:r>
              <a:rPr lang="en-US" sz="1200" b="1" kern="1200" dirty="0">
                <a:solidFill>
                  <a:schemeClr val="tx1"/>
                </a:solidFill>
                <a:effectLst/>
                <a:latin typeface="+mn-lt"/>
                <a:ea typeface="+mn-ea"/>
                <a:cs typeface="+mn-cs"/>
              </a:rPr>
              <a:t>We are more apt to err when </a:t>
            </a:r>
            <a:r>
              <a:rPr lang="en-US" sz="1200" b="1" kern="1200">
                <a:solidFill>
                  <a:schemeClr val="tx1"/>
                </a:solidFill>
                <a:effectLst/>
                <a:latin typeface="+mn-lt"/>
                <a:ea typeface="+mn-ea"/>
                <a:cs typeface="+mn-cs"/>
              </a:rPr>
              <a:t>under stress.</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36</a:t>
            </a:fld>
            <a:endParaRPr lang="en-US"/>
          </a:p>
        </p:txBody>
      </p:sp>
    </p:spTree>
    <p:extLst>
      <p:ext uri="{BB962C8B-B14F-4D97-AF65-F5344CB8AC3E}">
        <p14:creationId xmlns:p14="http://schemas.microsoft.com/office/powerpoint/2010/main" val="40255664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 prepared.</a:t>
            </a:r>
          </a:p>
          <a:p>
            <a:pPr marL="171450" indent="-171450">
              <a:buFont typeface="Arial" panose="020B0604020202020204" pitchFamily="34" charset="0"/>
              <a:buChar char="•"/>
            </a:pPr>
            <a:r>
              <a:rPr lang="en-US" dirty="0"/>
              <a:t>How will you respond </a:t>
            </a:r>
            <a:br>
              <a:rPr lang="en-US" dirty="0"/>
            </a:br>
            <a:endParaRPr lang="en-US" dirty="0"/>
          </a:p>
          <a:p>
            <a:pPr marL="628650" lvl="1" indent="-171450">
              <a:buFont typeface="Arial" panose="020B0604020202020204" pitchFamily="34" charset="0"/>
              <a:buChar char="•"/>
            </a:pPr>
            <a:r>
              <a:rPr lang="en-US" dirty="0"/>
              <a:t>To persecution</a:t>
            </a:r>
          </a:p>
          <a:p>
            <a:pPr marL="628650" lvl="1" indent="-171450">
              <a:buFont typeface="Arial" panose="020B0604020202020204" pitchFamily="34" charset="0"/>
              <a:buChar char="•"/>
            </a:pPr>
            <a:r>
              <a:rPr lang="en-US" dirty="0"/>
              <a:t>To pressure to sin</a:t>
            </a:r>
          </a:p>
          <a:p>
            <a:pPr marL="628650" lvl="1" indent="-171450">
              <a:buFont typeface="Arial" panose="020B0604020202020204" pitchFamily="34" charset="0"/>
              <a:buChar char="•"/>
            </a:pPr>
            <a:r>
              <a:rPr lang="en-US" dirty="0"/>
              <a:t>To pressure to drop out</a:t>
            </a:r>
            <a:br>
              <a:rPr lang="en-US" dirty="0"/>
            </a:br>
            <a:endParaRPr lang="en-US" dirty="0"/>
          </a:p>
          <a:p>
            <a:pPr marL="171450" lvl="0" indent="-171450">
              <a:buFont typeface="Arial" panose="020B0604020202020204" pitchFamily="34" charset="0"/>
              <a:buChar char="•"/>
            </a:pPr>
            <a:r>
              <a:rPr lang="en-US" dirty="0"/>
              <a:t>Jesus is looking for a good example from you.</a:t>
            </a:r>
          </a:p>
        </p:txBody>
      </p:sp>
      <p:sp>
        <p:nvSpPr>
          <p:cNvPr id="4" name="Slide Number Placeholder 3"/>
          <p:cNvSpPr>
            <a:spLocks noGrp="1"/>
          </p:cNvSpPr>
          <p:nvPr>
            <p:ph type="sldNum" sz="quarter" idx="5"/>
          </p:nvPr>
        </p:nvSpPr>
        <p:spPr/>
        <p:txBody>
          <a:bodyPr/>
          <a:lstStyle/>
          <a:p>
            <a:fld id="{BCA3BEF2-8605-46BD-9FE4-38D94B344E94}" type="slidenum">
              <a:rPr lang="en-US" smtClean="0"/>
              <a:t>37</a:t>
            </a:fld>
            <a:endParaRPr lang="en-US"/>
          </a:p>
        </p:txBody>
      </p:sp>
    </p:spTree>
    <p:extLst>
      <p:ext uri="{BB962C8B-B14F-4D97-AF65-F5344CB8AC3E}">
        <p14:creationId xmlns:p14="http://schemas.microsoft.com/office/powerpoint/2010/main" val="32666179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admonition to be aware of our spiritual condition.</a:t>
            </a:r>
          </a:p>
          <a:p>
            <a:pPr marL="171450" indent="-171450">
              <a:buFont typeface="Arial" panose="020B0604020202020204" pitchFamily="34" charset="0"/>
              <a:buChar char="•"/>
            </a:pPr>
            <a:r>
              <a:rPr lang="en-US" dirty="0"/>
              <a:t>Light and darkness are metaphors for Good and Evil.</a:t>
            </a:r>
          </a:p>
          <a:p>
            <a:endParaRPr lang="en-US" dirty="0">
              <a:effectLst/>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 paradoxical statement, like “…if the salt loses its saltiness…”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Another admonition to be aware of your spiritual condition.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Are we really full of light, or are we deceiving ourselves?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 might somehow perceive our darkness as light.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 must Soberly assess where we are and where our heads are.</a:t>
            </a: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38</a:t>
            </a:fld>
            <a:endParaRPr lang="en-US"/>
          </a:p>
        </p:txBody>
      </p:sp>
    </p:spTree>
    <p:extLst>
      <p:ext uri="{BB962C8B-B14F-4D97-AF65-F5344CB8AC3E}">
        <p14:creationId xmlns:p14="http://schemas.microsoft.com/office/powerpoint/2010/main" val="35965377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Someone always wants somebody else’s piece of the pie.</a:t>
            </a:r>
          </a:p>
          <a:p>
            <a:pPr marL="171450" indent="-171450">
              <a:buFont typeface="Arial" panose="020B0604020202020204" pitchFamily="34" charset="0"/>
              <a:buChar char="•"/>
            </a:pPr>
            <a:r>
              <a:rPr lang="en-US" dirty="0"/>
              <a:t>Income equality</a:t>
            </a:r>
          </a:p>
          <a:p>
            <a:pPr marL="171450" indent="-171450">
              <a:buFont typeface="Arial" panose="020B0604020202020204" pitchFamily="34" charset="0"/>
              <a:buChar char="•"/>
            </a:pPr>
            <a:r>
              <a:rPr lang="en-US" dirty="0"/>
              <a:t>Just a fancy name for covetousness.</a:t>
            </a:r>
          </a:p>
        </p:txBody>
      </p:sp>
      <p:sp>
        <p:nvSpPr>
          <p:cNvPr id="4" name="Slide Number Placeholder 3"/>
          <p:cNvSpPr>
            <a:spLocks noGrp="1"/>
          </p:cNvSpPr>
          <p:nvPr>
            <p:ph type="sldNum" sz="quarter" idx="5"/>
          </p:nvPr>
        </p:nvSpPr>
        <p:spPr/>
        <p:txBody>
          <a:bodyPr/>
          <a:lstStyle/>
          <a:p>
            <a:fld id="{BCA3BEF2-8605-46BD-9FE4-38D94B344E94}" type="slidenum">
              <a:rPr lang="en-US" smtClean="0"/>
              <a:t>39</a:t>
            </a:fld>
            <a:endParaRPr lang="en-US"/>
          </a:p>
        </p:txBody>
      </p:sp>
    </p:spTree>
    <p:extLst>
      <p:ext uri="{BB962C8B-B14F-4D97-AF65-F5344CB8AC3E}">
        <p14:creationId xmlns:p14="http://schemas.microsoft.com/office/powerpoint/2010/main" val="14026770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 unforgiving attitude is a danger.</a:t>
            </a:r>
          </a:p>
          <a:p>
            <a:pPr marL="171450" indent="-171450">
              <a:buFont typeface="Arial" panose="020B0604020202020204" pitchFamily="34" charset="0"/>
              <a:buChar char="•"/>
            </a:pPr>
            <a:r>
              <a:rPr lang="en-US" dirty="0"/>
              <a:t>When we nurse old grudges, we are in danger.</a:t>
            </a:r>
          </a:p>
          <a:p>
            <a:pPr marL="171450" indent="-171450">
              <a:buFont typeface="Arial" panose="020B0604020202020204" pitchFamily="34" charset="0"/>
              <a:buChar char="•"/>
            </a:pPr>
            <a:r>
              <a:rPr lang="en-US" dirty="0"/>
              <a:t>We need to watch out for this kind of thinking and eliminate it.</a:t>
            </a:r>
          </a:p>
          <a:p>
            <a:pPr marL="171450" indent="-171450">
              <a:buFont typeface="Arial" panose="020B0604020202020204" pitchFamily="34" charset="0"/>
              <a:buChar char="•"/>
            </a:pPr>
            <a:r>
              <a:rPr lang="en-US" dirty="0"/>
              <a:t>If we want to be like God, we must do this.  Not optional</a:t>
            </a:r>
          </a:p>
          <a:p>
            <a:pPr marL="628650" lvl="1" indent="-171450">
              <a:buFont typeface="Arial" panose="020B0604020202020204" pitchFamily="34" charset="0"/>
              <a:buChar char="•"/>
            </a:pPr>
            <a:r>
              <a:rPr lang="en-US" dirty="0"/>
              <a:t>Forgive</a:t>
            </a:r>
          </a:p>
          <a:p>
            <a:pPr marL="628650" lvl="1" indent="-171450">
              <a:buFont typeface="Arial" panose="020B0604020202020204" pitchFamily="34" charset="0"/>
              <a:buChar char="•"/>
            </a:pPr>
            <a:r>
              <a:rPr lang="en-US" dirty="0"/>
              <a:t>Love </a:t>
            </a:r>
          </a:p>
          <a:p>
            <a:pPr marL="628650" lvl="1" indent="-171450">
              <a:buFont typeface="Arial" panose="020B0604020202020204" pitchFamily="34" charset="0"/>
              <a:buChar char="•"/>
            </a:pPr>
            <a:r>
              <a:rPr lang="en-US" dirty="0"/>
              <a:t>Do good</a:t>
            </a:r>
          </a:p>
          <a:p>
            <a:pPr marL="628650" lvl="1" indent="-171450">
              <a:buFont typeface="Arial" panose="020B0604020202020204" pitchFamily="34" charset="0"/>
              <a:buChar char="•"/>
            </a:pPr>
            <a:r>
              <a:rPr lang="en-US"/>
              <a:t>Pray </a:t>
            </a:r>
          </a:p>
        </p:txBody>
      </p:sp>
      <p:sp>
        <p:nvSpPr>
          <p:cNvPr id="4" name="Slide Number Placeholder 3"/>
          <p:cNvSpPr>
            <a:spLocks noGrp="1"/>
          </p:cNvSpPr>
          <p:nvPr>
            <p:ph type="sldNum" sz="quarter" idx="5"/>
          </p:nvPr>
        </p:nvSpPr>
        <p:spPr/>
        <p:txBody>
          <a:bodyPr/>
          <a:lstStyle/>
          <a:p>
            <a:fld id="{BCA3BEF2-8605-46BD-9FE4-38D94B344E94}" type="slidenum">
              <a:rPr lang="en-US" smtClean="0"/>
              <a:t>40</a:t>
            </a:fld>
            <a:endParaRPr lang="en-US"/>
          </a:p>
        </p:txBody>
      </p:sp>
    </p:spTree>
    <p:extLst>
      <p:ext uri="{BB962C8B-B14F-4D97-AF65-F5344CB8AC3E}">
        <p14:creationId xmlns:p14="http://schemas.microsoft.com/office/powerpoint/2010/main" val="37957838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can assume that we are OK when we’re not.</a:t>
            </a:r>
          </a:p>
          <a:p>
            <a:pPr marL="171450" indent="-171450">
              <a:buFont typeface="Arial" panose="020B0604020202020204" pitchFamily="34" charset="0"/>
              <a:buChar char="•"/>
            </a:pPr>
            <a:r>
              <a:rPr lang="en-US" dirty="0"/>
              <a:t>We need to be sure we’re paying attention to our spiritual state.</a:t>
            </a:r>
          </a:p>
          <a:p>
            <a:pPr marL="171450" indent="-171450">
              <a:buFont typeface="Arial" panose="020B0604020202020204" pitchFamily="34" charset="0"/>
              <a:buChar char="•"/>
            </a:pPr>
            <a:r>
              <a:rPr lang="en-US" dirty="0"/>
              <a:t>We need to remain aware, alert and awake.</a:t>
            </a:r>
          </a:p>
          <a:p>
            <a:pPr marL="171450" indent="-171450">
              <a:buFont typeface="Arial" panose="020B0604020202020204" pitchFamily="34" charset="0"/>
              <a:buChar char="•"/>
            </a:pPr>
            <a:r>
              <a:rPr lang="en-US" dirty="0"/>
              <a:t>We must question ourselves and examine ourselves.</a:t>
            </a:r>
          </a:p>
        </p:txBody>
      </p:sp>
      <p:sp>
        <p:nvSpPr>
          <p:cNvPr id="4" name="Slide Number Placeholder 3"/>
          <p:cNvSpPr>
            <a:spLocks noGrp="1"/>
          </p:cNvSpPr>
          <p:nvPr>
            <p:ph type="sldNum" sz="quarter" idx="5"/>
          </p:nvPr>
        </p:nvSpPr>
        <p:spPr/>
        <p:txBody>
          <a:bodyPr/>
          <a:lstStyle/>
          <a:p>
            <a:fld id="{BCA3BEF2-8605-46BD-9FE4-38D94B344E94}" type="slidenum">
              <a:rPr lang="en-US" smtClean="0"/>
              <a:t>41</a:t>
            </a:fld>
            <a:endParaRPr lang="en-US"/>
          </a:p>
        </p:txBody>
      </p:sp>
    </p:spTree>
    <p:extLst>
      <p:ext uri="{BB962C8B-B14F-4D97-AF65-F5344CB8AC3E}">
        <p14:creationId xmlns:p14="http://schemas.microsoft.com/office/powerpoint/2010/main" val="33872856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Is your belief in God solid?</a:t>
            </a:r>
          </a:p>
          <a:p>
            <a:pPr marL="171450" indent="-171450">
              <a:buFont typeface="Arial" panose="020B0604020202020204" pitchFamily="34" charset="0"/>
              <a:buChar char="•"/>
            </a:pPr>
            <a:r>
              <a:rPr lang="en-US" dirty="0"/>
              <a:t>This is an aspect of our faith that can be broken in times of duress.</a:t>
            </a:r>
          </a:p>
        </p:txBody>
      </p:sp>
      <p:sp>
        <p:nvSpPr>
          <p:cNvPr id="4" name="Slide Number Placeholder 3"/>
          <p:cNvSpPr>
            <a:spLocks noGrp="1"/>
          </p:cNvSpPr>
          <p:nvPr>
            <p:ph type="sldNum" sz="quarter" idx="5"/>
          </p:nvPr>
        </p:nvSpPr>
        <p:spPr/>
        <p:txBody>
          <a:bodyPr/>
          <a:lstStyle/>
          <a:p>
            <a:fld id="{BCA3BEF2-8605-46BD-9FE4-38D94B344E94}" type="slidenum">
              <a:rPr lang="en-US" smtClean="0"/>
              <a:t>42</a:t>
            </a:fld>
            <a:endParaRPr lang="en-US"/>
          </a:p>
        </p:txBody>
      </p:sp>
    </p:spTree>
    <p:extLst>
      <p:ext uri="{BB962C8B-B14F-4D97-AF65-F5344CB8AC3E}">
        <p14:creationId xmlns:p14="http://schemas.microsoft.com/office/powerpoint/2010/main" val="12742068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Jesus said we would be His friends if we did all He commanded (John 15 14).</a:t>
            </a:r>
          </a:p>
          <a:p>
            <a:pPr marL="171450" indent="-171450">
              <a:buFont typeface="Arial" panose="020B0604020202020204" pitchFamily="34" charset="0"/>
              <a:buChar char="•"/>
            </a:pPr>
            <a:r>
              <a:rPr lang="en-US" dirty="0"/>
              <a:t>We need to know and to pay attention to the commands of Jesus.</a:t>
            </a:r>
          </a:p>
          <a:p>
            <a:pPr marL="171450" indent="-171450">
              <a:buFont typeface="Arial" panose="020B0604020202020204" pitchFamily="34" charset="0"/>
              <a:buChar char="•"/>
            </a:pPr>
            <a:r>
              <a:rPr lang="en-US" dirty="0"/>
              <a:t>There are about 26 specific commands issued by Jesus.</a:t>
            </a:r>
          </a:p>
          <a:p>
            <a:pPr marL="171450" indent="-171450">
              <a:buFont typeface="Arial" panose="020B0604020202020204" pitchFamily="34" charset="0"/>
              <a:buChar char="•"/>
            </a:pPr>
            <a:r>
              <a:rPr lang="en-US" dirty="0"/>
              <a:t>A good extended study would be to find and understand all Jesus’ commands..</a:t>
            </a:r>
          </a:p>
        </p:txBody>
      </p:sp>
      <p:sp>
        <p:nvSpPr>
          <p:cNvPr id="4" name="Slide Number Placeholder 3"/>
          <p:cNvSpPr>
            <a:spLocks noGrp="1"/>
          </p:cNvSpPr>
          <p:nvPr>
            <p:ph type="sldNum" sz="quarter" idx="5"/>
          </p:nvPr>
        </p:nvSpPr>
        <p:spPr/>
        <p:txBody>
          <a:bodyPr/>
          <a:lstStyle/>
          <a:p>
            <a:fld id="{BCA3BEF2-8605-46BD-9FE4-38D94B344E94}" type="slidenum">
              <a:rPr lang="en-US" smtClean="0"/>
              <a:t>43</a:t>
            </a:fld>
            <a:endParaRPr lang="en-US"/>
          </a:p>
        </p:txBody>
      </p:sp>
    </p:spTree>
    <p:extLst>
      <p:ext uri="{BB962C8B-B14F-4D97-AF65-F5344CB8AC3E}">
        <p14:creationId xmlns:p14="http://schemas.microsoft.com/office/powerpoint/2010/main" val="2355981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171450" indent="-171450">
              <a:buFont typeface="Arial" panose="020B0604020202020204" pitchFamily="34" charset="0"/>
              <a:buChar char="•"/>
            </a:pPr>
            <a:r>
              <a:rPr lang="en-US" dirty="0"/>
              <a:t>Added to the defeats at Bull Run, Fredericksburg, </a:t>
            </a:r>
          </a:p>
          <a:p>
            <a:pPr marL="171450" indent="-171450">
              <a:buFont typeface="Arial" panose="020B0604020202020204" pitchFamily="34" charset="0"/>
              <a:buChar char="•"/>
            </a:pPr>
            <a:r>
              <a:rPr lang="en-US" dirty="0"/>
              <a:t>No one was watching for the enemy.</a:t>
            </a:r>
          </a:p>
        </p:txBody>
      </p:sp>
      <p:sp>
        <p:nvSpPr>
          <p:cNvPr id="4" name="Slide Number Placeholder 3"/>
          <p:cNvSpPr>
            <a:spLocks noGrp="1"/>
          </p:cNvSpPr>
          <p:nvPr>
            <p:ph type="sldNum" sz="quarter" idx="5"/>
          </p:nvPr>
        </p:nvSpPr>
        <p:spPr/>
        <p:txBody>
          <a:bodyPr/>
          <a:lstStyle/>
          <a:p>
            <a:fld id="{BCA3BEF2-8605-46BD-9FE4-38D94B344E94}" type="slidenum">
              <a:rPr lang="en-US" smtClean="0"/>
              <a:t>6</a:t>
            </a:fld>
            <a:endParaRPr lang="en-US"/>
          </a:p>
        </p:txBody>
      </p:sp>
    </p:spTree>
    <p:extLst>
      <p:ext uri="{BB962C8B-B14F-4D97-AF65-F5344CB8AC3E}">
        <p14:creationId xmlns:p14="http://schemas.microsoft.com/office/powerpoint/2010/main" val="2013375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Jesus makes it clear that we must be on watch continually.</a:t>
            </a:r>
          </a:p>
          <a:p>
            <a:pPr marL="171450" indent="-171450">
              <a:buFont typeface="Arial" panose="020B0604020202020204" pitchFamily="34" charset="0"/>
              <a:buChar char="•"/>
            </a:pPr>
            <a:r>
              <a:rPr lang="en-US" dirty="0"/>
              <a:t>We must be aware of our  spiritual condition.</a:t>
            </a:r>
          </a:p>
          <a:p>
            <a:pPr marL="171450" indent="-171450">
              <a:buFont typeface="Arial" panose="020B0604020202020204" pitchFamily="34" charset="0"/>
              <a:buChar char="•"/>
            </a:pPr>
            <a:r>
              <a:rPr lang="en-US" dirty="0"/>
              <a:t>We must be sensitive to potential threats.</a:t>
            </a:r>
          </a:p>
          <a:p>
            <a:pPr marL="171450" indent="-171450">
              <a:buFont typeface="Arial" panose="020B0604020202020204" pitchFamily="34" charset="0"/>
              <a:buChar char="•"/>
            </a:pPr>
            <a:r>
              <a:rPr lang="en-US" dirty="0"/>
              <a:t>We must be attuned to the potential threats we have explored today.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44</a:t>
            </a:fld>
            <a:endParaRPr lang="en-US"/>
          </a:p>
        </p:txBody>
      </p:sp>
    </p:spTree>
    <p:extLst>
      <p:ext uri="{BB962C8B-B14F-4D97-AF65-F5344CB8AC3E}">
        <p14:creationId xmlns:p14="http://schemas.microsoft.com/office/powerpoint/2010/main" val="2710342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effectLst/>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In the early 1950s, the Soviet Union believed they could prevail in an all-out nuclear war.</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U.S. policy and strategy was constructed to dissuade the Soviets of that notion.</a:t>
            </a:r>
          </a:p>
        </p:txBody>
      </p:sp>
      <p:sp>
        <p:nvSpPr>
          <p:cNvPr id="4" name="Slide Number Placeholder 3"/>
          <p:cNvSpPr>
            <a:spLocks noGrp="1"/>
          </p:cNvSpPr>
          <p:nvPr>
            <p:ph type="sldNum" sz="quarter" idx="5"/>
          </p:nvPr>
        </p:nvSpPr>
        <p:spPr/>
        <p:txBody>
          <a:bodyPr/>
          <a:lstStyle/>
          <a:p>
            <a:fld id="{BCA3BEF2-8605-46BD-9FE4-38D94B344E94}" type="slidenum">
              <a:rPr lang="en-US" smtClean="0"/>
              <a:t>7</a:t>
            </a:fld>
            <a:endParaRPr lang="en-US"/>
          </a:p>
        </p:txBody>
      </p:sp>
    </p:spTree>
    <p:extLst>
      <p:ext uri="{BB962C8B-B14F-4D97-AF65-F5344CB8AC3E}">
        <p14:creationId xmlns:p14="http://schemas.microsoft.com/office/powerpoint/2010/main" val="2208969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Three different strategic weapon systems prevented Russia from being confident of a victory (Strategic Bombers, Polaris Subs, Land-Based Missiles).  Impossible to disable all three.</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Planes and ships monitored the skies above the Atlantic and Pacific.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B-52 strategic bombers patrolled the skies.</a:t>
            </a:r>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8</a:t>
            </a:fld>
            <a:endParaRPr lang="en-US"/>
          </a:p>
        </p:txBody>
      </p:sp>
    </p:spTree>
    <p:extLst>
      <p:ext uri="{BB962C8B-B14F-4D97-AF65-F5344CB8AC3E}">
        <p14:creationId xmlns:p14="http://schemas.microsoft.com/office/powerpoint/2010/main" val="3280820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mn-ea"/>
                <a:cs typeface="+mn-cs"/>
              </a:rPr>
              <a:t>From 1960 until 1969 there were always twelve B-52s in the air, flying in patterns around the Arctic Circle, ready to unleash a devastating counterattack across the Pole if Russian missiles or planes delivered a nuclear strike on the United States.</a:t>
            </a:r>
          </a:p>
        </p:txBody>
      </p:sp>
      <p:sp>
        <p:nvSpPr>
          <p:cNvPr id="4" name="Slide Number Placeholder 3"/>
          <p:cNvSpPr>
            <a:spLocks noGrp="1"/>
          </p:cNvSpPr>
          <p:nvPr>
            <p:ph type="sldNum" sz="quarter" idx="5"/>
          </p:nvPr>
        </p:nvSpPr>
        <p:spPr/>
        <p:txBody>
          <a:bodyPr/>
          <a:lstStyle/>
          <a:p>
            <a:fld id="{BCA3BEF2-8605-46BD-9FE4-38D94B344E94}" type="slidenum">
              <a:rPr lang="en-US" smtClean="0"/>
              <a:t>9</a:t>
            </a:fld>
            <a:endParaRPr lang="en-US"/>
          </a:p>
        </p:txBody>
      </p:sp>
    </p:spTree>
    <p:extLst>
      <p:ext uri="{BB962C8B-B14F-4D97-AF65-F5344CB8AC3E}">
        <p14:creationId xmlns:p14="http://schemas.microsoft.com/office/powerpoint/2010/main" val="3427437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Missile silos were constructed across the country.</a:t>
            </a:r>
          </a:p>
          <a:p>
            <a:endParaRPr lang="en-US" dirty="0"/>
          </a:p>
        </p:txBody>
      </p:sp>
      <p:sp>
        <p:nvSpPr>
          <p:cNvPr id="4" name="Slide Number Placeholder 3"/>
          <p:cNvSpPr>
            <a:spLocks noGrp="1"/>
          </p:cNvSpPr>
          <p:nvPr>
            <p:ph type="sldNum" sz="quarter" idx="5"/>
          </p:nvPr>
        </p:nvSpPr>
        <p:spPr/>
        <p:txBody>
          <a:bodyPr/>
          <a:lstStyle/>
          <a:p>
            <a:fld id="{BCA3BEF2-8605-46BD-9FE4-38D94B344E94}" type="slidenum">
              <a:rPr lang="en-US" smtClean="0"/>
              <a:t>10</a:t>
            </a:fld>
            <a:endParaRPr lang="en-US"/>
          </a:p>
        </p:txBody>
      </p:sp>
    </p:spTree>
    <p:extLst>
      <p:ext uri="{BB962C8B-B14F-4D97-AF65-F5344CB8AC3E}">
        <p14:creationId xmlns:p14="http://schemas.microsoft.com/office/powerpoint/2010/main" val="3918154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Polaris missile submarines hide in the depths of the ocean, nearly impervious to attack.</a:t>
            </a:r>
          </a:p>
        </p:txBody>
      </p:sp>
      <p:sp>
        <p:nvSpPr>
          <p:cNvPr id="4" name="Slide Number Placeholder 3"/>
          <p:cNvSpPr>
            <a:spLocks noGrp="1"/>
          </p:cNvSpPr>
          <p:nvPr>
            <p:ph type="sldNum" sz="quarter" idx="5"/>
          </p:nvPr>
        </p:nvSpPr>
        <p:spPr/>
        <p:txBody>
          <a:bodyPr/>
          <a:lstStyle/>
          <a:p>
            <a:fld id="{BCA3BEF2-8605-46BD-9FE4-38D94B344E94}" type="slidenum">
              <a:rPr lang="en-US" smtClean="0"/>
              <a:t>11</a:t>
            </a:fld>
            <a:endParaRPr lang="en-US"/>
          </a:p>
        </p:txBody>
      </p:sp>
    </p:spTree>
    <p:extLst>
      <p:ext uri="{BB962C8B-B14F-4D97-AF65-F5344CB8AC3E}">
        <p14:creationId xmlns:p14="http://schemas.microsoft.com/office/powerpoint/2010/main" val="3215530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12/5/2019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12/5/2019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04192-DE7F-462C-9EF0-EC5307B31CC2}"/>
              </a:ext>
            </a:extLst>
          </p:cNvPr>
          <p:cNvSpPr>
            <a:spLocks noGrp="1"/>
          </p:cNvSpPr>
          <p:nvPr>
            <p:ph type="ctrTitle"/>
          </p:nvPr>
        </p:nvSpPr>
        <p:spPr>
          <a:xfrm>
            <a:off x="1154955" y="1447800"/>
            <a:ext cx="8825658" cy="1175657"/>
          </a:xfrm>
        </p:spPr>
        <p:txBody>
          <a:bodyPr/>
          <a:lstStyle/>
          <a:p>
            <a:r>
              <a:rPr lang="en-US" dirty="0"/>
              <a:t>Watch</a:t>
            </a:r>
          </a:p>
        </p:txBody>
      </p:sp>
      <p:sp>
        <p:nvSpPr>
          <p:cNvPr id="3" name="Subtitle 2">
            <a:extLst>
              <a:ext uri="{FF2B5EF4-FFF2-40B4-BE49-F238E27FC236}">
                <a16:creationId xmlns:a16="http://schemas.microsoft.com/office/drawing/2014/main" id="{6C93789A-1EA5-427F-B311-62BFC0477F6A}"/>
              </a:ext>
            </a:extLst>
          </p:cNvPr>
          <p:cNvSpPr>
            <a:spLocks noGrp="1"/>
          </p:cNvSpPr>
          <p:nvPr>
            <p:ph type="subTitle" idx="1"/>
          </p:nvPr>
        </p:nvSpPr>
        <p:spPr>
          <a:xfrm>
            <a:off x="2537440" y="3429000"/>
            <a:ext cx="8825658" cy="861420"/>
          </a:xfrm>
        </p:spPr>
        <p:txBody>
          <a:bodyPr/>
          <a:lstStyle/>
          <a:p>
            <a:r>
              <a:rPr lang="en-US" dirty="0"/>
              <a:t>What to Watch</a:t>
            </a:r>
          </a:p>
          <a:p>
            <a:r>
              <a:rPr lang="en-US" dirty="0"/>
              <a:t>How to watch</a:t>
            </a:r>
          </a:p>
        </p:txBody>
      </p:sp>
    </p:spTree>
    <p:extLst>
      <p:ext uri="{BB962C8B-B14F-4D97-AF65-F5344CB8AC3E}">
        <p14:creationId xmlns:p14="http://schemas.microsoft.com/office/powerpoint/2010/main" val="621939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85D5AA8-773B-469A-8802-9645A4DC9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white, sitting, water, black&#10;&#10;Description automatically generated">
            <a:extLst>
              <a:ext uri="{FF2B5EF4-FFF2-40B4-BE49-F238E27FC236}">
                <a16:creationId xmlns:a16="http://schemas.microsoft.com/office/drawing/2014/main" id="{C2FD6DA7-2CCC-4712-8A4B-6C979370226B}"/>
              </a:ext>
            </a:extLst>
          </p:cNvPr>
          <p:cNvPicPr>
            <a:picLocks noChangeAspect="1"/>
          </p:cNvPicPr>
          <p:nvPr/>
        </p:nvPicPr>
        <p:blipFill>
          <a:blip r:embed="rId4"/>
          <a:stretch>
            <a:fillRect/>
          </a:stretch>
        </p:blipFill>
        <p:spPr>
          <a:xfrm>
            <a:off x="3314479" y="643467"/>
            <a:ext cx="4136516" cy="5571066"/>
          </a:xfrm>
          <a:prstGeom prst="rect">
            <a:avLst/>
          </a:prstGeom>
        </p:spPr>
      </p:pic>
      <p:sp>
        <p:nvSpPr>
          <p:cNvPr id="12" name="Rectangle 11">
            <a:extLst>
              <a:ext uri="{FF2B5EF4-FFF2-40B4-BE49-F238E27FC236}">
                <a16:creationId xmlns:a16="http://schemas.microsoft.com/office/drawing/2014/main" id="{C75AF42C-C556-454E-B2D3-2C917CB81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018778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85D5AA8-773B-469A-8802-9645A4DC9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large body of water with smoke coming out of it&#10;&#10;Description automatically generated">
            <a:extLst>
              <a:ext uri="{FF2B5EF4-FFF2-40B4-BE49-F238E27FC236}">
                <a16:creationId xmlns:a16="http://schemas.microsoft.com/office/drawing/2014/main" id="{C863743C-F8A5-41B9-B0F1-5A84337D0868}"/>
              </a:ext>
            </a:extLst>
          </p:cNvPr>
          <p:cNvPicPr>
            <a:picLocks noChangeAspect="1"/>
          </p:cNvPicPr>
          <p:nvPr/>
        </p:nvPicPr>
        <p:blipFill>
          <a:blip r:embed="rId4"/>
          <a:stretch>
            <a:fillRect/>
          </a:stretch>
        </p:blipFill>
        <p:spPr>
          <a:xfrm>
            <a:off x="3154311" y="643467"/>
            <a:ext cx="4456852" cy="5571066"/>
          </a:xfrm>
          <a:prstGeom prst="rect">
            <a:avLst/>
          </a:prstGeom>
        </p:spPr>
      </p:pic>
      <p:sp>
        <p:nvSpPr>
          <p:cNvPr id="10" name="Rectangle 9">
            <a:extLst>
              <a:ext uri="{FF2B5EF4-FFF2-40B4-BE49-F238E27FC236}">
                <a16:creationId xmlns:a16="http://schemas.microsoft.com/office/drawing/2014/main" id="{C75AF42C-C556-454E-B2D3-2C917CB81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25008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85D5AA8-773B-469A-8802-9645A4DC9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close up of a map&#10;&#10;Description automatically generated">
            <a:extLst>
              <a:ext uri="{FF2B5EF4-FFF2-40B4-BE49-F238E27FC236}">
                <a16:creationId xmlns:a16="http://schemas.microsoft.com/office/drawing/2014/main" id="{97ECAAAB-A0A9-4627-9C5E-EF1B3BE606B2}"/>
              </a:ext>
            </a:extLst>
          </p:cNvPr>
          <p:cNvPicPr>
            <a:picLocks noChangeAspect="1"/>
          </p:cNvPicPr>
          <p:nvPr/>
        </p:nvPicPr>
        <p:blipFill>
          <a:blip r:embed="rId4"/>
          <a:stretch>
            <a:fillRect/>
          </a:stretch>
        </p:blipFill>
        <p:spPr>
          <a:xfrm>
            <a:off x="1178159" y="643467"/>
            <a:ext cx="8409156" cy="5571066"/>
          </a:xfrm>
          <a:prstGeom prst="rect">
            <a:avLst/>
          </a:prstGeom>
        </p:spPr>
      </p:pic>
      <p:sp>
        <p:nvSpPr>
          <p:cNvPr id="9" name="Rectangle 8">
            <a:extLst>
              <a:ext uri="{FF2B5EF4-FFF2-40B4-BE49-F238E27FC236}">
                <a16:creationId xmlns:a16="http://schemas.microsoft.com/office/drawing/2014/main" id="{C75AF42C-C556-454E-B2D3-2C917CB81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921936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565CF-283F-4D45-9734-41C10201C381}"/>
              </a:ext>
            </a:extLst>
          </p:cNvPr>
          <p:cNvSpPr>
            <a:spLocks noGrp="1"/>
          </p:cNvSpPr>
          <p:nvPr>
            <p:ph type="title"/>
          </p:nvPr>
        </p:nvSpPr>
        <p:spPr/>
        <p:txBody>
          <a:bodyPr/>
          <a:lstStyle/>
          <a:p>
            <a:r>
              <a:rPr lang="en-US" sz="4400" dirty="0"/>
              <a:t>The Dreaded Attack Never Came</a:t>
            </a:r>
          </a:p>
        </p:txBody>
      </p:sp>
      <p:sp>
        <p:nvSpPr>
          <p:cNvPr id="3" name="Content Placeholder 2">
            <a:extLst>
              <a:ext uri="{FF2B5EF4-FFF2-40B4-BE49-F238E27FC236}">
                <a16:creationId xmlns:a16="http://schemas.microsoft.com/office/drawing/2014/main" id="{31468FCB-06BA-4089-99B8-28E2146962D1}"/>
              </a:ext>
            </a:extLst>
          </p:cNvPr>
          <p:cNvSpPr>
            <a:spLocks noGrp="1"/>
          </p:cNvSpPr>
          <p:nvPr>
            <p:ph idx="1"/>
          </p:nvPr>
        </p:nvSpPr>
        <p:spPr/>
        <p:txBody>
          <a:bodyPr/>
          <a:lstStyle/>
          <a:p>
            <a:r>
              <a:rPr lang="en-US" sz="3600" dirty="0"/>
              <a:t>We were Aware.</a:t>
            </a:r>
          </a:p>
          <a:p>
            <a:r>
              <a:rPr lang="en-US" sz="4000" dirty="0"/>
              <a:t>We Were Awake.</a:t>
            </a:r>
          </a:p>
          <a:p>
            <a:r>
              <a:rPr lang="en-US" sz="4400" dirty="0"/>
              <a:t>We Were Ready. </a:t>
            </a:r>
          </a:p>
          <a:p>
            <a:r>
              <a:rPr lang="en-US" sz="5400" dirty="0"/>
              <a:t>We were </a:t>
            </a:r>
            <a:r>
              <a:rPr lang="en-US" sz="5400" b="1" dirty="0"/>
              <a:t>WATCHING!</a:t>
            </a:r>
          </a:p>
        </p:txBody>
      </p:sp>
    </p:spTree>
    <p:extLst>
      <p:ext uri="{BB962C8B-B14F-4D97-AF65-F5344CB8AC3E}">
        <p14:creationId xmlns:p14="http://schemas.microsoft.com/office/powerpoint/2010/main" val="241475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CB97B-EBB7-47F2-874E-263140571EF4}"/>
              </a:ext>
            </a:extLst>
          </p:cNvPr>
          <p:cNvSpPr>
            <a:spLocks noGrp="1"/>
          </p:cNvSpPr>
          <p:nvPr>
            <p:ph type="title"/>
          </p:nvPr>
        </p:nvSpPr>
        <p:spPr>
          <a:xfrm>
            <a:off x="646111" y="452718"/>
            <a:ext cx="9404723" cy="987775"/>
          </a:xfrm>
        </p:spPr>
        <p:txBody>
          <a:bodyPr/>
          <a:lstStyle/>
          <a:p>
            <a:r>
              <a:rPr lang="en-US" dirty="0"/>
              <a:t>Consequences of Not Watching</a:t>
            </a:r>
          </a:p>
        </p:txBody>
      </p:sp>
      <p:sp>
        <p:nvSpPr>
          <p:cNvPr id="3" name="Content Placeholder 2">
            <a:extLst>
              <a:ext uri="{FF2B5EF4-FFF2-40B4-BE49-F238E27FC236}">
                <a16:creationId xmlns:a16="http://schemas.microsoft.com/office/drawing/2014/main" id="{B434782D-203C-477E-97C0-E752109EA8FB}"/>
              </a:ext>
            </a:extLst>
          </p:cNvPr>
          <p:cNvSpPr>
            <a:spLocks noGrp="1"/>
          </p:cNvSpPr>
          <p:nvPr>
            <p:ph idx="1"/>
          </p:nvPr>
        </p:nvSpPr>
        <p:spPr>
          <a:xfrm>
            <a:off x="1103312" y="1440494"/>
            <a:ext cx="8946541" cy="4807906"/>
          </a:xfrm>
        </p:spPr>
        <p:txBody>
          <a:bodyPr>
            <a:normAutofit/>
          </a:bodyPr>
          <a:lstStyle/>
          <a:p>
            <a:pPr marL="0" indent="0">
              <a:buNone/>
            </a:pPr>
            <a:r>
              <a:rPr lang="en-US" sz="3200" dirty="0"/>
              <a:t>Matthew 13:24–30 (LEB) — 24 He put before them another parable, saying, “The kingdom of heaven may be compared to a man who sowed good seed in his field. 25 But </a:t>
            </a:r>
            <a:r>
              <a:rPr lang="en-US" sz="3200" b="1" dirty="0">
                <a:solidFill>
                  <a:schemeClr val="accent3"/>
                </a:solidFill>
              </a:rPr>
              <a:t>while his people were sleeping</a:t>
            </a:r>
            <a:r>
              <a:rPr lang="en-US" sz="3200" dirty="0"/>
              <a:t>, his enemy came and sowed tares in the midst of the wheat and went away. </a:t>
            </a:r>
          </a:p>
        </p:txBody>
      </p:sp>
    </p:spTree>
    <p:extLst>
      <p:ext uri="{BB962C8B-B14F-4D97-AF65-F5344CB8AC3E}">
        <p14:creationId xmlns:p14="http://schemas.microsoft.com/office/powerpoint/2010/main" val="3405823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BD423-EA63-4790-89C7-DDA83FC4EC9F}"/>
              </a:ext>
            </a:extLst>
          </p:cNvPr>
          <p:cNvSpPr>
            <a:spLocks noGrp="1"/>
          </p:cNvSpPr>
          <p:nvPr>
            <p:ph type="title"/>
          </p:nvPr>
        </p:nvSpPr>
        <p:spPr>
          <a:xfrm>
            <a:off x="646111" y="452718"/>
            <a:ext cx="9404723" cy="1050405"/>
          </a:xfrm>
        </p:spPr>
        <p:txBody>
          <a:bodyPr/>
          <a:lstStyle/>
          <a:p>
            <a:r>
              <a:rPr lang="en-US" sz="4800" dirty="0"/>
              <a:t>Jesus Tells Us To Watch</a:t>
            </a:r>
            <a:r>
              <a:rPr lang="en-US" sz="4000" dirty="0"/>
              <a:t>, </a:t>
            </a:r>
          </a:p>
        </p:txBody>
      </p:sp>
      <p:sp>
        <p:nvSpPr>
          <p:cNvPr id="3" name="Content Placeholder 2">
            <a:extLst>
              <a:ext uri="{FF2B5EF4-FFF2-40B4-BE49-F238E27FC236}">
                <a16:creationId xmlns:a16="http://schemas.microsoft.com/office/drawing/2014/main" id="{7D867FE7-5595-44AC-8876-4E7B55C13F89}"/>
              </a:ext>
            </a:extLst>
          </p:cNvPr>
          <p:cNvSpPr>
            <a:spLocks noGrp="1"/>
          </p:cNvSpPr>
          <p:nvPr>
            <p:ph idx="1"/>
          </p:nvPr>
        </p:nvSpPr>
        <p:spPr>
          <a:xfrm>
            <a:off x="1103312" y="2029216"/>
            <a:ext cx="8946541" cy="4219183"/>
          </a:xfrm>
        </p:spPr>
        <p:txBody>
          <a:bodyPr>
            <a:normAutofit/>
          </a:bodyPr>
          <a:lstStyle/>
          <a:p>
            <a:pPr marL="0" indent="0">
              <a:buNone/>
            </a:pPr>
            <a:r>
              <a:rPr lang="en-US" sz="3600" dirty="0"/>
              <a:t>MAR 13:34 KJV  For the Son of Man is as a man taking a far journey, who left his house, and gave authority to his servants, and to every man his work, and commanded the porter [doorkeeper] to watch.  </a:t>
            </a:r>
            <a:br>
              <a:rPr lang="en-US" sz="3600" dirty="0"/>
            </a:br>
            <a:endParaRPr lang="en-US" sz="3600" dirty="0"/>
          </a:p>
        </p:txBody>
      </p:sp>
    </p:spTree>
    <p:extLst>
      <p:ext uri="{BB962C8B-B14F-4D97-AF65-F5344CB8AC3E}">
        <p14:creationId xmlns:p14="http://schemas.microsoft.com/office/powerpoint/2010/main" val="1082999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CEA26-817C-4AEA-8A84-18D97BA333EB}"/>
              </a:ext>
            </a:extLst>
          </p:cNvPr>
          <p:cNvSpPr>
            <a:spLocks noGrp="1"/>
          </p:cNvSpPr>
          <p:nvPr>
            <p:ph type="title"/>
          </p:nvPr>
        </p:nvSpPr>
        <p:spPr/>
        <p:txBody>
          <a:bodyPr/>
          <a:lstStyle/>
          <a:p>
            <a:r>
              <a:rPr lang="en-US" sz="4800" dirty="0"/>
              <a:t>…To Be </a:t>
            </a:r>
            <a:r>
              <a:rPr lang="en-US" sz="4800" b="1" dirty="0"/>
              <a:t>Awake</a:t>
            </a:r>
          </a:p>
        </p:txBody>
      </p:sp>
      <p:sp>
        <p:nvSpPr>
          <p:cNvPr id="3" name="Content Placeholder 2">
            <a:extLst>
              <a:ext uri="{FF2B5EF4-FFF2-40B4-BE49-F238E27FC236}">
                <a16:creationId xmlns:a16="http://schemas.microsoft.com/office/drawing/2014/main" id="{993E3C2D-B973-4319-9D54-4CB8B186C176}"/>
              </a:ext>
            </a:extLst>
          </p:cNvPr>
          <p:cNvSpPr>
            <a:spLocks noGrp="1"/>
          </p:cNvSpPr>
          <p:nvPr>
            <p:ph idx="1"/>
          </p:nvPr>
        </p:nvSpPr>
        <p:spPr/>
        <p:txBody>
          <a:bodyPr>
            <a:normAutofit lnSpcReduction="10000"/>
          </a:bodyPr>
          <a:lstStyle/>
          <a:p>
            <a:pPr marL="0" indent="0">
              <a:buNone/>
            </a:pPr>
            <a:r>
              <a:rPr lang="en-US" sz="3600" dirty="0"/>
              <a:t>Mar 13:35   </a:t>
            </a:r>
            <a:r>
              <a:rPr lang="en-US" sz="3600" b="1" dirty="0">
                <a:solidFill>
                  <a:schemeClr val="accent3"/>
                </a:solidFill>
              </a:rPr>
              <a:t>Watch therefore</a:t>
            </a:r>
            <a:r>
              <a:rPr lang="en-US" sz="3600" dirty="0"/>
              <a:t>: for ye know not when the master of the house cometh, at even, or at midnight, or at the cockcrowing, or in the morning:  36   Lest coming suddenly </a:t>
            </a:r>
            <a:r>
              <a:rPr lang="en-US" sz="3600" b="1" dirty="0"/>
              <a:t>he find you sleeping</a:t>
            </a:r>
            <a:r>
              <a:rPr lang="en-US" sz="3600" dirty="0"/>
              <a:t>.  37   And what I say unto you I say unto all, </a:t>
            </a:r>
            <a:r>
              <a:rPr lang="en-US" sz="3600" b="1" dirty="0">
                <a:solidFill>
                  <a:schemeClr val="accent3"/>
                </a:solidFill>
              </a:rPr>
              <a:t>Watch</a:t>
            </a:r>
            <a:r>
              <a:rPr lang="en-US" sz="3600" dirty="0"/>
              <a:t>.  </a:t>
            </a:r>
            <a:br>
              <a:rPr lang="en-US" dirty="0"/>
            </a:br>
            <a:endParaRPr lang="en-US" dirty="0"/>
          </a:p>
        </p:txBody>
      </p:sp>
    </p:spTree>
    <p:extLst>
      <p:ext uri="{BB962C8B-B14F-4D97-AF65-F5344CB8AC3E}">
        <p14:creationId xmlns:p14="http://schemas.microsoft.com/office/powerpoint/2010/main" val="2680357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D9717-10E7-46B8-B1CC-58AF69BE75D6}"/>
              </a:ext>
            </a:extLst>
          </p:cNvPr>
          <p:cNvSpPr>
            <a:spLocks noGrp="1"/>
          </p:cNvSpPr>
          <p:nvPr>
            <p:ph type="title"/>
          </p:nvPr>
        </p:nvSpPr>
        <p:spPr>
          <a:xfrm>
            <a:off x="646111" y="452718"/>
            <a:ext cx="9404723" cy="849989"/>
          </a:xfrm>
        </p:spPr>
        <p:txBody>
          <a:bodyPr/>
          <a:lstStyle/>
          <a:p>
            <a:r>
              <a:rPr lang="en-US" dirty="0"/>
              <a:t>Be Alert To Threats and Danger</a:t>
            </a:r>
          </a:p>
        </p:txBody>
      </p:sp>
      <p:sp>
        <p:nvSpPr>
          <p:cNvPr id="3" name="Content Placeholder 2">
            <a:extLst>
              <a:ext uri="{FF2B5EF4-FFF2-40B4-BE49-F238E27FC236}">
                <a16:creationId xmlns:a16="http://schemas.microsoft.com/office/drawing/2014/main" id="{04CBF99A-A388-4E1D-BFEF-1376DEB614E7}"/>
              </a:ext>
            </a:extLst>
          </p:cNvPr>
          <p:cNvSpPr>
            <a:spLocks noGrp="1"/>
          </p:cNvSpPr>
          <p:nvPr>
            <p:ph idx="1"/>
          </p:nvPr>
        </p:nvSpPr>
        <p:spPr>
          <a:xfrm>
            <a:off x="1103312" y="1390390"/>
            <a:ext cx="8946541" cy="4858010"/>
          </a:xfrm>
        </p:spPr>
        <p:txBody>
          <a:bodyPr>
            <a:noAutofit/>
          </a:bodyPr>
          <a:lstStyle/>
          <a:p>
            <a:pPr marL="0" indent="0">
              <a:buNone/>
            </a:pPr>
            <a:r>
              <a:rPr lang="en-US" sz="3200" dirty="0"/>
              <a:t>Luke 12:36–39 (NKJV) — 36 and you yourselves be like men who wait for their master, when he will return from the wedding, that when he comes and knocks they may open to him immediately. 37 Blessed are those servants whom the master, when he comes, </a:t>
            </a:r>
            <a:r>
              <a:rPr lang="en-US" sz="3200" b="1" dirty="0">
                <a:solidFill>
                  <a:schemeClr val="accent3"/>
                </a:solidFill>
              </a:rPr>
              <a:t>will find watching</a:t>
            </a:r>
            <a:r>
              <a:rPr lang="en-US" sz="3200" b="1" dirty="0"/>
              <a:t>. </a:t>
            </a:r>
            <a:r>
              <a:rPr lang="en-US" sz="3200" dirty="0"/>
              <a:t>Assuredly, I say to you that he will gird himself and have them sit down to eat, and will come and serve them.</a:t>
            </a:r>
          </a:p>
        </p:txBody>
      </p:sp>
    </p:spTree>
    <p:extLst>
      <p:ext uri="{BB962C8B-B14F-4D97-AF65-F5344CB8AC3E}">
        <p14:creationId xmlns:p14="http://schemas.microsoft.com/office/powerpoint/2010/main" val="3820755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1F39C-9E00-4867-8E1B-84876B07BEBB}"/>
              </a:ext>
            </a:extLst>
          </p:cNvPr>
          <p:cNvSpPr>
            <a:spLocks noGrp="1"/>
          </p:cNvSpPr>
          <p:nvPr>
            <p:ph type="title"/>
          </p:nvPr>
        </p:nvSpPr>
        <p:spPr>
          <a:xfrm>
            <a:off x="646111" y="452718"/>
            <a:ext cx="9404723" cy="875339"/>
          </a:xfrm>
        </p:spPr>
        <p:txBody>
          <a:bodyPr/>
          <a:lstStyle/>
          <a:p>
            <a:r>
              <a:rPr lang="en-US" dirty="0"/>
              <a:t>Be Alert To Threats and Danger</a:t>
            </a:r>
          </a:p>
        </p:txBody>
      </p:sp>
      <p:sp>
        <p:nvSpPr>
          <p:cNvPr id="3" name="Content Placeholder 2">
            <a:extLst>
              <a:ext uri="{FF2B5EF4-FFF2-40B4-BE49-F238E27FC236}">
                <a16:creationId xmlns:a16="http://schemas.microsoft.com/office/drawing/2014/main" id="{05605C32-FDF7-49C1-94FF-9532E922F6D5}"/>
              </a:ext>
            </a:extLst>
          </p:cNvPr>
          <p:cNvSpPr>
            <a:spLocks noGrp="1"/>
          </p:cNvSpPr>
          <p:nvPr>
            <p:ph idx="1"/>
          </p:nvPr>
        </p:nvSpPr>
        <p:spPr>
          <a:xfrm>
            <a:off x="1103312" y="1567544"/>
            <a:ext cx="8946541" cy="4680856"/>
          </a:xfrm>
        </p:spPr>
        <p:txBody>
          <a:bodyPr>
            <a:normAutofit/>
          </a:bodyPr>
          <a:lstStyle/>
          <a:p>
            <a:pPr marL="0" indent="0">
              <a:buNone/>
            </a:pPr>
            <a:r>
              <a:rPr lang="en-US" sz="3200" dirty="0"/>
              <a:t>Mark 13:38 And if he should come in the second watch, or come in the third watch, and find them so, blessed are those servants. 39 But know this, that if the master of the house had known what hour the thief would come, </a:t>
            </a:r>
            <a:r>
              <a:rPr lang="en-US" sz="3200" b="1" dirty="0">
                <a:solidFill>
                  <a:schemeClr val="accent3"/>
                </a:solidFill>
              </a:rPr>
              <a:t>he would have watched </a:t>
            </a:r>
            <a:r>
              <a:rPr lang="en-US" sz="3200" dirty="0"/>
              <a:t>and not allowed his house to be broken into.</a:t>
            </a:r>
          </a:p>
        </p:txBody>
      </p:sp>
    </p:spTree>
    <p:extLst>
      <p:ext uri="{BB962C8B-B14F-4D97-AF65-F5344CB8AC3E}">
        <p14:creationId xmlns:p14="http://schemas.microsoft.com/office/powerpoint/2010/main" val="22036765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19E03-5A3A-45BC-819D-48350F5E9067}"/>
              </a:ext>
            </a:extLst>
          </p:cNvPr>
          <p:cNvSpPr>
            <a:spLocks noGrp="1"/>
          </p:cNvSpPr>
          <p:nvPr>
            <p:ph type="title"/>
          </p:nvPr>
        </p:nvSpPr>
        <p:spPr>
          <a:xfrm>
            <a:off x="646111" y="452718"/>
            <a:ext cx="9404723" cy="1037879"/>
          </a:xfrm>
        </p:spPr>
        <p:txBody>
          <a:bodyPr/>
          <a:lstStyle/>
          <a:p>
            <a:r>
              <a:rPr lang="en-US" sz="6000" dirty="0"/>
              <a:t>What is it to Watch?</a:t>
            </a:r>
          </a:p>
        </p:txBody>
      </p:sp>
      <p:sp>
        <p:nvSpPr>
          <p:cNvPr id="3" name="Content Placeholder 2">
            <a:extLst>
              <a:ext uri="{FF2B5EF4-FFF2-40B4-BE49-F238E27FC236}">
                <a16:creationId xmlns:a16="http://schemas.microsoft.com/office/drawing/2014/main" id="{4391773B-F95F-470A-83E8-BD463A7DB1B2}"/>
              </a:ext>
            </a:extLst>
          </p:cNvPr>
          <p:cNvSpPr>
            <a:spLocks noGrp="1"/>
          </p:cNvSpPr>
          <p:nvPr>
            <p:ph idx="1"/>
          </p:nvPr>
        </p:nvSpPr>
        <p:spPr/>
        <p:txBody>
          <a:bodyPr>
            <a:normAutofit fontScale="92500" lnSpcReduction="10000"/>
          </a:bodyPr>
          <a:lstStyle/>
          <a:p>
            <a:pPr marL="0" indent="0">
              <a:buNone/>
            </a:pPr>
            <a:r>
              <a:rPr lang="en-US" sz="3200" dirty="0"/>
              <a:t>To watch is to be sober and awake.</a:t>
            </a:r>
          </a:p>
          <a:p>
            <a:endParaRPr lang="en-US" sz="3200" dirty="0"/>
          </a:p>
          <a:p>
            <a:pPr marL="0" indent="0">
              <a:buNone/>
            </a:pPr>
            <a:br>
              <a:rPr lang="en-US" sz="3200" dirty="0"/>
            </a:br>
            <a:r>
              <a:rPr lang="en-US" sz="3200" dirty="0"/>
              <a:t>1 Thessalonians 5:5–6 (NKJV) — 5 You are all sons of light and sons of the day. We are not of the night nor of darkness. 6 Therefore let us not sleep, as others do, but let us watch and be sober.</a:t>
            </a:r>
            <a:br>
              <a:rPr lang="en-US" sz="3200" dirty="0"/>
            </a:br>
            <a:endParaRPr lang="en-US" sz="3200" dirty="0"/>
          </a:p>
          <a:p>
            <a:endParaRPr lang="en-US" dirty="0"/>
          </a:p>
        </p:txBody>
      </p:sp>
    </p:spTree>
    <p:extLst>
      <p:ext uri="{BB962C8B-B14F-4D97-AF65-F5344CB8AC3E}">
        <p14:creationId xmlns:p14="http://schemas.microsoft.com/office/powerpoint/2010/main" val="368068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BC4D9-0B0F-4D29-8FA6-AC4ABF64182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2855510-D958-4ED5-9F85-EEDC5A996BA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057827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890C2-C448-45F2-AD77-67D58183A328}"/>
              </a:ext>
            </a:extLst>
          </p:cNvPr>
          <p:cNvSpPr>
            <a:spLocks noGrp="1"/>
          </p:cNvSpPr>
          <p:nvPr>
            <p:ph type="title"/>
          </p:nvPr>
        </p:nvSpPr>
        <p:spPr>
          <a:xfrm>
            <a:off x="646111" y="452718"/>
            <a:ext cx="9404723" cy="1075457"/>
          </a:xfrm>
        </p:spPr>
        <p:txBody>
          <a:bodyPr/>
          <a:lstStyle/>
          <a:p>
            <a:r>
              <a:rPr lang="en-US" sz="4400" dirty="0"/>
              <a:t>What is it to Watch?</a:t>
            </a:r>
            <a:endParaRPr lang="en-US" dirty="0"/>
          </a:p>
        </p:txBody>
      </p:sp>
      <p:sp>
        <p:nvSpPr>
          <p:cNvPr id="3" name="Content Placeholder 2">
            <a:extLst>
              <a:ext uri="{FF2B5EF4-FFF2-40B4-BE49-F238E27FC236}">
                <a16:creationId xmlns:a16="http://schemas.microsoft.com/office/drawing/2014/main" id="{48617160-5083-453B-AA24-0D686D27E656}"/>
              </a:ext>
            </a:extLst>
          </p:cNvPr>
          <p:cNvSpPr>
            <a:spLocks noGrp="1"/>
          </p:cNvSpPr>
          <p:nvPr>
            <p:ph idx="1"/>
          </p:nvPr>
        </p:nvSpPr>
        <p:spPr/>
        <p:txBody>
          <a:bodyPr>
            <a:normAutofit/>
          </a:bodyPr>
          <a:lstStyle/>
          <a:p>
            <a:pPr marL="0" indent="0">
              <a:buNone/>
            </a:pPr>
            <a:r>
              <a:rPr lang="en-US" sz="3200" dirty="0"/>
              <a:t>To watch is to be aware and alert to one’s spiritual condition</a:t>
            </a:r>
          </a:p>
          <a:p>
            <a:pPr marL="0" indent="0">
              <a:buNone/>
            </a:pPr>
            <a:br>
              <a:rPr lang="en-US" sz="3200" dirty="0"/>
            </a:br>
            <a:r>
              <a:rPr lang="en-US" sz="3200" dirty="0"/>
              <a:t>Revelation 16:15 (NKJV) — 15 “Behold, I am coming as a thief. </a:t>
            </a:r>
            <a:r>
              <a:rPr lang="en-US" sz="3200" b="1" dirty="0">
                <a:solidFill>
                  <a:schemeClr val="accent3"/>
                </a:solidFill>
              </a:rPr>
              <a:t>Blessed is he who watches</a:t>
            </a:r>
            <a:r>
              <a:rPr lang="en-US" sz="3200" dirty="0"/>
              <a:t>, and keeps his garments, lest he walk naked and they see his shame.”</a:t>
            </a:r>
            <a:br>
              <a:rPr lang="en-US" sz="3200" dirty="0"/>
            </a:br>
            <a:endParaRPr lang="en-US" sz="3200" dirty="0"/>
          </a:p>
        </p:txBody>
      </p:sp>
    </p:spTree>
    <p:extLst>
      <p:ext uri="{BB962C8B-B14F-4D97-AF65-F5344CB8AC3E}">
        <p14:creationId xmlns:p14="http://schemas.microsoft.com/office/powerpoint/2010/main" val="230640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058D1-1C12-4EB9-80D5-1A46FFA2FCC7}"/>
              </a:ext>
            </a:extLst>
          </p:cNvPr>
          <p:cNvSpPr>
            <a:spLocks noGrp="1"/>
          </p:cNvSpPr>
          <p:nvPr>
            <p:ph type="title"/>
          </p:nvPr>
        </p:nvSpPr>
        <p:spPr>
          <a:xfrm>
            <a:off x="646111" y="452718"/>
            <a:ext cx="9404723" cy="900093"/>
          </a:xfrm>
        </p:spPr>
        <p:txBody>
          <a:bodyPr/>
          <a:lstStyle/>
          <a:p>
            <a:r>
              <a:rPr lang="en-US" sz="4000" dirty="0"/>
              <a:t>Matt 25:  Lack of Watchfulness</a:t>
            </a:r>
          </a:p>
        </p:txBody>
      </p:sp>
      <p:sp>
        <p:nvSpPr>
          <p:cNvPr id="3" name="Content Placeholder 2">
            <a:extLst>
              <a:ext uri="{FF2B5EF4-FFF2-40B4-BE49-F238E27FC236}">
                <a16:creationId xmlns:a16="http://schemas.microsoft.com/office/drawing/2014/main" id="{C35DA61A-A84F-4C5E-8F92-CB5E88EB63D7}"/>
              </a:ext>
            </a:extLst>
          </p:cNvPr>
          <p:cNvSpPr>
            <a:spLocks noGrp="1"/>
          </p:cNvSpPr>
          <p:nvPr>
            <p:ph idx="1"/>
          </p:nvPr>
        </p:nvSpPr>
        <p:spPr>
          <a:xfrm>
            <a:off x="1129919" y="1509694"/>
            <a:ext cx="8946541" cy="4895588"/>
          </a:xfrm>
        </p:spPr>
        <p:txBody>
          <a:bodyPr>
            <a:normAutofit/>
          </a:bodyPr>
          <a:lstStyle/>
          <a:p>
            <a:pPr marL="0" indent="0">
              <a:buNone/>
            </a:pPr>
            <a:r>
              <a:rPr lang="en-US" sz="3200" dirty="0"/>
              <a:t>8   And the foolish said unto the wise, Give us of your oil; for our lamps are gone out.  9   But the wise answered, saying, Not so; lest there be not enough for us and you: but go ye rather to them that sell, and buy for yourselves.  10   And while they went to buy, the bridegroom came; and they that were ready went in with him to the marriage: and the door was shut.</a:t>
            </a:r>
          </a:p>
        </p:txBody>
      </p:sp>
    </p:spTree>
    <p:extLst>
      <p:ext uri="{BB962C8B-B14F-4D97-AF65-F5344CB8AC3E}">
        <p14:creationId xmlns:p14="http://schemas.microsoft.com/office/powerpoint/2010/main" val="2679207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2FE5F-554F-44D1-825B-ECD8C39FC9DD}"/>
              </a:ext>
            </a:extLst>
          </p:cNvPr>
          <p:cNvSpPr>
            <a:spLocks noGrp="1"/>
          </p:cNvSpPr>
          <p:nvPr>
            <p:ph type="title"/>
          </p:nvPr>
        </p:nvSpPr>
        <p:spPr>
          <a:xfrm>
            <a:off x="646111" y="452718"/>
            <a:ext cx="9404723" cy="962425"/>
          </a:xfrm>
        </p:spPr>
        <p:txBody>
          <a:bodyPr/>
          <a:lstStyle/>
          <a:p>
            <a:r>
              <a:rPr lang="en-US" sz="4000" dirty="0"/>
              <a:t>Matt 25:  Lack of Watchfulness</a:t>
            </a:r>
          </a:p>
        </p:txBody>
      </p:sp>
      <p:sp>
        <p:nvSpPr>
          <p:cNvPr id="3" name="Content Placeholder 2">
            <a:extLst>
              <a:ext uri="{FF2B5EF4-FFF2-40B4-BE49-F238E27FC236}">
                <a16:creationId xmlns:a16="http://schemas.microsoft.com/office/drawing/2014/main" id="{A32198A8-3B41-4436-A0EF-38006E02DAB2}"/>
              </a:ext>
            </a:extLst>
          </p:cNvPr>
          <p:cNvSpPr>
            <a:spLocks noGrp="1"/>
          </p:cNvSpPr>
          <p:nvPr>
            <p:ph idx="1"/>
          </p:nvPr>
        </p:nvSpPr>
        <p:spPr/>
        <p:txBody>
          <a:bodyPr/>
          <a:lstStyle/>
          <a:p>
            <a:pPr marL="0" indent="0">
              <a:buNone/>
            </a:pPr>
            <a:r>
              <a:rPr lang="en-US" sz="3200" dirty="0"/>
              <a:t>11   Afterward came also the other virgins, saying, Lord, Lord, open to us.  12   But he answered and said, Verily I say unto you, I know you not.  13   </a:t>
            </a:r>
            <a:r>
              <a:rPr lang="en-US" sz="3200" b="1" dirty="0">
                <a:solidFill>
                  <a:schemeClr val="accent3"/>
                </a:solidFill>
              </a:rPr>
              <a:t>Watch therefore</a:t>
            </a:r>
            <a:r>
              <a:rPr lang="en-US" sz="3200" dirty="0"/>
              <a:t>, for ye know neither the day nor the hour wherein the Son of man cometh.  </a:t>
            </a:r>
            <a:br>
              <a:rPr lang="en-US" dirty="0"/>
            </a:br>
            <a:endParaRPr lang="en-US" dirty="0"/>
          </a:p>
        </p:txBody>
      </p:sp>
    </p:spTree>
    <p:extLst>
      <p:ext uri="{BB962C8B-B14F-4D97-AF65-F5344CB8AC3E}">
        <p14:creationId xmlns:p14="http://schemas.microsoft.com/office/powerpoint/2010/main" val="14132040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8A83B-9B6E-448D-8F40-0731537242EC}"/>
              </a:ext>
            </a:extLst>
          </p:cNvPr>
          <p:cNvSpPr>
            <a:spLocks noGrp="1"/>
          </p:cNvSpPr>
          <p:nvPr>
            <p:ph type="title"/>
          </p:nvPr>
        </p:nvSpPr>
        <p:spPr/>
        <p:txBody>
          <a:bodyPr/>
          <a:lstStyle/>
          <a:p>
            <a:r>
              <a:rPr lang="en-US" sz="4800" dirty="0"/>
              <a:t>To Watch is to Protect When Danger is Present</a:t>
            </a:r>
          </a:p>
        </p:txBody>
      </p:sp>
      <p:sp>
        <p:nvSpPr>
          <p:cNvPr id="3" name="Content Placeholder 2">
            <a:extLst>
              <a:ext uri="{FF2B5EF4-FFF2-40B4-BE49-F238E27FC236}">
                <a16:creationId xmlns:a16="http://schemas.microsoft.com/office/drawing/2014/main" id="{4CEB4382-15F3-4BE3-B11D-60A6599D023D}"/>
              </a:ext>
            </a:extLst>
          </p:cNvPr>
          <p:cNvSpPr>
            <a:spLocks noGrp="1"/>
          </p:cNvSpPr>
          <p:nvPr>
            <p:ph idx="1"/>
          </p:nvPr>
        </p:nvSpPr>
        <p:spPr>
          <a:xfrm>
            <a:off x="1103312" y="2668044"/>
            <a:ext cx="8946541" cy="3580355"/>
          </a:xfrm>
        </p:spPr>
        <p:txBody>
          <a:bodyPr>
            <a:normAutofit/>
          </a:bodyPr>
          <a:lstStyle/>
          <a:p>
            <a:pPr marL="0" indent="0">
              <a:buNone/>
            </a:pPr>
            <a:r>
              <a:rPr lang="en-US" sz="4000" dirty="0"/>
              <a:t>LUK 2:8  And there were in the same country shepherds abiding in the field, keeping watch over their flock by night.</a:t>
            </a:r>
          </a:p>
        </p:txBody>
      </p:sp>
    </p:spTree>
    <p:extLst>
      <p:ext uri="{BB962C8B-B14F-4D97-AF65-F5344CB8AC3E}">
        <p14:creationId xmlns:p14="http://schemas.microsoft.com/office/powerpoint/2010/main" val="468769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F8162-9A19-4D29-8F72-1E520FE702DE}"/>
              </a:ext>
            </a:extLst>
          </p:cNvPr>
          <p:cNvSpPr>
            <a:spLocks noGrp="1"/>
          </p:cNvSpPr>
          <p:nvPr>
            <p:ph type="title"/>
          </p:nvPr>
        </p:nvSpPr>
        <p:spPr>
          <a:xfrm>
            <a:off x="646111" y="452718"/>
            <a:ext cx="9404723" cy="937671"/>
          </a:xfrm>
        </p:spPr>
        <p:txBody>
          <a:bodyPr/>
          <a:lstStyle/>
          <a:p>
            <a:r>
              <a:rPr lang="en-US" dirty="0"/>
              <a:t>To Be Awake and Alert, Not Asleep</a:t>
            </a:r>
          </a:p>
        </p:txBody>
      </p:sp>
      <p:sp>
        <p:nvSpPr>
          <p:cNvPr id="3" name="Content Placeholder 2">
            <a:extLst>
              <a:ext uri="{FF2B5EF4-FFF2-40B4-BE49-F238E27FC236}">
                <a16:creationId xmlns:a16="http://schemas.microsoft.com/office/drawing/2014/main" id="{38759E6D-295F-45C5-9F79-CD53CFF73F81}"/>
              </a:ext>
            </a:extLst>
          </p:cNvPr>
          <p:cNvSpPr>
            <a:spLocks noGrp="1"/>
          </p:cNvSpPr>
          <p:nvPr>
            <p:ph idx="1"/>
          </p:nvPr>
        </p:nvSpPr>
        <p:spPr/>
        <p:txBody>
          <a:bodyPr>
            <a:normAutofit/>
          </a:bodyPr>
          <a:lstStyle/>
          <a:p>
            <a:pPr marL="0" indent="0">
              <a:buNone/>
            </a:pPr>
            <a:r>
              <a:rPr lang="en-US" sz="2800" dirty="0"/>
              <a:t>Definition of </a:t>
            </a:r>
            <a:r>
              <a:rPr lang="en-US" sz="2800" i="1" dirty="0"/>
              <a:t>WATCH </a:t>
            </a:r>
            <a:r>
              <a:rPr lang="en-US" sz="2800" dirty="0"/>
              <a:t> from Vine’s Dictionary</a:t>
            </a:r>
            <a:br>
              <a:rPr lang="en-US" sz="2800" dirty="0"/>
            </a:br>
            <a:endParaRPr lang="en-US" sz="2800" dirty="0"/>
          </a:p>
          <a:p>
            <a:pPr marL="0" indent="0">
              <a:buNone/>
            </a:pPr>
            <a:r>
              <a:rPr lang="en-US" sz="2800" dirty="0"/>
              <a:t>Vine’s 1. </a:t>
            </a:r>
            <a:r>
              <a:rPr lang="en-US" sz="2800" dirty="0" err="1"/>
              <a:t>gregoreo</a:t>
            </a:r>
            <a:r>
              <a:rPr lang="en-US" sz="2800" dirty="0"/>
              <a:t> (1127), "to watch," is used (a) of</a:t>
            </a:r>
            <a:br>
              <a:rPr lang="en-US" sz="2800" dirty="0"/>
            </a:br>
            <a:r>
              <a:rPr lang="en-US" sz="2800" dirty="0"/>
              <a:t> </a:t>
            </a:r>
          </a:p>
          <a:p>
            <a:r>
              <a:rPr lang="en-US" sz="2800" dirty="0"/>
              <a:t>Keeping awake</a:t>
            </a:r>
          </a:p>
          <a:p>
            <a:r>
              <a:rPr lang="en-US" sz="2800" dirty="0"/>
              <a:t>Spiritual alertness </a:t>
            </a:r>
          </a:p>
          <a:p>
            <a:r>
              <a:rPr lang="en-US" sz="2800" dirty="0"/>
              <a:t>Being vigilant</a:t>
            </a:r>
            <a:br>
              <a:rPr lang="en-US" sz="2800" dirty="0"/>
            </a:br>
            <a:endParaRPr lang="en-US" sz="2800" dirty="0"/>
          </a:p>
        </p:txBody>
      </p:sp>
    </p:spTree>
    <p:extLst>
      <p:ext uri="{BB962C8B-B14F-4D97-AF65-F5344CB8AC3E}">
        <p14:creationId xmlns:p14="http://schemas.microsoft.com/office/powerpoint/2010/main" val="303006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D4E74-19A1-4C8B-9C9A-DB7A15CB108B}"/>
              </a:ext>
            </a:extLst>
          </p:cNvPr>
          <p:cNvSpPr>
            <a:spLocks noGrp="1"/>
          </p:cNvSpPr>
          <p:nvPr>
            <p:ph type="title"/>
          </p:nvPr>
        </p:nvSpPr>
        <p:spPr/>
        <p:txBody>
          <a:bodyPr/>
          <a:lstStyle/>
          <a:p>
            <a:r>
              <a:rPr lang="en-US" dirty="0"/>
              <a:t>A Similar Idea:  To Take Heed,</a:t>
            </a:r>
            <a:br>
              <a:rPr lang="en-US" dirty="0"/>
            </a:br>
            <a:r>
              <a:rPr lang="en-US" dirty="0"/>
              <a:t>To Pay attention.</a:t>
            </a:r>
          </a:p>
        </p:txBody>
      </p:sp>
      <p:sp>
        <p:nvSpPr>
          <p:cNvPr id="3" name="Content Placeholder 2">
            <a:extLst>
              <a:ext uri="{FF2B5EF4-FFF2-40B4-BE49-F238E27FC236}">
                <a16:creationId xmlns:a16="http://schemas.microsoft.com/office/drawing/2014/main" id="{4553F6D3-98C0-4BDC-830A-9FCC20C0FAF9}"/>
              </a:ext>
            </a:extLst>
          </p:cNvPr>
          <p:cNvSpPr>
            <a:spLocks noGrp="1"/>
          </p:cNvSpPr>
          <p:nvPr>
            <p:ph idx="1"/>
          </p:nvPr>
        </p:nvSpPr>
        <p:spPr/>
        <p:txBody>
          <a:bodyPr>
            <a:noAutofit/>
          </a:bodyPr>
          <a:lstStyle/>
          <a:p>
            <a:pPr marL="0" indent="0">
              <a:buNone/>
            </a:pPr>
            <a:r>
              <a:rPr lang="en-US" sz="2800" dirty="0"/>
              <a:t>Luke 21:34–36 (NKJV) — 34 “But take </a:t>
            </a:r>
            <a:r>
              <a:rPr lang="en-US" sz="2800" b="1" dirty="0">
                <a:solidFill>
                  <a:schemeClr val="accent2">
                    <a:lumMod val="60000"/>
                    <a:lumOff val="40000"/>
                  </a:schemeClr>
                </a:solidFill>
              </a:rPr>
              <a:t>heed to yourselves,</a:t>
            </a:r>
            <a:r>
              <a:rPr lang="en-US" sz="2800" dirty="0"/>
              <a:t> lest your hearts be weighed down with carousing, drunkenness, and cares of this life, and that Day come on you unexpectedly. 35 For it will come as a snare on all those who dwell on the face of the whole earth. 36 </a:t>
            </a:r>
            <a:r>
              <a:rPr lang="en-US" sz="2800" b="1" dirty="0">
                <a:solidFill>
                  <a:schemeClr val="accent2">
                    <a:lumMod val="60000"/>
                    <a:lumOff val="40000"/>
                  </a:schemeClr>
                </a:solidFill>
              </a:rPr>
              <a:t>Watch </a:t>
            </a:r>
            <a:r>
              <a:rPr lang="en-US" sz="2800" dirty="0"/>
              <a:t>therefore, and pray always that you may be counted worthy to escape all these things that will come to pass, and to stand before the Son of Man.” </a:t>
            </a:r>
            <a:r>
              <a:rPr lang="en-US" sz="2800" i="1" dirty="0"/>
              <a:t> </a:t>
            </a:r>
            <a:br>
              <a:rPr lang="en-US" sz="2800" i="1" dirty="0"/>
            </a:br>
            <a:endParaRPr lang="en-US" sz="2800" dirty="0"/>
          </a:p>
        </p:txBody>
      </p:sp>
    </p:spTree>
    <p:extLst>
      <p:ext uri="{BB962C8B-B14F-4D97-AF65-F5344CB8AC3E}">
        <p14:creationId xmlns:p14="http://schemas.microsoft.com/office/powerpoint/2010/main" val="24680104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8DA70-03DB-4CB2-89F2-5E0101E03B94}"/>
              </a:ext>
            </a:extLst>
          </p:cNvPr>
          <p:cNvSpPr>
            <a:spLocks noGrp="1"/>
          </p:cNvSpPr>
          <p:nvPr>
            <p:ph type="title"/>
          </p:nvPr>
        </p:nvSpPr>
        <p:spPr/>
        <p:txBody>
          <a:bodyPr/>
          <a:lstStyle/>
          <a:p>
            <a:r>
              <a:rPr lang="en-US" dirty="0"/>
              <a:t>The Day Will Be a Surprise </a:t>
            </a:r>
          </a:p>
        </p:txBody>
      </p:sp>
      <p:sp>
        <p:nvSpPr>
          <p:cNvPr id="3" name="Content Placeholder 2">
            <a:extLst>
              <a:ext uri="{FF2B5EF4-FFF2-40B4-BE49-F238E27FC236}">
                <a16:creationId xmlns:a16="http://schemas.microsoft.com/office/drawing/2014/main" id="{3A1E3C89-AFEF-418B-B4AD-D81A00527039}"/>
              </a:ext>
            </a:extLst>
          </p:cNvPr>
          <p:cNvSpPr>
            <a:spLocks noGrp="1"/>
          </p:cNvSpPr>
          <p:nvPr>
            <p:ph idx="1"/>
          </p:nvPr>
        </p:nvSpPr>
        <p:spPr/>
        <p:txBody>
          <a:bodyPr>
            <a:normAutofit/>
          </a:bodyPr>
          <a:lstStyle/>
          <a:p>
            <a:pPr marL="0" indent="0">
              <a:buNone/>
            </a:pPr>
            <a:r>
              <a:rPr lang="en-US" sz="4000" dirty="0"/>
              <a:t>Luk 21:35 For it will come as a </a:t>
            </a:r>
            <a:r>
              <a:rPr lang="en-US" sz="4000" b="1" dirty="0">
                <a:solidFill>
                  <a:schemeClr val="accent2">
                    <a:lumMod val="60000"/>
                    <a:lumOff val="40000"/>
                  </a:schemeClr>
                </a:solidFill>
              </a:rPr>
              <a:t>snare </a:t>
            </a:r>
            <a:r>
              <a:rPr lang="en-US" sz="4000" dirty="0"/>
              <a:t>on all those who dwell on the face of the whole earth.</a:t>
            </a:r>
          </a:p>
        </p:txBody>
      </p:sp>
    </p:spTree>
    <p:extLst>
      <p:ext uri="{BB962C8B-B14F-4D97-AF65-F5344CB8AC3E}">
        <p14:creationId xmlns:p14="http://schemas.microsoft.com/office/powerpoint/2010/main" val="30967332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18867-7318-4E0C-B30A-60EAE1861E17}"/>
              </a:ext>
            </a:extLst>
          </p:cNvPr>
          <p:cNvSpPr>
            <a:spLocks noGrp="1"/>
          </p:cNvSpPr>
          <p:nvPr>
            <p:ph type="title"/>
          </p:nvPr>
        </p:nvSpPr>
        <p:spPr/>
        <p:txBody>
          <a:bodyPr/>
          <a:lstStyle/>
          <a:p>
            <a:r>
              <a:rPr lang="en-US" dirty="0"/>
              <a:t>What Are We Supposed to Watch?</a:t>
            </a:r>
          </a:p>
        </p:txBody>
      </p:sp>
      <p:sp>
        <p:nvSpPr>
          <p:cNvPr id="3" name="Content Placeholder 2">
            <a:extLst>
              <a:ext uri="{FF2B5EF4-FFF2-40B4-BE49-F238E27FC236}">
                <a16:creationId xmlns:a16="http://schemas.microsoft.com/office/drawing/2014/main" id="{DC79A3C7-552E-4BF6-998E-6F6E46CB09C9}"/>
              </a:ext>
            </a:extLst>
          </p:cNvPr>
          <p:cNvSpPr>
            <a:spLocks noGrp="1"/>
          </p:cNvSpPr>
          <p:nvPr>
            <p:ph idx="1"/>
          </p:nvPr>
        </p:nvSpPr>
        <p:spPr/>
        <p:txBody>
          <a:bodyPr>
            <a:normAutofit/>
          </a:bodyPr>
          <a:lstStyle/>
          <a:p>
            <a:r>
              <a:rPr lang="en-US" sz="4400" dirty="0"/>
              <a:t>Luke 21:34–36 (NKJV) — 34 “But take </a:t>
            </a:r>
            <a:r>
              <a:rPr lang="en-US" sz="4400" b="1" dirty="0">
                <a:solidFill>
                  <a:schemeClr val="accent2">
                    <a:lumMod val="60000"/>
                    <a:lumOff val="40000"/>
                  </a:schemeClr>
                </a:solidFill>
              </a:rPr>
              <a:t>heed to yourselves…</a:t>
            </a:r>
            <a:endParaRPr lang="en-US" sz="4400" dirty="0"/>
          </a:p>
        </p:txBody>
      </p:sp>
    </p:spTree>
    <p:extLst>
      <p:ext uri="{BB962C8B-B14F-4D97-AF65-F5344CB8AC3E}">
        <p14:creationId xmlns:p14="http://schemas.microsoft.com/office/powerpoint/2010/main" val="3874915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A93F2-CBD3-46AE-83FD-D19937A9D8F6}"/>
              </a:ext>
            </a:extLst>
          </p:cNvPr>
          <p:cNvSpPr>
            <a:spLocks noGrp="1"/>
          </p:cNvSpPr>
          <p:nvPr>
            <p:ph type="title"/>
          </p:nvPr>
        </p:nvSpPr>
        <p:spPr>
          <a:xfrm>
            <a:off x="646111" y="452718"/>
            <a:ext cx="9404723" cy="875041"/>
          </a:xfrm>
        </p:spPr>
        <p:txBody>
          <a:bodyPr/>
          <a:lstStyle/>
          <a:p>
            <a:r>
              <a:rPr lang="en-US" dirty="0"/>
              <a:t>Distractions of this Life</a:t>
            </a:r>
          </a:p>
        </p:txBody>
      </p:sp>
      <p:sp>
        <p:nvSpPr>
          <p:cNvPr id="3" name="Content Placeholder 2">
            <a:extLst>
              <a:ext uri="{FF2B5EF4-FFF2-40B4-BE49-F238E27FC236}">
                <a16:creationId xmlns:a16="http://schemas.microsoft.com/office/drawing/2014/main" id="{19B475C5-D9CC-4F65-A73F-9DF11FDEC779}"/>
              </a:ext>
            </a:extLst>
          </p:cNvPr>
          <p:cNvSpPr>
            <a:spLocks noGrp="1"/>
          </p:cNvSpPr>
          <p:nvPr>
            <p:ph idx="1"/>
          </p:nvPr>
        </p:nvSpPr>
        <p:spPr>
          <a:xfrm>
            <a:off x="1103312" y="1240078"/>
            <a:ext cx="8946541" cy="5008322"/>
          </a:xfrm>
        </p:spPr>
        <p:txBody>
          <a:bodyPr>
            <a:normAutofit/>
          </a:bodyPr>
          <a:lstStyle/>
          <a:p>
            <a:endParaRPr lang="en-US" dirty="0"/>
          </a:p>
          <a:p>
            <a:pPr lvl="1"/>
            <a:r>
              <a:rPr lang="en-US" sz="2800" dirty="0"/>
              <a:t>The distractions of this life steal time from the things that count.</a:t>
            </a:r>
          </a:p>
          <a:p>
            <a:pPr lvl="1"/>
            <a:r>
              <a:rPr lang="en-US" sz="2800" dirty="0"/>
              <a:t>Not just the worries, the things we enjoy can do it too.</a:t>
            </a:r>
          </a:p>
          <a:p>
            <a:pPr lvl="1"/>
            <a:r>
              <a:rPr lang="en-US" sz="2800" dirty="0"/>
              <a:t>Television, for example, consumes 9  years of our lives. </a:t>
            </a:r>
          </a:p>
          <a:p>
            <a:pPr lvl="1"/>
            <a:r>
              <a:rPr lang="en-US" sz="2800" dirty="0"/>
              <a:t> Who is the person you would have been if you had spent that eleven years studying, praying, meditating, doing charitable deeds?</a:t>
            </a:r>
          </a:p>
          <a:p>
            <a:endParaRPr lang="en-US" dirty="0"/>
          </a:p>
        </p:txBody>
      </p:sp>
    </p:spTree>
    <p:extLst>
      <p:ext uri="{BB962C8B-B14F-4D97-AF65-F5344CB8AC3E}">
        <p14:creationId xmlns:p14="http://schemas.microsoft.com/office/powerpoint/2010/main" val="151014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358DC-3301-4A4C-B171-EF9FBDD45129}"/>
              </a:ext>
            </a:extLst>
          </p:cNvPr>
          <p:cNvSpPr>
            <a:spLocks noGrp="1"/>
          </p:cNvSpPr>
          <p:nvPr>
            <p:ph type="title"/>
          </p:nvPr>
        </p:nvSpPr>
        <p:spPr>
          <a:xfrm>
            <a:off x="646111" y="452718"/>
            <a:ext cx="9404723" cy="950197"/>
          </a:xfrm>
        </p:spPr>
        <p:txBody>
          <a:bodyPr/>
          <a:lstStyle/>
          <a:p>
            <a:r>
              <a:rPr lang="en-US" dirty="0"/>
              <a:t>21</a:t>
            </a:r>
            <a:r>
              <a:rPr lang="en-US" baseline="30000" dirty="0"/>
              <a:t>st</a:t>
            </a:r>
            <a:r>
              <a:rPr lang="en-US" dirty="0"/>
              <a:t> Century Life is too Complicated</a:t>
            </a:r>
          </a:p>
        </p:txBody>
      </p:sp>
      <p:sp>
        <p:nvSpPr>
          <p:cNvPr id="3" name="Content Placeholder 2">
            <a:extLst>
              <a:ext uri="{FF2B5EF4-FFF2-40B4-BE49-F238E27FC236}">
                <a16:creationId xmlns:a16="http://schemas.microsoft.com/office/drawing/2014/main" id="{56A46A38-CCA4-438C-8927-A19970A067C7}"/>
              </a:ext>
            </a:extLst>
          </p:cNvPr>
          <p:cNvSpPr>
            <a:spLocks noGrp="1"/>
          </p:cNvSpPr>
          <p:nvPr>
            <p:ph idx="1"/>
          </p:nvPr>
        </p:nvSpPr>
        <p:spPr>
          <a:xfrm>
            <a:off x="1103312" y="1578280"/>
            <a:ext cx="8946541" cy="4670120"/>
          </a:xfrm>
        </p:spPr>
        <p:txBody>
          <a:bodyPr>
            <a:normAutofit/>
          </a:bodyPr>
          <a:lstStyle/>
          <a:p>
            <a:r>
              <a:rPr lang="en-US" sz="3200" dirty="0"/>
              <a:t>Too many things to do</a:t>
            </a:r>
          </a:p>
          <a:p>
            <a:r>
              <a:rPr lang="en-US" sz="3200" dirty="0"/>
              <a:t>Don’t have time to pause and think</a:t>
            </a:r>
          </a:p>
          <a:p>
            <a:r>
              <a:rPr lang="en-US" sz="3200" dirty="0"/>
              <a:t>To ponder our state of mind</a:t>
            </a:r>
          </a:p>
          <a:p>
            <a:r>
              <a:rPr lang="en-US" sz="3200" dirty="0"/>
              <a:t>To review our actions of the day</a:t>
            </a:r>
          </a:p>
          <a:p>
            <a:r>
              <a:rPr lang="en-US" sz="3200" dirty="0"/>
              <a:t>To evaluate our thoughts, our motives</a:t>
            </a:r>
          </a:p>
          <a:p>
            <a:r>
              <a:rPr lang="en-US" sz="3200" dirty="0"/>
              <a:t>Our behavior</a:t>
            </a:r>
          </a:p>
          <a:p>
            <a:r>
              <a:rPr lang="en-US" sz="3200" dirty="0"/>
              <a:t>Applying the lessons of scripture</a:t>
            </a:r>
          </a:p>
        </p:txBody>
      </p:sp>
    </p:spTree>
    <p:extLst>
      <p:ext uri="{BB962C8B-B14F-4D97-AF65-F5344CB8AC3E}">
        <p14:creationId xmlns:p14="http://schemas.microsoft.com/office/powerpoint/2010/main" val="94427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C6127-8554-4879-B133-BAC550BD045F}"/>
              </a:ext>
            </a:extLst>
          </p:cNvPr>
          <p:cNvSpPr>
            <a:spLocks noGrp="1"/>
          </p:cNvSpPr>
          <p:nvPr>
            <p:ph type="title"/>
          </p:nvPr>
        </p:nvSpPr>
        <p:spPr/>
        <p:txBody>
          <a:bodyPr/>
          <a:lstStyle/>
          <a:p>
            <a:pPr algn="ctr"/>
            <a:r>
              <a:rPr lang="en-US" sz="4400" dirty="0">
                <a:solidFill>
                  <a:schemeClr val="tx1"/>
                </a:solidFill>
              </a:rPr>
              <a:t>The Battle Lost Because of Inattention to the Enemy</a:t>
            </a:r>
            <a:br>
              <a:rPr lang="en-US" sz="4400" dirty="0">
                <a:solidFill>
                  <a:schemeClr val="bg1"/>
                </a:solidFill>
              </a:rPr>
            </a:br>
            <a:endParaRPr lang="en-US" dirty="0"/>
          </a:p>
        </p:txBody>
      </p:sp>
      <p:sp>
        <p:nvSpPr>
          <p:cNvPr id="3" name="Content Placeholder 2">
            <a:extLst>
              <a:ext uri="{FF2B5EF4-FFF2-40B4-BE49-F238E27FC236}">
                <a16:creationId xmlns:a16="http://schemas.microsoft.com/office/drawing/2014/main" id="{FCDB15A7-C471-4774-A2C8-A34DEE088DC0}"/>
              </a:ext>
            </a:extLst>
          </p:cNvPr>
          <p:cNvSpPr>
            <a:spLocks noGrp="1"/>
          </p:cNvSpPr>
          <p:nvPr>
            <p:ph idx="1"/>
          </p:nvPr>
        </p:nvSpPr>
        <p:spPr/>
        <p:txBody>
          <a:bodyPr>
            <a:normAutofit/>
          </a:bodyPr>
          <a:lstStyle/>
          <a:p>
            <a:pPr marL="285750" indent="-285750">
              <a:buFont typeface="Arial" panose="020B0604020202020204" pitchFamily="34" charset="0"/>
              <a:buChar char="•"/>
            </a:pPr>
            <a:r>
              <a:rPr lang="en-US" sz="4000" dirty="0"/>
              <a:t>May 2 1863</a:t>
            </a:r>
          </a:p>
          <a:p>
            <a:pPr marL="285750" indent="-285750">
              <a:buFont typeface="Arial" panose="020B0604020202020204" pitchFamily="34" charset="0"/>
              <a:buChar char="•"/>
            </a:pPr>
            <a:r>
              <a:rPr lang="en-US" sz="4000" dirty="0"/>
              <a:t>Near Chancellorsville, Virginia</a:t>
            </a:r>
          </a:p>
          <a:p>
            <a:pPr marL="285750" indent="-285750">
              <a:buFont typeface="Arial" panose="020B0604020202020204" pitchFamily="34" charset="0"/>
              <a:buChar char="•"/>
            </a:pPr>
            <a:r>
              <a:rPr lang="en-US" sz="4000" dirty="0"/>
              <a:t>American Civil War</a:t>
            </a:r>
          </a:p>
        </p:txBody>
      </p:sp>
    </p:spTree>
    <p:extLst>
      <p:ext uri="{BB962C8B-B14F-4D97-AF65-F5344CB8AC3E}">
        <p14:creationId xmlns:p14="http://schemas.microsoft.com/office/powerpoint/2010/main" val="417437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575A1-2AA0-4540-9568-E7ED1DC11B25}"/>
              </a:ext>
            </a:extLst>
          </p:cNvPr>
          <p:cNvSpPr>
            <a:spLocks noGrp="1"/>
          </p:cNvSpPr>
          <p:nvPr>
            <p:ph type="title"/>
          </p:nvPr>
        </p:nvSpPr>
        <p:spPr>
          <a:xfrm>
            <a:off x="646111" y="452718"/>
            <a:ext cx="9404723" cy="1062931"/>
          </a:xfrm>
        </p:spPr>
        <p:txBody>
          <a:bodyPr/>
          <a:lstStyle/>
          <a:p>
            <a:r>
              <a:rPr lang="en-US" sz="5400" dirty="0"/>
              <a:t>Not the Life God Intended</a:t>
            </a:r>
          </a:p>
        </p:txBody>
      </p:sp>
      <p:sp>
        <p:nvSpPr>
          <p:cNvPr id="3" name="Content Placeholder 2">
            <a:extLst>
              <a:ext uri="{FF2B5EF4-FFF2-40B4-BE49-F238E27FC236}">
                <a16:creationId xmlns:a16="http://schemas.microsoft.com/office/drawing/2014/main" id="{57FFF3F3-034B-406E-B28E-752EA70301A4}"/>
              </a:ext>
            </a:extLst>
          </p:cNvPr>
          <p:cNvSpPr>
            <a:spLocks noGrp="1"/>
          </p:cNvSpPr>
          <p:nvPr>
            <p:ph idx="1"/>
          </p:nvPr>
        </p:nvSpPr>
        <p:spPr>
          <a:xfrm>
            <a:off x="1103312" y="2192054"/>
            <a:ext cx="8946541" cy="4056345"/>
          </a:xfrm>
        </p:spPr>
        <p:txBody>
          <a:bodyPr>
            <a:normAutofit/>
          </a:bodyPr>
          <a:lstStyle/>
          <a:p>
            <a:pPr marL="0" indent="0">
              <a:buNone/>
            </a:pPr>
            <a:r>
              <a:rPr lang="en-US" sz="4000" dirty="0"/>
              <a:t>Christians who are distracted, trapped or snared by the things of this life will be caught off-guard by the return of Christ.</a:t>
            </a:r>
          </a:p>
          <a:p>
            <a:endParaRPr lang="en-US" sz="3200" dirty="0"/>
          </a:p>
        </p:txBody>
      </p:sp>
    </p:spTree>
    <p:extLst>
      <p:ext uri="{BB962C8B-B14F-4D97-AF65-F5344CB8AC3E}">
        <p14:creationId xmlns:p14="http://schemas.microsoft.com/office/powerpoint/2010/main" val="1321301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B185A-95D2-4F6F-A47D-F4181B806C57}"/>
              </a:ext>
            </a:extLst>
          </p:cNvPr>
          <p:cNvSpPr>
            <a:spLocks noGrp="1"/>
          </p:cNvSpPr>
          <p:nvPr>
            <p:ph type="ctrTitle"/>
          </p:nvPr>
        </p:nvSpPr>
        <p:spPr/>
        <p:txBody>
          <a:bodyPr/>
          <a:lstStyle/>
          <a:p>
            <a:r>
              <a:rPr lang="en-US" dirty="0"/>
              <a:t>What Should We Watch?</a:t>
            </a:r>
          </a:p>
        </p:txBody>
      </p:sp>
      <p:sp>
        <p:nvSpPr>
          <p:cNvPr id="3" name="Subtitle 2">
            <a:extLst>
              <a:ext uri="{FF2B5EF4-FFF2-40B4-BE49-F238E27FC236}">
                <a16:creationId xmlns:a16="http://schemas.microsoft.com/office/drawing/2014/main" id="{2AA58088-31FA-4528-AE88-BD64ABE7CA0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289552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9842A-7D9E-4260-BA59-0BF38AFDFD86}"/>
              </a:ext>
            </a:extLst>
          </p:cNvPr>
          <p:cNvSpPr>
            <a:spLocks noGrp="1"/>
          </p:cNvSpPr>
          <p:nvPr>
            <p:ph type="title"/>
          </p:nvPr>
        </p:nvSpPr>
        <p:spPr>
          <a:xfrm>
            <a:off x="646111" y="452718"/>
            <a:ext cx="9404723" cy="1113035"/>
          </a:xfrm>
        </p:spPr>
        <p:txBody>
          <a:bodyPr/>
          <a:lstStyle/>
          <a:p>
            <a:r>
              <a:rPr lang="en-US" sz="5400" dirty="0"/>
              <a:t>Watch Out For the Devil</a:t>
            </a:r>
          </a:p>
        </p:txBody>
      </p:sp>
      <p:sp>
        <p:nvSpPr>
          <p:cNvPr id="3" name="Content Placeholder 2">
            <a:extLst>
              <a:ext uri="{FF2B5EF4-FFF2-40B4-BE49-F238E27FC236}">
                <a16:creationId xmlns:a16="http://schemas.microsoft.com/office/drawing/2014/main" id="{2DE14CFD-A559-483C-9411-893821F94B1D}"/>
              </a:ext>
            </a:extLst>
          </p:cNvPr>
          <p:cNvSpPr>
            <a:spLocks noGrp="1"/>
          </p:cNvSpPr>
          <p:nvPr>
            <p:ph idx="1"/>
          </p:nvPr>
        </p:nvSpPr>
        <p:spPr/>
        <p:txBody>
          <a:bodyPr>
            <a:normAutofit/>
          </a:bodyPr>
          <a:lstStyle/>
          <a:p>
            <a:r>
              <a:rPr lang="en-US" sz="3200" dirty="0"/>
              <a:t>1 Peter 5:8–9 (NKJV) — 8 </a:t>
            </a:r>
            <a:r>
              <a:rPr lang="en-US" sz="3200" b="1" dirty="0">
                <a:solidFill>
                  <a:schemeClr val="accent3"/>
                </a:solidFill>
              </a:rPr>
              <a:t>Be sober</a:t>
            </a:r>
            <a:r>
              <a:rPr lang="en-US" sz="3200" dirty="0"/>
              <a:t>, be </a:t>
            </a:r>
            <a:r>
              <a:rPr lang="en-US" sz="3200" b="1" dirty="0">
                <a:solidFill>
                  <a:schemeClr val="accent3"/>
                </a:solidFill>
              </a:rPr>
              <a:t>vigilant;</a:t>
            </a:r>
            <a:r>
              <a:rPr lang="en-US" sz="3200" dirty="0"/>
              <a:t> because your adversary the devil walks about like a roaring lion, seeking whom he may devour. 9 Resist him, steadfast in the faith, knowing that the same sufferings are experienced by your brotherhood in the world. </a:t>
            </a:r>
          </a:p>
        </p:txBody>
      </p:sp>
    </p:spTree>
    <p:extLst>
      <p:ext uri="{BB962C8B-B14F-4D97-AF65-F5344CB8AC3E}">
        <p14:creationId xmlns:p14="http://schemas.microsoft.com/office/powerpoint/2010/main" val="3951087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CBB9A-0F64-4AC4-8092-2A9BCE3ECE88}"/>
              </a:ext>
            </a:extLst>
          </p:cNvPr>
          <p:cNvSpPr>
            <a:spLocks noGrp="1"/>
          </p:cNvSpPr>
          <p:nvPr>
            <p:ph type="title"/>
          </p:nvPr>
        </p:nvSpPr>
        <p:spPr>
          <a:xfrm>
            <a:off x="646111" y="452718"/>
            <a:ext cx="9404723" cy="849989"/>
          </a:xfrm>
        </p:spPr>
        <p:txBody>
          <a:bodyPr/>
          <a:lstStyle/>
          <a:p>
            <a:r>
              <a:rPr lang="en-US" dirty="0"/>
              <a:t>Your D.E.W. Line Must Detect</a:t>
            </a:r>
          </a:p>
        </p:txBody>
      </p:sp>
      <p:sp>
        <p:nvSpPr>
          <p:cNvPr id="3" name="Content Placeholder 2">
            <a:extLst>
              <a:ext uri="{FF2B5EF4-FFF2-40B4-BE49-F238E27FC236}">
                <a16:creationId xmlns:a16="http://schemas.microsoft.com/office/drawing/2014/main" id="{70FAE28B-D09E-422E-A80B-31882A499D2D}"/>
              </a:ext>
            </a:extLst>
          </p:cNvPr>
          <p:cNvSpPr>
            <a:spLocks noGrp="1"/>
          </p:cNvSpPr>
          <p:nvPr>
            <p:ph idx="1"/>
          </p:nvPr>
        </p:nvSpPr>
        <p:spPr>
          <a:xfrm>
            <a:off x="1103312" y="1302708"/>
            <a:ext cx="8946541" cy="4945692"/>
          </a:xfrm>
        </p:spPr>
        <p:txBody>
          <a:bodyPr>
            <a:normAutofit lnSpcReduction="10000"/>
          </a:bodyPr>
          <a:lstStyle/>
          <a:p>
            <a:endParaRPr lang="en-US" dirty="0"/>
          </a:p>
          <a:p>
            <a:pPr lvl="1"/>
            <a:r>
              <a:rPr lang="en-US" sz="3600" dirty="0"/>
              <a:t>Divisions</a:t>
            </a:r>
          </a:p>
          <a:p>
            <a:pPr lvl="1"/>
            <a:r>
              <a:rPr lang="en-US" sz="3600" b="1" dirty="0"/>
              <a:t>Malice and slander</a:t>
            </a:r>
            <a:endParaRPr lang="en-US" sz="3600" dirty="0"/>
          </a:p>
          <a:p>
            <a:pPr lvl="1"/>
            <a:r>
              <a:rPr lang="en-US" sz="3600" b="1" dirty="0"/>
              <a:t>Sedition</a:t>
            </a:r>
            <a:endParaRPr lang="en-US" sz="3600" dirty="0"/>
          </a:p>
          <a:p>
            <a:pPr lvl="1"/>
            <a:r>
              <a:rPr lang="en-US" sz="3600" b="1" dirty="0"/>
              <a:t>Accusations</a:t>
            </a:r>
            <a:endParaRPr lang="en-US" sz="3600" dirty="0"/>
          </a:p>
          <a:p>
            <a:pPr lvl="1"/>
            <a:r>
              <a:rPr lang="en-US" sz="3600" dirty="0"/>
              <a:t>Temptations</a:t>
            </a:r>
          </a:p>
          <a:p>
            <a:pPr lvl="1"/>
            <a:r>
              <a:rPr lang="en-US" sz="3600" dirty="0"/>
              <a:t>Assaults against faith</a:t>
            </a:r>
          </a:p>
          <a:p>
            <a:pPr lvl="1"/>
            <a:r>
              <a:rPr lang="en-US" sz="3600" dirty="0"/>
              <a:t>Bad moods and depressions</a:t>
            </a:r>
          </a:p>
          <a:p>
            <a:endParaRPr lang="en-US" sz="2400" dirty="0"/>
          </a:p>
          <a:p>
            <a:pPr marL="0" indent="0">
              <a:buNone/>
            </a:pPr>
            <a:endParaRPr lang="en-US" dirty="0"/>
          </a:p>
        </p:txBody>
      </p:sp>
    </p:spTree>
    <p:extLst>
      <p:ext uri="{BB962C8B-B14F-4D97-AF65-F5344CB8AC3E}">
        <p14:creationId xmlns:p14="http://schemas.microsoft.com/office/powerpoint/2010/main" val="344593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BAC5-8845-4F1E-BC46-3AF1EDACDD6F}"/>
              </a:ext>
            </a:extLst>
          </p:cNvPr>
          <p:cNvSpPr>
            <a:spLocks noGrp="1"/>
          </p:cNvSpPr>
          <p:nvPr>
            <p:ph type="title"/>
          </p:nvPr>
        </p:nvSpPr>
        <p:spPr/>
        <p:txBody>
          <a:bodyPr/>
          <a:lstStyle/>
          <a:p>
            <a:r>
              <a:rPr lang="en-US" sz="6000" dirty="0"/>
              <a:t>Resist Him!</a:t>
            </a:r>
          </a:p>
        </p:txBody>
      </p:sp>
      <p:sp>
        <p:nvSpPr>
          <p:cNvPr id="3" name="Content Placeholder 2">
            <a:extLst>
              <a:ext uri="{FF2B5EF4-FFF2-40B4-BE49-F238E27FC236}">
                <a16:creationId xmlns:a16="http://schemas.microsoft.com/office/drawing/2014/main" id="{30F6769F-5B8A-4EE8-8E60-58D7FFBCFE78}"/>
              </a:ext>
            </a:extLst>
          </p:cNvPr>
          <p:cNvSpPr>
            <a:spLocks noGrp="1"/>
          </p:cNvSpPr>
          <p:nvPr>
            <p:ph idx="1"/>
          </p:nvPr>
        </p:nvSpPr>
        <p:spPr/>
        <p:txBody>
          <a:bodyPr>
            <a:normAutofit/>
          </a:bodyPr>
          <a:lstStyle/>
          <a:p>
            <a:pPr marL="0" indent="0">
              <a:buNone/>
            </a:pPr>
            <a:r>
              <a:rPr lang="en-US" sz="4400" dirty="0"/>
              <a:t>JAM 4:7 Submit yourselves therefore to God. Resist the devil, and he will flee from you. </a:t>
            </a:r>
          </a:p>
        </p:txBody>
      </p:sp>
    </p:spTree>
    <p:extLst>
      <p:ext uri="{BB962C8B-B14F-4D97-AF65-F5344CB8AC3E}">
        <p14:creationId xmlns:p14="http://schemas.microsoft.com/office/powerpoint/2010/main" val="4173993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4645E-6213-45AB-BA16-C4E883B8101A}"/>
              </a:ext>
            </a:extLst>
          </p:cNvPr>
          <p:cNvSpPr>
            <a:spLocks noGrp="1"/>
          </p:cNvSpPr>
          <p:nvPr>
            <p:ph type="title"/>
          </p:nvPr>
        </p:nvSpPr>
        <p:spPr/>
        <p:txBody>
          <a:bodyPr/>
          <a:lstStyle/>
          <a:p>
            <a:r>
              <a:rPr lang="en-US" dirty="0"/>
              <a:t>Watch Out For Potential Sin</a:t>
            </a:r>
          </a:p>
        </p:txBody>
      </p:sp>
      <p:sp>
        <p:nvSpPr>
          <p:cNvPr id="3" name="Content Placeholder 2">
            <a:extLst>
              <a:ext uri="{FF2B5EF4-FFF2-40B4-BE49-F238E27FC236}">
                <a16:creationId xmlns:a16="http://schemas.microsoft.com/office/drawing/2014/main" id="{1B51FD04-B702-4A92-8D86-941E8A65627E}"/>
              </a:ext>
            </a:extLst>
          </p:cNvPr>
          <p:cNvSpPr>
            <a:spLocks noGrp="1"/>
          </p:cNvSpPr>
          <p:nvPr>
            <p:ph idx="1"/>
          </p:nvPr>
        </p:nvSpPr>
        <p:spPr/>
        <p:txBody>
          <a:bodyPr>
            <a:normAutofit/>
          </a:bodyPr>
          <a:lstStyle/>
          <a:p>
            <a:pPr marL="0" indent="0">
              <a:buNone/>
            </a:pPr>
            <a:r>
              <a:rPr lang="en-US" sz="3600" dirty="0"/>
              <a:t>PSA 141:3  Set </a:t>
            </a:r>
            <a:r>
              <a:rPr lang="en-US" sz="3600" b="1" dirty="0">
                <a:solidFill>
                  <a:schemeClr val="accent3"/>
                </a:solidFill>
              </a:rPr>
              <a:t>a watch</a:t>
            </a:r>
            <a:r>
              <a:rPr lang="en-US" sz="3600" dirty="0"/>
              <a:t>, O LORD, before my mouth; keep the door </a:t>
            </a:r>
          </a:p>
          <a:p>
            <a:pPr marL="0" indent="0">
              <a:buNone/>
            </a:pPr>
            <a:r>
              <a:rPr lang="en-US" sz="3600" dirty="0"/>
              <a:t>of my lips. </a:t>
            </a:r>
          </a:p>
          <a:p>
            <a:pPr marL="0" indent="0">
              <a:buNone/>
            </a:pPr>
            <a:endParaRPr lang="en-US" sz="3400" dirty="0"/>
          </a:p>
          <a:p>
            <a:pPr marL="0" indent="0">
              <a:buNone/>
            </a:pPr>
            <a:endParaRPr lang="en-US" sz="3400" dirty="0"/>
          </a:p>
        </p:txBody>
      </p:sp>
    </p:spTree>
    <p:extLst>
      <p:ext uri="{BB962C8B-B14F-4D97-AF65-F5344CB8AC3E}">
        <p14:creationId xmlns:p14="http://schemas.microsoft.com/office/powerpoint/2010/main" val="359055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6A93E-9EC7-4672-A719-BB0E15C26A05}"/>
              </a:ext>
            </a:extLst>
          </p:cNvPr>
          <p:cNvSpPr>
            <a:spLocks noGrp="1"/>
          </p:cNvSpPr>
          <p:nvPr>
            <p:ph type="title"/>
          </p:nvPr>
        </p:nvSpPr>
        <p:spPr/>
        <p:txBody>
          <a:bodyPr/>
          <a:lstStyle/>
          <a:p>
            <a:r>
              <a:rPr lang="en-US" sz="4400" dirty="0"/>
              <a:t>Watch When You Are Under Stress</a:t>
            </a:r>
          </a:p>
        </p:txBody>
      </p:sp>
      <p:sp>
        <p:nvSpPr>
          <p:cNvPr id="3" name="Content Placeholder 2">
            <a:extLst>
              <a:ext uri="{FF2B5EF4-FFF2-40B4-BE49-F238E27FC236}">
                <a16:creationId xmlns:a16="http://schemas.microsoft.com/office/drawing/2014/main" id="{AA9F3132-3F34-446F-9013-00CDEC3C29F1}"/>
              </a:ext>
            </a:extLst>
          </p:cNvPr>
          <p:cNvSpPr>
            <a:spLocks noGrp="1"/>
          </p:cNvSpPr>
          <p:nvPr>
            <p:ph idx="1"/>
          </p:nvPr>
        </p:nvSpPr>
        <p:spPr/>
        <p:txBody>
          <a:bodyPr>
            <a:normAutofit/>
          </a:bodyPr>
          <a:lstStyle/>
          <a:p>
            <a:pPr marL="0" indent="0">
              <a:buNone/>
            </a:pPr>
            <a:r>
              <a:rPr lang="en-US" sz="3600" dirty="0"/>
              <a:t>MAT 26:41   </a:t>
            </a:r>
            <a:r>
              <a:rPr lang="en-US" sz="3600" b="1" dirty="0">
                <a:solidFill>
                  <a:schemeClr val="accent2">
                    <a:lumMod val="60000"/>
                    <a:lumOff val="40000"/>
                  </a:schemeClr>
                </a:solidFill>
              </a:rPr>
              <a:t>Watch and pray</a:t>
            </a:r>
            <a:r>
              <a:rPr lang="en-US" sz="3600" dirty="0"/>
              <a:t>, that ye enter not into temptation: the spirit indeed is willing, but the flesh is weak. </a:t>
            </a:r>
          </a:p>
        </p:txBody>
      </p:sp>
    </p:spTree>
    <p:extLst>
      <p:ext uri="{BB962C8B-B14F-4D97-AF65-F5344CB8AC3E}">
        <p14:creationId xmlns:p14="http://schemas.microsoft.com/office/powerpoint/2010/main" val="35124462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D3CFB-3616-473B-B4F1-3403000C2A08}"/>
              </a:ext>
            </a:extLst>
          </p:cNvPr>
          <p:cNvSpPr>
            <a:spLocks noGrp="1"/>
          </p:cNvSpPr>
          <p:nvPr>
            <p:ph type="title"/>
          </p:nvPr>
        </p:nvSpPr>
        <p:spPr>
          <a:xfrm>
            <a:off x="646111" y="452718"/>
            <a:ext cx="9404723" cy="940653"/>
          </a:xfrm>
        </p:spPr>
        <p:txBody>
          <a:bodyPr/>
          <a:lstStyle/>
          <a:p>
            <a:r>
              <a:rPr lang="en-US" dirty="0"/>
              <a:t>Watch For End-Time Dangers</a:t>
            </a:r>
          </a:p>
        </p:txBody>
      </p:sp>
      <p:sp>
        <p:nvSpPr>
          <p:cNvPr id="3" name="Content Placeholder 2">
            <a:extLst>
              <a:ext uri="{FF2B5EF4-FFF2-40B4-BE49-F238E27FC236}">
                <a16:creationId xmlns:a16="http://schemas.microsoft.com/office/drawing/2014/main" id="{1D2C36E2-8D8B-4C14-8533-941403EB1BF2}"/>
              </a:ext>
            </a:extLst>
          </p:cNvPr>
          <p:cNvSpPr>
            <a:spLocks noGrp="1"/>
          </p:cNvSpPr>
          <p:nvPr>
            <p:ph idx="1"/>
          </p:nvPr>
        </p:nvSpPr>
        <p:spPr>
          <a:xfrm>
            <a:off x="1103312" y="1676400"/>
            <a:ext cx="8946541" cy="4571999"/>
          </a:xfrm>
        </p:spPr>
        <p:txBody>
          <a:bodyPr>
            <a:normAutofit/>
          </a:bodyPr>
          <a:lstStyle/>
          <a:p>
            <a:pPr marL="0" indent="0">
              <a:buNone/>
            </a:pPr>
            <a:r>
              <a:rPr lang="en-US" sz="3600" dirty="0"/>
              <a:t>Mark 13:9 “But </a:t>
            </a:r>
            <a:r>
              <a:rPr lang="en-US" sz="3600" b="1" dirty="0">
                <a:solidFill>
                  <a:schemeClr val="accent3"/>
                </a:solidFill>
              </a:rPr>
              <a:t>watch out for yourselves</a:t>
            </a:r>
            <a:r>
              <a:rPr lang="en-US" sz="3600" dirty="0"/>
              <a:t>, for they will deliver you up to councils, and you will be beaten in the synagogues. You will be brought before rulers and kings for My sake, for a testimony to them. 10 And the gospel must first be preached to all the nations. </a:t>
            </a:r>
          </a:p>
        </p:txBody>
      </p:sp>
    </p:spTree>
    <p:extLst>
      <p:ext uri="{BB962C8B-B14F-4D97-AF65-F5344CB8AC3E}">
        <p14:creationId xmlns:p14="http://schemas.microsoft.com/office/powerpoint/2010/main" val="24331649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42B92-711B-43ED-8311-B67BF4CDAE55}"/>
              </a:ext>
            </a:extLst>
          </p:cNvPr>
          <p:cNvSpPr>
            <a:spLocks noGrp="1"/>
          </p:cNvSpPr>
          <p:nvPr>
            <p:ph type="title"/>
          </p:nvPr>
        </p:nvSpPr>
        <p:spPr>
          <a:xfrm>
            <a:off x="646111" y="452718"/>
            <a:ext cx="9404723" cy="995082"/>
          </a:xfrm>
        </p:spPr>
        <p:txBody>
          <a:bodyPr/>
          <a:lstStyle/>
          <a:p>
            <a:r>
              <a:rPr lang="en-US" dirty="0"/>
              <a:t>Watch Out:  Is Your Light Darkness?</a:t>
            </a:r>
          </a:p>
        </p:txBody>
      </p:sp>
      <p:sp>
        <p:nvSpPr>
          <p:cNvPr id="3" name="Content Placeholder 2">
            <a:extLst>
              <a:ext uri="{FF2B5EF4-FFF2-40B4-BE49-F238E27FC236}">
                <a16:creationId xmlns:a16="http://schemas.microsoft.com/office/drawing/2014/main" id="{0164CF10-EDE2-41BC-9548-E15EAA22FD1B}"/>
              </a:ext>
            </a:extLst>
          </p:cNvPr>
          <p:cNvSpPr>
            <a:spLocks noGrp="1"/>
          </p:cNvSpPr>
          <p:nvPr>
            <p:ph idx="1"/>
          </p:nvPr>
        </p:nvSpPr>
        <p:spPr>
          <a:xfrm>
            <a:off x="1103312" y="1447800"/>
            <a:ext cx="8946541" cy="4800599"/>
          </a:xfrm>
        </p:spPr>
        <p:txBody>
          <a:bodyPr>
            <a:normAutofit/>
          </a:bodyPr>
          <a:lstStyle/>
          <a:p>
            <a:pPr marL="0" indent="0">
              <a:buNone/>
            </a:pPr>
            <a:r>
              <a:rPr lang="en-US" sz="3600" dirty="0" err="1"/>
              <a:t>Luk</a:t>
            </a:r>
            <a:r>
              <a:rPr lang="en-US" sz="3600" dirty="0"/>
              <a:t> 18:35 (LEB) Therefore </a:t>
            </a:r>
            <a:r>
              <a:rPr lang="en-US" sz="3600" b="1" dirty="0">
                <a:solidFill>
                  <a:schemeClr val="accent3"/>
                </a:solidFill>
              </a:rPr>
              <a:t>pay careful attention</a:t>
            </a:r>
            <a:r>
              <a:rPr lang="en-US" sz="3600" dirty="0"/>
              <a:t> [take heed] that the light in you is not darkness! 36 If therefore your whole body is full of light, not having any part dark, it will be completely full of light, as when the lamp with its light gives light to you.”   </a:t>
            </a:r>
            <a:br>
              <a:rPr lang="en-US" sz="3600" dirty="0"/>
            </a:br>
            <a:endParaRPr lang="en-US" sz="3600" dirty="0"/>
          </a:p>
        </p:txBody>
      </p:sp>
    </p:spTree>
    <p:extLst>
      <p:ext uri="{BB962C8B-B14F-4D97-AF65-F5344CB8AC3E}">
        <p14:creationId xmlns:p14="http://schemas.microsoft.com/office/powerpoint/2010/main" val="30306127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C3030-90FA-46B5-8794-E26948B7CA29}"/>
              </a:ext>
            </a:extLst>
          </p:cNvPr>
          <p:cNvSpPr>
            <a:spLocks noGrp="1"/>
          </p:cNvSpPr>
          <p:nvPr>
            <p:ph type="title"/>
          </p:nvPr>
        </p:nvSpPr>
        <p:spPr>
          <a:xfrm>
            <a:off x="646111" y="452718"/>
            <a:ext cx="9404723" cy="897111"/>
          </a:xfrm>
        </p:spPr>
        <p:txBody>
          <a:bodyPr/>
          <a:lstStyle/>
          <a:p>
            <a:r>
              <a:rPr lang="en-US" dirty="0"/>
              <a:t>Watch Out For Covetousness</a:t>
            </a:r>
          </a:p>
        </p:txBody>
      </p:sp>
      <p:sp>
        <p:nvSpPr>
          <p:cNvPr id="3" name="Content Placeholder 2">
            <a:extLst>
              <a:ext uri="{FF2B5EF4-FFF2-40B4-BE49-F238E27FC236}">
                <a16:creationId xmlns:a16="http://schemas.microsoft.com/office/drawing/2014/main" id="{D775947C-027E-4342-8241-C55483CBCE18}"/>
              </a:ext>
            </a:extLst>
          </p:cNvPr>
          <p:cNvSpPr>
            <a:spLocks noGrp="1"/>
          </p:cNvSpPr>
          <p:nvPr>
            <p:ph idx="1"/>
          </p:nvPr>
        </p:nvSpPr>
        <p:spPr>
          <a:xfrm>
            <a:off x="1103312" y="1458686"/>
            <a:ext cx="8946541" cy="4789713"/>
          </a:xfrm>
        </p:spPr>
        <p:txBody>
          <a:bodyPr>
            <a:noAutofit/>
          </a:bodyPr>
          <a:lstStyle/>
          <a:p>
            <a:pPr marL="0" indent="0">
              <a:buNone/>
            </a:pPr>
            <a:r>
              <a:rPr lang="en-US" sz="3200" dirty="0"/>
              <a:t>Luke 12:13–16 (LEB) — 13 Now someone from the crowd said to him, “Teacher, tell my brother to divide the inheritance with me!” 14 But he said to him, “Man, who made me a judge or an arbitrator over you?” 15 And he said to them, “</a:t>
            </a:r>
            <a:r>
              <a:rPr lang="en-US" sz="3200" b="1" dirty="0">
                <a:solidFill>
                  <a:schemeClr val="accent3"/>
                </a:solidFill>
              </a:rPr>
              <a:t>Watch out and guard yourselves </a:t>
            </a:r>
            <a:r>
              <a:rPr lang="en-US" sz="3200" dirty="0"/>
              <a:t>from all greediness, because not even when someone has an abundance does his life consist of his possessions.” </a:t>
            </a:r>
          </a:p>
        </p:txBody>
      </p:sp>
    </p:spTree>
    <p:extLst>
      <p:ext uri="{BB962C8B-B14F-4D97-AF65-F5344CB8AC3E}">
        <p14:creationId xmlns:p14="http://schemas.microsoft.com/office/powerpoint/2010/main" val="2382743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arge balloon in the sky&#10;&#10;Description automatically generated">
            <a:extLst>
              <a:ext uri="{FF2B5EF4-FFF2-40B4-BE49-F238E27FC236}">
                <a16:creationId xmlns:a16="http://schemas.microsoft.com/office/drawing/2014/main" id="{E225651F-2D8C-4BEC-9E5A-1E5739BE9E39}"/>
              </a:ext>
            </a:extLst>
          </p:cNvPr>
          <p:cNvPicPr>
            <a:picLocks noChangeAspect="1"/>
          </p:cNvPicPr>
          <p:nvPr/>
        </p:nvPicPr>
        <p:blipFill>
          <a:blip r:embed="rId3"/>
          <a:stretch>
            <a:fillRect/>
          </a:stretch>
        </p:blipFill>
        <p:spPr>
          <a:xfrm>
            <a:off x="1684359" y="-1009033"/>
            <a:ext cx="9062570" cy="11258386"/>
          </a:xfrm>
          <a:prstGeom prst="rect">
            <a:avLst/>
          </a:prstGeom>
        </p:spPr>
      </p:pic>
    </p:spTree>
    <p:extLst>
      <p:ext uri="{BB962C8B-B14F-4D97-AF65-F5344CB8AC3E}">
        <p14:creationId xmlns:p14="http://schemas.microsoft.com/office/powerpoint/2010/main" val="27746189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C058A-1CA6-4F74-861B-C2F4B2CADFEC}"/>
              </a:ext>
            </a:extLst>
          </p:cNvPr>
          <p:cNvSpPr>
            <a:spLocks noGrp="1"/>
          </p:cNvSpPr>
          <p:nvPr>
            <p:ph type="title"/>
          </p:nvPr>
        </p:nvSpPr>
        <p:spPr>
          <a:xfrm>
            <a:off x="646111" y="452718"/>
            <a:ext cx="9404723" cy="864453"/>
          </a:xfrm>
        </p:spPr>
        <p:txBody>
          <a:bodyPr/>
          <a:lstStyle/>
          <a:p>
            <a:r>
              <a:rPr lang="en-US" sz="4400" dirty="0"/>
              <a:t>Watch For an Unforgiving Attitude</a:t>
            </a:r>
          </a:p>
        </p:txBody>
      </p:sp>
      <p:sp>
        <p:nvSpPr>
          <p:cNvPr id="3" name="Content Placeholder 2">
            <a:extLst>
              <a:ext uri="{FF2B5EF4-FFF2-40B4-BE49-F238E27FC236}">
                <a16:creationId xmlns:a16="http://schemas.microsoft.com/office/drawing/2014/main" id="{F2B23C3B-707E-4511-99C8-A20D690F4221}"/>
              </a:ext>
            </a:extLst>
          </p:cNvPr>
          <p:cNvSpPr>
            <a:spLocks noGrp="1"/>
          </p:cNvSpPr>
          <p:nvPr>
            <p:ph idx="1"/>
          </p:nvPr>
        </p:nvSpPr>
        <p:spPr>
          <a:xfrm>
            <a:off x="1103312" y="1589314"/>
            <a:ext cx="8946541" cy="4659085"/>
          </a:xfrm>
        </p:spPr>
        <p:txBody>
          <a:bodyPr>
            <a:normAutofit/>
          </a:bodyPr>
          <a:lstStyle/>
          <a:p>
            <a:pPr marL="0" indent="0">
              <a:buNone/>
            </a:pPr>
            <a:r>
              <a:rPr lang="en-US" sz="3600" dirty="0"/>
              <a:t>Luke 17:3–4 (NKJV) — 3 </a:t>
            </a:r>
            <a:r>
              <a:rPr lang="en-US" sz="3600" b="1" dirty="0">
                <a:solidFill>
                  <a:schemeClr val="accent3"/>
                </a:solidFill>
              </a:rPr>
              <a:t>Take heed to yourselves</a:t>
            </a:r>
            <a:r>
              <a:rPr lang="en-US" sz="3600" dirty="0"/>
              <a:t>. If your brother sins against you, rebuke him; and if he repents, forgive him. 4 And if he sins against you seven times in a day, and seven times in a day returns to you, saying, ‘I repent,’ you shall forgive him.”</a:t>
            </a:r>
          </a:p>
        </p:txBody>
      </p:sp>
    </p:spTree>
    <p:extLst>
      <p:ext uri="{BB962C8B-B14F-4D97-AF65-F5344CB8AC3E}">
        <p14:creationId xmlns:p14="http://schemas.microsoft.com/office/powerpoint/2010/main" val="5424140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DA92D-F031-4D24-B1D2-62AB3CB456F5}"/>
              </a:ext>
            </a:extLst>
          </p:cNvPr>
          <p:cNvSpPr>
            <a:spLocks noGrp="1"/>
          </p:cNvSpPr>
          <p:nvPr>
            <p:ph type="title"/>
          </p:nvPr>
        </p:nvSpPr>
        <p:spPr>
          <a:xfrm>
            <a:off x="646111" y="452718"/>
            <a:ext cx="9404723" cy="929768"/>
          </a:xfrm>
        </p:spPr>
        <p:txBody>
          <a:bodyPr/>
          <a:lstStyle/>
          <a:p>
            <a:r>
              <a:rPr lang="en-US" dirty="0"/>
              <a:t>Watch For A Self-Sufficient Attitude</a:t>
            </a:r>
          </a:p>
        </p:txBody>
      </p:sp>
      <p:sp>
        <p:nvSpPr>
          <p:cNvPr id="3" name="Content Placeholder 2">
            <a:extLst>
              <a:ext uri="{FF2B5EF4-FFF2-40B4-BE49-F238E27FC236}">
                <a16:creationId xmlns:a16="http://schemas.microsoft.com/office/drawing/2014/main" id="{3430ECA8-32C8-4E1D-B206-92CF237B93B0}"/>
              </a:ext>
            </a:extLst>
          </p:cNvPr>
          <p:cNvSpPr>
            <a:spLocks noGrp="1"/>
          </p:cNvSpPr>
          <p:nvPr>
            <p:ph idx="1"/>
          </p:nvPr>
        </p:nvSpPr>
        <p:spPr/>
        <p:txBody>
          <a:bodyPr>
            <a:normAutofit/>
          </a:bodyPr>
          <a:lstStyle/>
          <a:p>
            <a:pPr marL="0" indent="0">
              <a:buNone/>
            </a:pPr>
            <a:r>
              <a:rPr lang="en-US" sz="3600" dirty="0"/>
              <a:t>1 Corinthians 10:12 (NKJV) Therefore let him who thinks he stands </a:t>
            </a:r>
            <a:r>
              <a:rPr lang="en-US" sz="3600" b="1" dirty="0">
                <a:solidFill>
                  <a:schemeClr val="accent3"/>
                </a:solidFill>
              </a:rPr>
              <a:t>take heed </a:t>
            </a:r>
            <a:r>
              <a:rPr lang="en-US" sz="3600" dirty="0"/>
              <a:t>lest he fall.</a:t>
            </a:r>
          </a:p>
        </p:txBody>
      </p:sp>
    </p:spTree>
    <p:extLst>
      <p:ext uri="{BB962C8B-B14F-4D97-AF65-F5344CB8AC3E}">
        <p14:creationId xmlns:p14="http://schemas.microsoft.com/office/powerpoint/2010/main" val="41023791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CCC48-EEF4-4465-9EA4-BCE53D40C2D5}"/>
              </a:ext>
            </a:extLst>
          </p:cNvPr>
          <p:cNvSpPr>
            <a:spLocks noGrp="1"/>
          </p:cNvSpPr>
          <p:nvPr>
            <p:ph type="title"/>
          </p:nvPr>
        </p:nvSpPr>
        <p:spPr>
          <a:xfrm>
            <a:off x="646111" y="452718"/>
            <a:ext cx="9404723" cy="799139"/>
          </a:xfrm>
        </p:spPr>
        <p:txBody>
          <a:bodyPr/>
          <a:lstStyle/>
          <a:p>
            <a:r>
              <a:rPr lang="en-US" sz="5400" dirty="0"/>
              <a:t>Watch Out For Unbelief</a:t>
            </a:r>
          </a:p>
        </p:txBody>
      </p:sp>
      <p:sp>
        <p:nvSpPr>
          <p:cNvPr id="3" name="Content Placeholder 2">
            <a:extLst>
              <a:ext uri="{FF2B5EF4-FFF2-40B4-BE49-F238E27FC236}">
                <a16:creationId xmlns:a16="http://schemas.microsoft.com/office/drawing/2014/main" id="{8DE82844-097E-4F60-B44C-DC9625B947D9}"/>
              </a:ext>
            </a:extLst>
          </p:cNvPr>
          <p:cNvSpPr>
            <a:spLocks noGrp="1"/>
          </p:cNvSpPr>
          <p:nvPr>
            <p:ph idx="1"/>
          </p:nvPr>
        </p:nvSpPr>
        <p:spPr/>
        <p:txBody>
          <a:bodyPr>
            <a:normAutofit/>
          </a:bodyPr>
          <a:lstStyle/>
          <a:p>
            <a:pPr marL="0" indent="0">
              <a:buNone/>
            </a:pPr>
            <a:r>
              <a:rPr lang="en-US" sz="4000" dirty="0"/>
              <a:t>Hebrews 3:12 (LEB) — </a:t>
            </a:r>
            <a:r>
              <a:rPr lang="en-US" sz="4000" b="1" dirty="0">
                <a:solidFill>
                  <a:schemeClr val="accent3"/>
                </a:solidFill>
              </a:rPr>
              <a:t>Watch out</a:t>
            </a:r>
            <a:r>
              <a:rPr lang="en-US" sz="4000" dirty="0"/>
              <a:t>, brothers, lest there be in some of you an evil [</a:t>
            </a:r>
            <a:r>
              <a:rPr lang="en-US" sz="4000" dirty="0" err="1"/>
              <a:t>troublesome,Painful</a:t>
            </a:r>
            <a:r>
              <a:rPr lang="en-US" sz="4000"/>
              <a:t>], </a:t>
            </a:r>
            <a:r>
              <a:rPr lang="en-US" sz="4000" dirty="0"/>
              <a:t>unbelieving heart, with the result that you fall away from the living God. </a:t>
            </a:r>
          </a:p>
        </p:txBody>
      </p:sp>
    </p:spTree>
    <p:extLst>
      <p:ext uri="{BB962C8B-B14F-4D97-AF65-F5344CB8AC3E}">
        <p14:creationId xmlns:p14="http://schemas.microsoft.com/office/powerpoint/2010/main" val="30041798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62169-903F-4DB1-901C-FDE219FD9396}"/>
              </a:ext>
            </a:extLst>
          </p:cNvPr>
          <p:cNvSpPr>
            <a:spLocks noGrp="1"/>
          </p:cNvSpPr>
          <p:nvPr>
            <p:ph type="title"/>
          </p:nvPr>
        </p:nvSpPr>
        <p:spPr>
          <a:xfrm>
            <a:off x="646111" y="452718"/>
            <a:ext cx="9404723" cy="820911"/>
          </a:xfrm>
        </p:spPr>
        <p:txBody>
          <a:bodyPr/>
          <a:lstStyle/>
          <a:p>
            <a:r>
              <a:rPr lang="en-US" dirty="0"/>
              <a:t>Take Heed to the Words of Jesus</a:t>
            </a:r>
          </a:p>
        </p:txBody>
      </p:sp>
      <p:sp>
        <p:nvSpPr>
          <p:cNvPr id="3" name="Content Placeholder 2">
            <a:extLst>
              <a:ext uri="{FF2B5EF4-FFF2-40B4-BE49-F238E27FC236}">
                <a16:creationId xmlns:a16="http://schemas.microsoft.com/office/drawing/2014/main" id="{2C7E6A71-8561-47BA-819B-2DC653C40781}"/>
              </a:ext>
            </a:extLst>
          </p:cNvPr>
          <p:cNvSpPr>
            <a:spLocks noGrp="1"/>
          </p:cNvSpPr>
          <p:nvPr>
            <p:ph idx="1"/>
          </p:nvPr>
        </p:nvSpPr>
        <p:spPr>
          <a:xfrm>
            <a:off x="1103312" y="1415144"/>
            <a:ext cx="8946541" cy="4833256"/>
          </a:xfrm>
        </p:spPr>
        <p:txBody>
          <a:bodyPr>
            <a:noAutofit/>
          </a:bodyPr>
          <a:lstStyle/>
          <a:p>
            <a:pPr marL="0" indent="0">
              <a:buNone/>
            </a:pPr>
            <a:r>
              <a:rPr lang="en-US" sz="3200" dirty="0"/>
              <a:t>2 Peter 1:19 (LEB) — 19 and we possess as more reliable the prophetic word, to which you do well if you </a:t>
            </a:r>
            <a:r>
              <a:rPr lang="en-US" sz="3200" b="1" dirty="0">
                <a:solidFill>
                  <a:schemeClr val="accent3"/>
                </a:solidFill>
              </a:rPr>
              <a:t>pay attention</a:t>
            </a:r>
            <a:r>
              <a:rPr lang="en-US" sz="3200" dirty="0"/>
              <a:t> to it as to a lamp shining in a dark place, until the day dawns and the morning star rises in your hearts…</a:t>
            </a:r>
          </a:p>
        </p:txBody>
      </p:sp>
    </p:spTree>
    <p:extLst>
      <p:ext uri="{BB962C8B-B14F-4D97-AF65-F5344CB8AC3E}">
        <p14:creationId xmlns:p14="http://schemas.microsoft.com/office/powerpoint/2010/main" val="2658269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3B089-462A-4E55-A083-F1B8FC360154}"/>
              </a:ext>
            </a:extLst>
          </p:cNvPr>
          <p:cNvSpPr>
            <a:spLocks noGrp="1"/>
          </p:cNvSpPr>
          <p:nvPr>
            <p:ph type="title"/>
          </p:nvPr>
        </p:nvSpPr>
        <p:spPr>
          <a:xfrm>
            <a:off x="646111" y="452718"/>
            <a:ext cx="9404723" cy="897111"/>
          </a:xfrm>
        </p:spPr>
        <p:txBody>
          <a:bodyPr/>
          <a:lstStyle/>
          <a:p>
            <a:r>
              <a:rPr lang="en-US" dirty="0"/>
              <a:t>Watch To Ensure Watchfulness</a:t>
            </a:r>
          </a:p>
        </p:txBody>
      </p:sp>
      <p:sp>
        <p:nvSpPr>
          <p:cNvPr id="3" name="Content Placeholder 2">
            <a:extLst>
              <a:ext uri="{FF2B5EF4-FFF2-40B4-BE49-F238E27FC236}">
                <a16:creationId xmlns:a16="http://schemas.microsoft.com/office/drawing/2014/main" id="{A2C19454-2B9F-4404-88C5-FF90BABD18E5}"/>
              </a:ext>
            </a:extLst>
          </p:cNvPr>
          <p:cNvSpPr>
            <a:spLocks noGrp="1"/>
          </p:cNvSpPr>
          <p:nvPr>
            <p:ph idx="1"/>
          </p:nvPr>
        </p:nvSpPr>
        <p:spPr>
          <a:xfrm>
            <a:off x="1103312" y="1524000"/>
            <a:ext cx="8946541" cy="4724399"/>
          </a:xfrm>
        </p:spPr>
        <p:txBody>
          <a:bodyPr>
            <a:normAutofit/>
          </a:bodyPr>
          <a:lstStyle/>
          <a:p>
            <a:pPr marL="0" indent="0">
              <a:buNone/>
            </a:pPr>
            <a:r>
              <a:rPr lang="en-US" sz="3200" dirty="0"/>
              <a:t>Luke 12:35 (LEB) You must be prepared for action and </a:t>
            </a:r>
            <a:r>
              <a:rPr lang="en-US" sz="3200" b="1" dirty="0">
                <a:solidFill>
                  <a:schemeClr val="accent3"/>
                </a:solidFill>
              </a:rPr>
              <a:t>your lamps burning </a:t>
            </a:r>
            <a:r>
              <a:rPr lang="en-US" sz="3200" dirty="0"/>
              <a:t>[vision]. 36 And you, be like people who are waiting for their master when he returns from the wedding feast, so that when he comes back and knocks, they can open the door for him immediately.</a:t>
            </a:r>
          </a:p>
        </p:txBody>
      </p:sp>
    </p:spTree>
    <p:extLst>
      <p:ext uri="{BB962C8B-B14F-4D97-AF65-F5344CB8AC3E}">
        <p14:creationId xmlns:p14="http://schemas.microsoft.com/office/powerpoint/2010/main" val="2192496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06E6-0815-4AF7-9D34-B80C5872545C}"/>
              </a:ext>
            </a:extLst>
          </p:cNvPr>
          <p:cNvSpPr>
            <a:spLocks noGrp="1"/>
          </p:cNvSpPr>
          <p:nvPr>
            <p:ph type="title"/>
          </p:nvPr>
        </p:nvSpPr>
        <p:spPr>
          <a:xfrm>
            <a:off x="646111" y="452717"/>
            <a:ext cx="9404723" cy="1506711"/>
          </a:xfrm>
        </p:spPr>
        <p:txBody>
          <a:bodyPr/>
          <a:lstStyle/>
          <a:p>
            <a:r>
              <a:rPr lang="en-US" sz="4800" dirty="0"/>
              <a:t>“You Can Observe a Lot Just by Watching”</a:t>
            </a:r>
          </a:p>
        </p:txBody>
      </p:sp>
      <p:sp>
        <p:nvSpPr>
          <p:cNvPr id="3" name="Content Placeholder 2">
            <a:extLst>
              <a:ext uri="{FF2B5EF4-FFF2-40B4-BE49-F238E27FC236}">
                <a16:creationId xmlns:a16="http://schemas.microsoft.com/office/drawing/2014/main" id="{9F658BFC-94E6-4D0A-B6FD-C27EC8F025E5}"/>
              </a:ext>
            </a:extLst>
          </p:cNvPr>
          <p:cNvSpPr>
            <a:spLocks noGrp="1"/>
          </p:cNvSpPr>
          <p:nvPr>
            <p:ph idx="1"/>
          </p:nvPr>
        </p:nvSpPr>
        <p:spPr>
          <a:xfrm>
            <a:off x="950912" y="2242457"/>
            <a:ext cx="8946541" cy="3951513"/>
          </a:xfrm>
        </p:spPr>
        <p:txBody>
          <a:bodyPr>
            <a:normAutofit/>
          </a:bodyPr>
          <a:lstStyle/>
          <a:p>
            <a:r>
              <a:rPr lang="en-US" sz="2800" dirty="0"/>
              <a:t>The Bible warns us to watch continually.</a:t>
            </a:r>
          </a:p>
          <a:p>
            <a:r>
              <a:rPr lang="en-US" sz="2800" dirty="0"/>
              <a:t>To be aware, awake, alert to our spiritual condition</a:t>
            </a:r>
          </a:p>
          <a:p>
            <a:r>
              <a:rPr lang="en-US" sz="2800" dirty="0"/>
              <a:t>To be observant of the things happening in the spiritual realm</a:t>
            </a:r>
          </a:p>
          <a:p>
            <a:r>
              <a:rPr lang="en-US" sz="2800" dirty="0"/>
              <a:t>It is the responsibility of each member to identify an watch for areas of potential danger in our spiritual lives.</a:t>
            </a:r>
          </a:p>
        </p:txBody>
      </p:sp>
    </p:spTree>
    <p:extLst>
      <p:ext uri="{BB962C8B-B14F-4D97-AF65-F5344CB8AC3E}">
        <p14:creationId xmlns:p14="http://schemas.microsoft.com/office/powerpoint/2010/main" val="405180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DD794-E6A7-42D6-A146-A8E725D73EB0}"/>
              </a:ext>
            </a:extLst>
          </p:cNvPr>
          <p:cNvSpPr>
            <a:spLocks noGrp="1"/>
          </p:cNvSpPr>
          <p:nvPr>
            <p:ph type="title"/>
          </p:nvPr>
        </p:nvSpPr>
        <p:spPr/>
        <p:txBody>
          <a:bodyPr/>
          <a:lstStyle/>
          <a:p>
            <a:pPr algn="ctr"/>
            <a:r>
              <a:rPr lang="en-US" sz="6000" dirty="0"/>
              <a:t>5:30 PM</a:t>
            </a:r>
          </a:p>
        </p:txBody>
      </p:sp>
      <p:sp>
        <p:nvSpPr>
          <p:cNvPr id="3" name="Content Placeholder 2">
            <a:extLst>
              <a:ext uri="{FF2B5EF4-FFF2-40B4-BE49-F238E27FC236}">
                <a16:creationId xmlns:a16="http://schemas.microsoft.com/office/drawing/2014/main" id="{35B8F034-8E67-4829-9082-696F87481F70}"/>
              </a:ext>
            </a:extLst>
          </p:cNvPr>
          <p:cNvSpPr>
            <a:spLocks noGrp="1"/>
          </p:cNvSpPr>
          <p:nvPr>
            <p:ph idx="1"/>
          </p:nvPr>
        </p:nvSpPr>
        <p:spPr>
          <a:xfrm>
            <a:off x="1104293" y="2090496"/>
            <a:ext cx="8946541" cy="4195481"/>
          </a:xfrm>
        </p:spPr>
        <p:txBody>
          <a:bodyPr/>
          <a:lstStyle/>
          <a:p>
            <a:pPr marL="571500" indent="-571500">
              <a:buFont typeface="Arial" panose="020B0604020202020204" pitchFamily="34" charset="0"/>
              <a:buChar char="•"/>
            </a:pPr>
            <a:r>
              <a:rPr lang="en-US" sz="3200" dirty="0"/>
              <a:t>The Union soldiers are enjoying dinner.</a:t>
            </a:r>
          </a:p>
          <a:p>
            <a:pPr marL="571500" indent="-571500">
              <a:buFont typeface="Arial" panose="020B0604020202020204" pitchFamily="34" charset="0"/>
              <a:buChar char="•"/>
            </a:pPr>
            <a:r>
              <a:rPr lang="en-US" sz="3200" dirty="0"/>
              <a:t>Their weapons are unloaded and stacked.</a:t>
            </a:r>
          </a:p>
          <a:p>
            <a:pPr marL="571500" indent="-571500">
              <a:buFont typeface="Arial" panose="020B0604020202020204" pitchFamily="34" charset="0"/>
              <a:buChar char="•"/>
            </a:pPr>
            <a:r>
              <a:rPr lang="en-US" sz="3200" dirty="0"/>
              <a:t>Suddenly, dozens of deer, rabbits and foxes burst out of the woods to their right.</a:t>
            </a:r>
          </a:p>
          <a:p>
            <a:pPr marL="571500" indent="-571500">
              <a:buFont typeface="Arial" panose="020B0604020202020204" pitchFamily="34" charset="0"/>
              <a:buChar char="•"/>
            </a:pPr>
            <a:r>
              <a:rPr lang="en-US" sz="3200" dirty="0"/>
              <a:t>They are followed by 21,000 Confederate infantry howling the Rebel Yell.</a:t>
            </a:r>
            <a:endParaRPr lang="ru-RU" sz="3200" dirty="0"/>
          </a:p>
          <a:p>
            <a:endParaRPr lang="en-US" dirty="0"/>
          </a:p>
        </p:txBody>
      </p:sp>
    </p:spTree>
    <p:extLst>
      <p:ext uri="{BB962C8B-B14F-4D97-AF65-F5344CB8AC3E}">
        <p14:creationId xmlns:p14="http://schemas.microsoft.com/office/powerpoint/2010/main" val="2560804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89985-1DFD-4D66-99BB-43DF168438DF}"/>
              </a:ext>
            </a:extLst>
          </p:cNvPr>
          <p:cNvSpPr>
            <a:spLocks noGrp="1"/>
          </p:cNvSpPr>
          <p:nvPr>
            <p:ph type="title"/>
          </p:nvPr>
        </p:nvSpPr>
        <p:spPr/>
        <p:txBody>
          <a:bodyPr/>
          <a:lstStyle/>
          <a:p>
            <a:pPr algn="ctr"/>
            <a:r>
              <a:rPr lang="en-US" sz="4800" dirty="0"/>
              <a:t>Union Army Was Unprepared</a:t>
            </a:r>
          </a:p>
        </p:txBody>
      </p:sp>
      <p:sp>
        <p:nvSpPr>
          <p:cNvPr id="3" name="Content Placeholder 2">
            <a:extLst>
              <a:ext uri="{FF2B5EF4-FFF2-40B4-BE49-F238E27FC236}">
                <a16:creationId xmlns:a16="http://schemas.microsoft.com/office/drawing/2014/main" id="{C8018794-A636-4772-BB6F-6CE33190F0FB}"/>
              </a:ext>
            </a:extLst>
          </p:cNvPr>
          <p:cNvSpPr>
            <a:spLocks noGrp="1"/>
          </p:cNvSpPr>
          <p:nvPr>
            <p:ph idx="1"/>
          </p:nvPr>
        </p:nvSpPr>
        <p:spPr>
          <a:xfrm>
            <a:off x="978051" y="1952710"/>
            <a:ext cx="8946541" cy="4195481"/>
          </a:xfrm>
        </p:spPr>
        <p:txBody>
          <a:bodyPr/>
          <a:lstStyle/>
          <a:p>
            <a:pPr marL="571500" indent="-571500">
              <a:buFont typeface="Arial" panose="020B0604020202020204" pitchFamily="34" charset="0"/>
              <a:buChar char="•"/>
            </a:pPr>
            <a:r>
              <a:rPr lang="en-US" sz="3600" dirty="0"/>
              <a:t>Unaware of the enemy around them</a:t>
            </a:r>
          </a:p>
          <a:p>
            <a:pPr marL="571500" indent="-571500">
              <a:buFont typeface="Arial" panose="020B0604020202020204" pitchFamily="34" charset="0"/>
              <a:buChar char="•"/>
            </a:pPr>
            <a:r>
              <a:rPr lang="en-US" sz="3600" dirty="0"/>
              <a:t>Suffered a major defeat</a:t>
            </a:r>
          </a:p>
          <a:p>
            <a:pPr marL="571500" indent="-571500">
              <a:buFont typeface="Arial" panose="020B0604020202020204" pitchFamily="34" charset="0"/>
              <a:buChar char="•"/>
            </a:pPr>
            <a:r>
              <a:rPr lang="en-US" sz="3600" dirty="0"/>
              <a:t>2500 Casualties</a:t>
            </a:r>
          </a:p>
          <a:p>
            <a:pPr marL="571500" indent="-571500">
              <a:buFont typeface="Arial" panose="020B0604020202020204" pitchFamily="34" charset="0"/>
              <a:buChar char="•"/>
            </a:pPr>
            <a:r>
              <a:rPr lang="en-US" sz="3600" dirty="0"/>
              <a:t>Another devastating loss for the Army of the Potomac.</a:t>
            </a:r>
          </a:p>
          <a:p>
            <a:pPr marL="571500" indent="-571500">
              <a:buFont typeface="Arial" panose="020B0604020202020204" pitchFamily="34" charset="0"/>
              <a:buChar char="•"/>
            </a:pPr>
            <a:r>
              <a:rPr lang="en-US" sz="3600" dirty="0"/>
              <a:t>They were not </a:t>
            </a:r>
            <a:r>
              <a:rPr lang="en-US" sz="3600" b="1" dirty="0">
                <a:solidFill>
                  <a:schemeClr val="accent3"/>
                </a:solidFill>
              </a:rPr>
              <a:t>WATCHING</a:t>
            </a:r>
          </a:p>
          <a:p>
            <a:endParaRPr lang="en-US" dirty="0"/>
          </a:p>
        </p:txBody>
      </p:sp>
    </p:spTree>
    <p:extLst>
      <p:ext uri="{BB962C8B-B14F-4D97-AF65-F5344CB8AC3E}">
        <p14:creationId xmlns:p14="http://schemas.microsoft.com/office/powerpoint/2010/main" val="383867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F29C8-565F-49D6-8ED2-ABB7F50CEB2C}"/>
              </a:ext>
            </a:extLst>
          </p:cNvPr>
          <p:cNvSpPr>
            <a:spLocks noGrp="1"/>
          </p:cNvSpPr>
          <p:nvPr>
            <p:ph type="title"/>
          </p:nvPr>
        </p:nvSpPr>
        <p:spPr/>
        <p:txBody>
          <a:bodyPr/>
          <a:lstStyle/>
          <a:p>
            <a:r>
              <a:rPr lang="en-US" sz="5400" dirty="0">
                <a:solidFill>
                  <a:schemeClr val="tx1"/>
                </a:solidFill>
              </a:rPr>
              <a:t>On the Other Hand…</a:t>
            </a:r>
          </a:p>
        </p:txBody>
      </p:sp>
      <p:sp>
        <p:nvSpPr>
          <p:cNvPr id="3" name="Content Placeholder 2">
            <a:extLst>
              <a:ext uri="{FF2B5EF4-FFF2-40B4-BE49-F238E27FC236}">
                <a16:creationId xmlns:a16="http://schemas.microsoft.com/office/drawing/2014/main" id="{64739CB4-B90C-484B-90FE-E27069C4A50C}"/>
              </a:ext>
            </a:extLst>
          </p:cNvPr>
          <p:cNvSpPr>
            <a:spLocks noGrp="1"/>
          </p:cNvSpPr>
          <p:nvPr>
            <p:ph idx="1"/>
          </p:nvPr>
        </p:nvSpPr>
        <p:spPr/>
        <p:txBody>
          <a:bodyPr>
            <a:normAutofit/>
          </a:bodyPr>
          <a:lstStyle/>
          <a:p>
            <a:pPr marL="0" indent="0">
              <a:buNone/>
            </a:pPr>
            <a:r>
              <a:rPr lang="en-US" sz="4400" dirty="0"/>
              <a:t>Watchfulness on the part of the U.S. has thus far prevented the much-feared nuclear conflagration.</a:t>
            </a:r>
          </a:p>
        </p:txBody>
      </p:sp>
    </p:spTree>
    <p:extLst>
      <p:ext uri="{BB962C8B-B14F-4D97-AF65-F5344CB8AC3E}">
        <p14:creationId xmlns:p14="http://schemas.microsoft.com/office/powerpoint/2010/main" val="2112868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85D5AA8-773B-469A-8802-9645A4DC9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plane, small, old, airplane&#10;&#10;Description automatically generated">
            <a:extLst>
              <a:ext uri="{FF2B5EF4-FFF2-40B4-BE49-F238E27FC236}">
                <a16:creationId xmlns:a16="http://schemas.microsoft.com/office/drawing/2014/main" id="{6B2179C4-A27A-43AF-9BBF-7B205B77453F}"/>
              </a:ext>
            </a:extLst>
          </p:cNvPr>
          <p:cNvPicPr>
            <a:picLocks noChangeAspect="1"/>
          </p:cNvPicPr>
          <p:nvPr/>
        </p:nvPicPr>
        <p:blipFill>
          <a:blip r:embed="rId4"/>
          <a:stretch>
            <a:fillRect/>
          </a:stretch>
        </p:blipFill>
        <p:spPr>
          <a:xfrm>
            <a:off x="1566938" y="643467"/>
            <a:ext cx="7631597" cy="5571066"/>
          </a:xfrm>
          <a:prstGeom prst="rect">
            <a:avLst/>
          </a:prstGeom>
        </p:spPr>
      </p:pic>
      <p:sp>
        <p:nvSpPr>
          <p:cNvPr id="10" name="Rectangle 9">
            <a:extLst>
              <a:ext uri="{FF2B5EF4-FFF2-40B4-BE49-F238E27FC236}">
                <a16:creationId xmlns:a16="http://schemas.microsoft.com/office/drawing/2014/main" id="{C75AF42C-C556-454E-B2D3-2C917CB81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790806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B0A5210-2F29-4D85-A400-9C79B13FC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0611BBE-2B4A-4DA2-B8A9-CD877B876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w="22225">
            <a:solidFill>
              <a:srgbClr val="86D3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close up of a map&#10;&#10;Description automatically generated">
            <a:extLst>
              <a:ext uri="{FF2B5EF4-FFF2-40B4-BE49-F238E27FC236}">
                <a16:creationId xmlns:a16="http://schemas.microsoft.com/office/drawing/2014/main" id="{407D29AB-B668-43C1-80C4-C97D02218D0A}"/>
              </a:ext>
            </a:extLst>
          </p:cNvPr>
          <p:cNvPicPr>
            <a:picLocks noChangeAspect="1"/>
          </p:cNvPicPr>
          <p:nvPr/>
        </p:nvPicPr>
        <p:blipFill rotWithShape="1">
          <a:blip r:embed="rId4"/>
          <a:srcRect r="1" b="1757"/>
          <a:stretch/>
        </p:blipFill>
        <p:spPr>
          <a:xfrm>
            <a:off x="643467" y="643467"/>
            <a:ext cx="10905066" cy="5571066"/>
          </a:xfrm>
          <a:prstGeom prst="rect">
            <a:avLst/>
          </a:prstGeom>
        </p:spPr>
      </p:pic>
      <p:sp>
        <p:nvSpPr>
          <p:cNvPr id="11" name="Rectangle 10">
            <a:extLst>
              <a:ext uri="{FF2B5EF4-FFF2-40B4-BE49-F238E27FC236}">
                <a16:creationId xmlns:a16="http://schemas.microsoft.com/office/drawing/2014/main" id="{91091950-5655-45D2-858E-FE8CBE07CA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776984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14913</TotalTime>
  <Words>3316</Words>
  <Application>Microsoft Office PowerPoint</Application>
  <PresentationFormat>Widescreen</PresentationFormat>
  <Paragraphs>295</Paragraphs>
  <Slides>45</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Century Gothic</vt:lpstr>
      <vt:lpstr>Wingdings 3</vt:lpstr>
      <vt:lpstr>Ion</vt:lpstr>
      <vt:lpstr>Watch</vt:lpstr>
      <vt:lpstr>PowerPoint Presentation</vt:lpstr>
      <vt:lpstr>The Battle Lost Because of Inattention to the Enemy </vt:lpstr>
      <vt:lpstr>PowerPoint Presentation</vt:lpstr>
      <vt:lpstr>5:30 PM</vt:lpstr>
      <vt:lpstr>Union Army Was Unprepared</vt:lpstr>
      <vt:lpstr>On the Other Hand…</vt:lpstr>
      <vt:lpstr>PowerPoint Presentation</vt:lpstr>
      <vt:lpstr>PowerPoint Presentation</vt:lpstr>
      <vt:lpstr>PowerPoint Presentation</vt:lpstr>
      <vt:lpstr>PowerPoint Presentation</vt:lpstr>
      <vt:lpstr>PowerPoint Presentation</vt:lpstr>
      <vt:lpstr>The Dreaded Attack Never Came</vt:lpstr>
      <vt:lpstr>Consequences of Not Watching</vt:lpstr>
      <vt:lpstr>Jesus Tells Us To Watch, </vt:lpstr>
      <vt:lpstr>…To Be Awake</vt:lpstr>
      <vt:lpstr>Be Alert To Threats and Danger</vt:lpstr>
      <vt:lpstr>Be Alert To Threats and Danger</vt:lpstr>
      <vt:lpstr>What is it to Watch?</vt:lpstr>
      <vt:lpstr>What is it to Watch?</vt:lpstr>
      <vt:lpstr>Matt 25:  Lack of Watchfulness</vt:lpstr>
      <vt:lpstr>Matt 25:  Lack of Watchfulness</vt:lpstr>
      <vt:lpstr>To Watch is to Protect When Danger is Present</vt:lpstr>
      <vt:lpstr>To Be Awake and Alert, Not Asleep</vt:lpstr>
      <vt:lpstr>A Similar Idea:  To Take Heed, To Pay attention.</vt:lpstr>
      <vt:lpstr>The Day Will Be a Surprise </vt:lpstr>
      <vt:lpstr>What Are We Supposed to Watch?</vt:lpstr>
      <vt:lpstr>Distractions of this Life</vt:lpstr>
      <vt:lpstr>21st Century Life is too Complicated</vt:lpstr>
      <vt:lpstr>Not the Life God Intended</vt:lpstr>
      <vt:lpstr>What Should We Watch?</vt:lpstr>
      <vt:lpstr>Watch Out For the Devil</vt:lpstr>
      <vt:lpstr>Your D.E.W. Line Must Detect</vt:lpstr>
      <vt:lpstr>Resist Him!</vt:lpstr>
      <vt:lpstr>Watch Out For Potential Sin</vt:lpstr>
      <vt:lpstr>Watch When You Are Under Stress</vt:lpstr>
      <vt:lpstr>Watch For End-Time Dangers</vt:lpstr>
      <vt:lpstr>Watch Out:  Is Your Light Darkness?</vt:lpstr>
      <vt:lpstr>Watch Out For Covetousness</vt:lpstr>
      <vt:lpstr>Watch For an Unforgiving Attitude</vt:lpstr>
      <vt:lpstr>Watch For A Self-Sufficient Attitude</vt:lpstr>
      <vt:lpstr>Watch Out For Unbelief</vt:lpstr>
      <vt:lpstr>Take Heed to the Words of Jesus</vt:lpstr>
      <vt:lpstr>Watch To Ensure Watchfulness</vt:lpstr>
      <vt:lpstr>“You Can Observe a Lot Just by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Watch</dc:title>
  <dc:creator>Hugh Buchanan</dc:creator>
  <cp:lastModifiedBy>Hugh Buchanan</cp:lastModifiedBy>
  <cp:revision>65</cp:revision>
  <cp:lastPrinted>2019-11-24T14:35:25Z</cp:lastPrinted>
  <dcterms:created xsi:type="dcterms:W3CDTF">2019-11-21T01:24:49Z</dcterms:created>
  <dcterms:modified xsi:type="dcterms:W3CDTF">2019-12-05T22:35:59Z</dcterms:modified>
</cp:coreProperties>
</file>