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39" r:id="rId2"/>
    <p:sldId id="378" r:id="rId3"/>
    <p:sldId id="345" r:id="rId4"/>
    <p:sldId id="362" r:id="rId5"/>
    <p:sldId id="346" r:id="rId6"/>
    <p:sldId id="363" r:id="rId7"/>
    <p:sldId id="364" r:id="rId8"/>
    <p:sldId id="365" r:id="rId9"/>
    <p:sldId id="368" r:id="rId10"/>
    <p:sldId id="379" r:id="rId11"/>
    <p:sldId id="380" r:id="rId12"/>
    <p:sldId id="381" r:id="rId13"/>
    <p:sldId id="366" r:id="rId14"/>
    <p:sldId id="3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E61"/>
    <a:srgbClr val="103166"/>
    <a:srgbClr val="11346B"/>
    <a:srgbClr val="102D66"/>
    <a:srgbClr val="112F6B"/>
    <a:srgbClr val="0C265B"/>
    <a:srgbClr val="0D1F4C"/>
    <a:srgbClr val="FEC100"/>
    <a:srgbClr val="FFDF68"/>
    <a:srgbClr val="FFD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p:restoredTop sz="94656"/>
  </p:normalViewPr>
  <p:slideViewPr>
    <p:cSldViewPr snapToGrid="0" snapToObjects="1">
      <p:cViewPr varScale="1">
        <p:scale>
          <a:sx n="128" d="100"/>
          <a:sy n="128" d="100"/>
        </p:scale>
        <p:origin x="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58000" y="762000"/>
            <a:ext cx="4648200" cy="5330536"/>
          </a:xfrm>
        </p:spPr>
        <p:txBody>
          <a:bodyPr rtlCol="0" anchor="ctr">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77332" y="762000"/>
            <a:ext cx="6028268" cy="5334000"/>
          </a:xfrm>
        </p:spPr>
        <p:txBody>
          <a:bodyPr anchor="ct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1850" y="762000"/>
            <a:ext cx="10515600" cy="1676399"/>
          </a:xfrm>
        </p:spPr>
        <p:txBody>
          <a:bodyPr anchor="b"/>
          <a:lstStyle>
            <a:lvl1pPr algn="ctr">
              <a:defRPr sz="4800">
                <a:solidFill>
                  <a:schemeClr val="tx1"/>
                </a:solidFill>
                <a:latin typeface="Trebuchet MS" charset="0"/>
                <a:ea typeface="Trebuchet MS" charset="0"/>
                <a:cs typeface="Trebuchet MS" charset="0"/>
              </a:defRPr>
            </a:lvl1pPr>
          </a:lstStyle>
          <a:p>
            <a:r>
              <a:rPr lang="en-US" dirty="0"/>
              <a:t>Click to edit Master title style</a:t>
            </a:r>
          </a:p>
        </p:txBody>
      </p:sp>
      <p:sp>
        <p:nvSpPr>
          <p:cNvPr id="3" name="Text Placeholder 2"/>
          <p:cNvSpPr>
            <a:spLocks noGrp="1"/>
          </p:cNvSpPr>
          <p:nvPr>
            <p:ph type="body" idx="1"/>
          </p:nvPr>
        </p:nvSpPr>
        <p:spPr>
          <a:xfrm>
            <a:off x="831850" y="2667000"/>
            <a:ext cx="10515600" cy="3422651"/>
          </a:xfrm>
        </p:spPr>
        <p:txBody>
          <a:bodyPr/>
          <a:lstStyle>
            <a:lvl1pPr marL="0" indent="0" algn="ctr">
              <a:buNone/>
              <a:defRPr sz="3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Garamond">
    <p:spTree>
      <p:nvGrpSpPr>
        <p:cNvPr id="1" name=""/>
        <p:cNvGrpSpPr/>
        <p:nvPr/>
      </p:nvGrpSpPr>
      <p:grpSpPr>
        <a:xfrm>
          <a:off x="0" y="0"/>
          <a:ext cx="0" cy="0"/>
          <a:chOff x="0" y="0"/>
          <a:chExt cx="0" cy="0"/>
        </a:xfrm>
      </p:grpSpPr>
      <p:sp>
        <p:nvSpPr>
          <p:cNvPr id="2" name="Title 1"/>
          <p:cNvSpPr>
            <a:spLocks noGrp="1"/>
          </p:cNvSpPr>
          <p:nvPr>
            <p:ph type="title"/>
          </p:nvPr>
        </p:nvSpPr>
        <p:spPr>
          <a:xfrm>
            <a:off x="831850" y="762000"/>
            <a:ext cx="10515600" cy="1676399"/>
          </a:xfrm>
        </p:spPr>
        <p:txBody>
          <a:bodyPr anchor="b"/>
          <a:lstStyle>
            <a:lvl1pPr algn="ctr">
              <a:defRPr sz="4800">
                <a:latin typeface="Garamond" charset="0"/>
                <a:ea typeface="Garamond" charset="0"/>
                <a:cs typeface="Garamond" charset="0"/>
              </a:defRPr>
            </a:lvl1pPr>
          </a:lstStyle>
          <a:p>
            <a:r>
              <a:rPr lang="en-US" dirty="0"/>
              <a:t>Click to edit Master title style</a:t>
            </a:r>
          </a:p>
        </p:txBody>
      </p:sp>
      <p:sp>
        <p:nvSpPr>
          <p:cNvPr id="3" name="Text Placeholder 2"/>
          <p:cNvSpPr>
            <a:spLocks noGrp="1"/>
          </p:cNvSpPr>
          <p:nvPr>
            <p:ph type="body" idx="1"/>
          </p:nvPr>
        </p:nvSpPr>
        <p:spPr>
          <a:xfrm>
            <a:off x="831850" y="2667000"/>
            <a:ext cx="10515600" cy="3422651"/>
          </a:xfrm>
        </p:spPr>
        <p:txBody>
          <a:bodyPr/>
          <a:lstStyle>
            <a:lvl1pPr marL="0" indent="0" algn="ctr">
              <a:buNone/>
              <a:defRPr sz="3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bove">
    <p:spTree>
      <p:nvGrpSpPr>
        <p:cNvPr id="1" name=""/>
        <p:cNvGrpSpPr/>
        <p:nvPr/>
      </p:nvGrpSpPr>
      <p:grpSpPr>
        <a:xfrm>
          <a:off x="0" y="0"/>
          <a:ext cx="0" cy="0"/>
          <a:chOff x="0" y="0"/>
          <a:chExt cx="0" cy="0"/>
        </a:xfrm>
      </p:grpSpPr>
      <p:sp>
        <p:nvSpPr>
          <p:cNvPr id="2" name="Title 1"/>
          <p:cNvSpPr>
            <a:spLocks noGrp="1"/>
          </p:cNvSpPr>
          <p:nvPr>
            <p:ph type="title"/>
          </p:nvPr>
        </p:nvSpPr>
        <p:spPr>
          <a:xfrm>
            <a:off x="839788" y="381000"/>
            <a:ext cx="10512424" cy="1219200"/>
          </a:xfrm>
        </p:spPr>
        <p:txBody>
          <a:bodyPr anchor="b"/>
          <a:lstStyle>
            <a:lvl1pPr algn="ctr">
              <a:defRPr sz="4000">
                <a:latin typeface="Trebuchet MS" charset="0"/>
                <a:ea typeface="Trebuchet MS" charset="0"/>
                <a:cs typeface="Trebuchet MS" charset="0"/>
              </a:defRPr>
            </a:lvl1pPr>
          </a:lstStyle>
          <a:p>
            <a:r>
              <a:rPr lang="en-US" dirty="0"/>
              <a:t>Click to edit Master title style</a:t>
            </a:r>
          </a:p>
        </p:txBody>
      </p:sp>
      <p:sp>
        <p:nvSpPr>
          <p:cNvPr id="3" name="Picture Placeholder 2"/>
          <p:cNvSpPr>
            <a:spLocks noGrp="1" noChangeAspect="1"/>
          </p:cNvSpPr>
          <p:nvPr>
            <p:ph type="pic" idx="1"/>
          </p:nvPr>
        </p:nvSpPr>
        <p:spPr>
          <a:xfrm>
            <a:off x="839788" y="3962400"/>
            <a:ext cx="10512424" cy="2133600"/>
          </a:xfrm>
        </p:spPr>
        <p:txBody>
          <a:bodyPr rtlCol="0" anchor="ctr">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9788" y="1859281"/>
            <a:ext cx="10512424" cy="2103119"/>
          </a:xfrm>
        </p:spPr>
        <p:txBody>
          <a:bodyPr/>
          <a:lstStyle>
            <a:lvl1pPr marL="0" indent="0" algn="ctr">
              <a:buNone/>
              <a:defRPr sz="3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arallelogram 5"/>
          <p:cNvSpPr/>
          <p:nvPr userDrawn="1"/>
        </p:nvSpPr>
        <p:spPr>
          <a:xfrm>
            <a:off x="4175760" y="1728618"/>
            <a:ext cx="3840480" cy="18288"/>
          </a:xfrm>
          <a:prstGeom prst="parallelogram">
            <a:avLst>
              <a:gd name="adj" fmla="val 105496"/>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Slide Number Placeholder 5"/>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ACC141-8371-EB4E-A701-4FC1B3EB0E07}" type="slidenum">
              <a:rPr lang="en-US" smtClean="0"/>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endParaRPr lang="en-US" dirty="0"/>
          </a:p>
        </p:txBody>
      </p:sp>
      <p:sp>
        <p:nvSpPr>
          <p:cNvPr id="3" name="Content Placeholder 2"/>
          <p:cNvSpPr>
            <a:spLocks noGrp="1"/>
          </p:cNvSpPr>
          <p:nvPr>
            <p:ph idx="1"/>
          </p:nvPr>
        </p:nvSpPr>
        <p:spPr>
          <a:xfrm>
            <a:off x="838200" y="1904999"/>
            <a:ext cx="10515600"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arallelogram 4"/>
          <p:cNvSpPr/>
          <p:nvPr userDrawn="1"/>
        </p:nvSpPr>
        <p:spPr>
          <a:xfrm>
            <a:off x="951294" y="1788699"/>
            <a:ext cx="3749040" cy="18288"/>
          </a:xfrm>
          <a:prstGeom prst="parallelogram">
            <a:avLst>
              <a:gd name="adj" fmla="val 105496"/>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Trebuchet MS" charset="0"/>
                <a:ea typeface="Trebuchet MS" charset="0"/>
                <a:cs typeface="Trebuchet MS"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35075"/>
          </a:xfrm>
        </p:spPr>
        <p:txBody>
          <a:bodyPr anchor="b"/>
          <a:lstStyle>
            <a:lvl1pPr algn="ctr">
              <a:defRPr>
                <a:latin typeface="Trebuchet MS" charset="0"/>
                <a:ea typeface="Trebuchet MS" charset="0"/>
                <a:cs typeface="Trebuchet MS"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arallelogram 7"/>
          <p:cNvSpPr/>
          <p:nvPr userDrawn="1"/>
        </p:nvSpPr>
        <p:spPr>
          <a:xfrm>
            <a:off x="2804160" y="1699741"/>
            <a:ext cx="6583680" cy="18288"/>
          </a:xfrm>
          <a:prstGeom prst="parallelogram">
            <a:avLst>
              <a:gd name="adj" fmla="val 105496"/>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icture with Caption (Righ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77932" y="762000"/>
            <a:ext cx="6028268" cy="5334000"/>
          </a:xfrm>
        </p:spPr>
        <p:txBody>
          <a:bodyPr anchor="ct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p:cNvSpPr>
            <a:spLocks noGrp="1" noChangeAspect="1"/>
          </p:cNvSpPr>
          <p:nvPr>
            <p:ph type="pic" idx="10"/>
          </p:nvPr>
        </p:nvSpPr>
        <p:spPr>
          <a:xfrm>
            <a:off x="677332" y="762000"/>
            <a:ext cx="4648200" cy="5330536"/>
          </a:xfrm>
        </p:spPr>
        <p:txBody>
          <a:bodyPr rtlCol="0" anchor="ctr">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676400" y="3429000"/>
            <a:ext cx="8844586" cy="2663535"/>
          </a:xfrm>
        </p:spPr>
        <p:txBody>
          <a:bodyPr rtlCol="0" anchor="t">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676400" y="762000"/>
            <a:ext cx="8830732" cy="2362200"/>
          </a:xfrm>
        </p:spPr>
        <p:txBody>
          <a:bodyPr anchor="b"/>
          <a:lstStyle>
            <a:lvl1pPr marL="0" indent="0" algn="ctr">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76400" y="762000"/>
            <a:ext cx="8830732" cy="5334000"/>
          </a:xfrm>
        </p:spPr>
        <p:txBody>
          <a:bodyPr anchor="ct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2" y="3493077"/>
            <a:ext cx="4648200" cy="2587336"/>
          </a:xfrm>
        </p:spPr>
        <p:txBody>
          <a:bodyPr rtlCol="0">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77332" y="762000"/>
            <a:ext cx="10828868" cy="2590800"/>
          </a:xfrm>
        </p:spPr>
        <p:txBody>
          <a:bodyP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p:cNvSpPr>
            <a:spLocks noGrp="1"/>
          </p:cNvSpPr>
          <p:nvPr>
            <p:ph type="body" sz="half" idx="10"/>
          </p:nvPr>
        </p:nvSpPr>
        <p:spPr>
          <a:xfrm>
            <a:off x="5477932" y="3493077"/>
            <a:ext cx="6028268" cy="2587336"/>
          </a:xfrm>
        </p:spPr>
        <p:txBody>
          <a:bodyP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58000" y="3505200"/>
            <a:ext cx="4648200" cy="2587336"/>
          </a:xfrm>
        </p:spPr>
        <p:txBody>
          <a:bodyPr rtlCol="0">
            <a:normAutofit/>
          </a:bodyPr>
          <a:lstStyle>
            <a:lvl1pPr marL="0" indent="0" algn="ctr">
              <a:buNone/>
              <a:defRPr sz="3200" b="0" cap="none" spc="0">
                <a:ln>
                  <a:noFill/>
                </a:ln>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77332" y="762000"/>
            <a:ext cx="10828868" cy="2590800"/>
          </a:xfrm>
        </p:spPr>
        <p:txBody>
          <a:bodyP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p:cNvSpPr>
            <a:spLocks noGrp="1"/>
          </p:cNvSpPr>
          <p:nvPr>
            <p:ph type="body" sz="half" idx="10"/>
          </p:nvPr>
        </p:nvSpPr>
        <p:spPr>
          <a:xfrm>
            <a:off x="677332" y="3505200"/>
            <a:ext cx="6028268" cy="2587336"/>
          </a:xfrm>
        </p:spPr>
        <p:txBody>
          <a:bodyPr/>
          <a:lstStyle>
            <a:lvl1pPr marL="0" indent="0">
              <a:buNone/>
              <a:defRPr sz="3400" b="0" cap="none" spc="0">
                <a:ln>
                  <a:noFill/>
                </a:ln>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Title &amp; Caption-Left">
    <p:spTree>
      <p:nvGrpSpPr>
        <p:cNvPr id="1" name=""/>
        <p:cNvGrpSpPr/>
        <p:nvPr/>
      </p:nvGrpSpPr>
      <p:grpSpPr>
        <a:xfrm>
          <a:off x="0" y="0"/>
          <a:ext cx="0" cy="0"/>
          <a:chOff x="0" y="0"/>
          <a:chExt cx="0" cy="0"/>
        </a:xfrm>
      </p:grpSpPr>
      <p:sp>
        <p:nvSpPr>
          <p:cNvPr id="5" name="Parallelogram 4"/>
          <p:cNvSpPr/>
          <p:nvPr/>
        </p:nvSpPr>
        <p:spPr>
          <a:xfrm>
            <a:off x="839788" y="2271478"/>
            <a:ext cx="5102352" cy="18288"/>
          </a:xfrm>
          <a:prstGeom prst="parallelogram">
            <a:avLst>
              <a:gd name="adj" fmla="val 105496"/>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
        <p:nvSpPr>
          <p:cNvPr id="2" name="Title 1"/>
          <p:cNvSpPr>
            <a:spLocks noGrp="1"/>
          </p:cNvSpPr>
          <p:nvPr>
            <p:ph type="title"/>
          </p:nvPr>
        </p:nvSpPr>
        <p:spPr>
          <a:xfrm>
            <a:off x="839788" y="762000"/>
            <a:ext cx="5103812" cy="1371600"/>
          </a:xfrm>
        </p:spPr>
        <p:txBody>
          <a:bodyPr anchor="b"/>
          <a:lstStyle>
            <a:lvl1pPr>
              <a:defRPr sz="4000">
                <a:latin typeface="Trebuchet MS" charset="0"/>
                <a:ea typeface="Trebuchet MS" charset="0"/>
                <a:cs typeface="Trebuchet MS"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248400" y="987425"/>
            <a:ext cx="5106988" cy="4873625"/>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9788" y="2438400"/>
            <a:ext cx="5103812" cy="3430588"/>
          </a:xfrm>
        </p:spPr>
        <p:txBody>
          <a:bodyPr/>
          <a:lstStyle>
            <a:lvl1pPr marL="0" indent="0">
              <a:buNone/>
              <a:defRPr sz="3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itle &amp; Caption-Right">
    <p:spTree>
      <p:nvGrpSpPr>
        <p:cNvPr id="1" name=""/>
        <p:cNvGrpSpPr/>
        <p:nvPr/>
      </p:nvGrpSpPr>
      <p:grpSpPr>
        <a:xfrm>
          <a:off x="0" y="0"/>
          <a:ext cx="0" cy="0"/>
          <a:chOff x="0" y="0"/>
          <a:chExt cx="0" cy="0"/>
        </a:xfrm>
      </p:grpSpPr>
      <p:sp>
        <p:nvSpPr>
          <p:cNvPr id="5" name="Parallelogram 4"/>
          <p:cNvSpPr/>
          <p:nvPr/>
        </p:nvSpPr>
        <p:spPr>
          <a:xfrm>
            <a:off x="6248400" y="2283425"/>
            <a:ext cx="5102352" cy="18288"/>
          </a:xfrm>
          <a:prstGeom prst="parallelogram">
            <a:avLst>
              <a:gd name="adj" fmla="val 105496"/>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
        <p:nvSpPr>
          <p:cNvPr id="2" name="Title 1"/>
          <p:cNvSpPr>
            <a:spLocks noGrp="1"/>
          </p:cNvSpPr>
          <p:nvPr>
            <p:ph type="title"/>
          </p:nvPr>
        </p:nvSpPr>
        <p:spPr>
          <a:xfrm>
            <a:off x="6248400" y="762000"/>
            <a:ext cx="5103812" cy="1371600"/>
          </a:xfrm>
        </p:spPr>
        <p:txBody>
          <a:bodyPr anchor="b"/>
          <a:lstStyle>
            <a:lvl1pPr>
              <a:defRPr sz="4000">
                <a:latin typeface="Trebuchet MS" charset="0"/>
                <a:ea typeface="Trebuchet MS" charset="0"/>
                <a:cs typeface="Trebuchet MS"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5106988" cy="4873625"/>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48400" y="2438400"/>
            <a:ext cx="5103812" cy="3430588"/>
          </a:xfrm>
        </p:spPr>
        <p:txBody>
          <a:bodyPr/>
          <a:lstStyle>
            <a:lvl1pPr marL="0" indent="0">
              <a:buNone/>
              <a:defRPr sz="3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62000"/>
            <a:ext cx="10515600" cy="1625065"/>
          </a:xfrm>
        </p:spPr>
        <p:txBody>
          <a:bodyPr anchor="b"/>
          <a:lstStyle>
            <a:lvl1pPr algn="ctr">
              <a:defRPr sz="4800">
                <a:latin typeface="Trebuchet MS" charset="0"/>
                <a:ea typeface="Trebuchet MS" charset="0"/>
                <a:cs typeface="Trebuchet MS"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2667000"/>
            <a:ext cx="10515600" cy="3422651"/>
          </a:xfrm>
        </p:spPr>
        <p:txBody>
          <a:bodyPr/>
          <a:lstStyle>
            <a:lvl1pPr marL="0" indent="0" algn="ctr">
              <a:buNone/>
              <a:defRPr sz="3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Parallelogram 4"/>
          <p:cNvSpPr/>
          <p:nvPr userDrawn="1"/>
        </p:nvSpPr>
        <p:spPr>
          <a:xfrm>
            <a:off x="4541520" y="2517888"/>
            <a:ext cx="3108960" cy="18288"/>
          </a:xfrm>
          <a:prstGeom prst="parallelogram">
            <a:avLst>
              <a:gd name="adj" fmla="val 105496"/>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ea typeface="Arial" charset="0"/>
                <a:cs typeface="Arial" charset="0"/>
              </a:defRPr>
            </a:lvl1pPr>
            <a:lvl2pPr marL="742950" indent="-285750">
              <a:defRPr sz="2400">
                <a:solidFill>
                  <a:schemeClr val="tx1"/>
                </a:solidFill>
                <a:latin typeface="Times New Roman" charset="0"/>
                <a:ea typeface="Arial" charset="0"/>
                <a:cs typeface="Arial" charset="0"/>
              </a:defRPr>
            </a:lvl2pPr>
            <a:lvl3pPr marL="1143000" indent="-228600">
              <a:defRPr sz="2400">
                <a:solidFill>
                  <a:schemeClr val="tx1"/>
                </a:solidFill>
                <a:latin typeface="Times New Roman" charset="0"/>
                <a:ea typeface="Arial" charset="0"/>
                <a:cs typeface="Arial" charset="0"/>
              </a:defRPr>
            </a:lvl3pPr>
            <a:lvl4pPr marL="1600200" indent="-228600">
              <a:defRPr sz="2400">
                <a:solidFill>
                  <a:schemeClr val="tx1"/>
                </a:solidFill>
                <a:latin typeface="Times New Roman" charset="0"/>
                <a:ea typeface="Arial" charset="0"/>
                <a:cs typeface="Arial" charset="0"/>
              </a:defRPr>
            </a:lvl4pPr>
            <a:lvl5pPr marL="2057400" indent="-22860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algn="ctr"/>
            <a:endParaRPr lang="x-none" altLang="x-none">
              <a:solidFill>
                <a:srgbClr val="FFFFFF"/>
              </a:solidFill>
              <a:latin typeface="Trebuchet M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12B4FD-54C9-DD4C-B25F-D68FEFE4F3DD}"/>
              </a:ext>
            </a:extLst>
          </p:cNvPr>
          <p:cNvSpPr/>
          <p:nvPr userDrawn="1"/>
        </p:nvSpPr>
        <p:spPr>
          <a:xfrm>
            <a:off x="0" y="0"/>
            <a:ext cx="12192000" cy="6858000"/>
          </a:xfrm>
          <a:prstGeom prst="rect">
            <a:avLst/>
          </a:prstGeom>
          <a:solidFill>
            <a:schemeClr val="bg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Tree>
    <p:extLst>
      <p:ext uri="{BB962C8B-B14F-4D97-AF65-F5344CB8AC3E}">
        <p14:creationId xmlns:p14="http://schemas.microsoft.com/office/powerpoint/2010/main" val="17574680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fade/>
  </p:transition>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p:titleStyle>
    <p:bodyStyle>
      <a:lvl1pPr marL="228600" indent="-228600" algn="l" rtl="0" eaLnBrk="1" fontAlgn="base" hangingPunct="1">
        <a:lnSpc>
          <a:spcPct val="90000"/>
        </a:lnSpc>
        <a:spcBef>
          <a:spcPts val="2800"/>
        </a:spcBef>
        <a:spcAft>
          <a:spcPct val="0"/>
        </a:spcAft>
        <a:buFont typeface="Arial" charset="0"/>
        <a:buChar char="•"/>
        <a:defRPr sz="2800" kern="1200">
          <a:solidFill>
            <a:schemeClr val="tx1"/>
          </a:solidFill>
          <a:latin typeface="Garamond" charset="0"/>
          <a:ea typeface="+mn-ea"/>
          <a:cs typeface="+mn-cs"/>
        </a:defRPr>
      </a:lvl1pPr>
      <a:lvl2pPr marL="685800" indent="-228600" algn="l" rtl="0" eaLnBrk="1" fontAlgn="base" hangingPunct="1">
        <a:lnSpc>
          <a:spcPct val="90000"/>
        </a:lnSpc>
        <a:spcBef>
          <a:spcPts val="2800"/>
        </a:spcBef>
        <a:spcAft>
          <a:spcPct val="0"/>
        </a:spcAft>
        <a:buFont typeface="Arial" charset="0"/>
        <a:buChar char="•"/>
        <a:defRPr sz="2400" kern="1200">
          <a:solidFill>
            <a:schemeClr val="tx1"/>
          </a:solidFill>
          <a:latin typeface="Trebuchet MS" charset="0"/>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Trebuchet MS" charset="0"/>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Trebuchet MS" charset="0"/>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Trebuchet MS"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a_kehmeier?utm_source=unsplash&amp;utm_medium=referral&amp;utm_content=creditCopyText" TargetMode="External"/><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hyperlink" Target="https://unsplash.com/s/photos/helping?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hyperlink" Target="https://unsplash.com/s/photos/increase?utm_source=unsplash&amp;utm_medium=referral&amp;utm_content=creditCopyText" TargetMode="External"/><Relationship Id="rId4" Type="http://schemas.openxmlformats.org/officeDocument/2006/relationships/hyperlink" Target="https://unsplash.com/@hjwinunsplsh?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undamental Beliefs of the United Church of God booklet">
            <a:extLst>
              <a:ext uri="{FF2B5EF4-FFF2-40B4-BE49-F238E27FC236}">
                <a16:creationId xmlns:a16="http://schemas.microsoft.com/office/drawing/2014/main" id="{41B72637-DC3D-8646-972D-EDEAAB2CF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6" y="119266"/>
            <a:ext cx="406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half" idx="2"/>
          </p:nvPr>
        </p:nvSpPr>
        <p:spPr>
          <a:xfrm>
            <a:off x="6281530" y="688461"/>
            <a:ext cx="5713765" cy="2602457"/>
          </a:xfrm>
        </p:spPr>
        <p:txBody>
          <a:bodyPr wrap="square" anchor="ctr">
            <a:normAutofit fontScale="92500"/>
          </a:bodyPr>
          <a:lstStyle/>
          <a:p>
            <a:pPr marL="0" indent="0" algn="ctr">
              <a:buNone/>
            </a:pPr>
            <a:r>
              <a:rPr lang="en-US" sz="7200" dirty="0">
                <a:latin typeface="+mn-lt"/>
              </a:rPr>
              <a:t>Faithful Tithing– Part II</a:t>
            </a:r>
          </a:p>
        </p:txBody>
      </p:sp>
      <p:sp>
        <p:nvSpPr>
          <p:cNvPr id="5" name="Slide Number Placeholder 4" hidden="1"/>
          <p:cNvSpPr>
            <a:spLocks noGrp="1"/>
          </p:cNvSpPr>
          <p:nvPr>
            <p:ph type="sldNum" sz="quarter" idx="4294967295"/>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spcAft>
                <a:spcPts val="600"/>
              </a:spcAft>
              <a:defRPr/>
            </a:pPr>
            <a:fld id="{4E19A28B-B4CE-7A42-946F-2839C3B22B4C}" type="slidenum">
              <a:rPr lang="en-US" smtClean="0"/>
              <a:pPr>
                <a:spcAft>
                  <a:spcPts val="600"/>
                </a:spcAft>
                <a:defRPr/>
              </a:pPr>
              <a:t>1</a:t>
            </a:fld>
            <a:endParaRPr lang="en-US"/>
          </a:p>
        </p:txBody>
      </p:sp>
      <p:sp>
        <p:nvSpPr>
          <p:cNvPr id="7" name="Subtitle 2">
            <a:extLst>
              <a:ext uri="{FF2B5EF4-FFF2-40B4-BE49-F238E27FC236}">
                <a16:creationId xmlns:a16="http://schemas.microsoft.com/office/drawing/2014/main" id="{3C5F4E9C-06F8-F64A-934C-76DC3F8CCBB3}"/>
              </a:ext>
            </a:extLst>
          </p:cNvPr>
          <p:cNvSpPr txBox="1">
            <a:spLocks/>
          </p:cNvSpPr>
          <p:nvPr/>
        </p:nvSpPr>
        <p:spPr>
          <a:xfrm>
            <a:off x="6906827" y="3588023"/>
            <a:ext cx="4970434" cy="2474843"/>
          </a:xfrm>
          <a:prstGeom prst="rect">
            <a:avLst/>
          </a:prstGeom>
        </p:spPr>
        <p:txBody>
          <a:bodyPr/>
          <a:lstStyle>
            <a:lvl1pPr marL="228600" indent="-228600" algn="l" rtl="0" eaLnBrk="1" fontAlgn="base" hangingPunct="1">
              <a:lnSpc>
                <a:spcPct val="90000"/>
              </a:lnSpc>
              <a:spcBef>
                <a:spcPts val="2800"/>
              </a:spcBef>
              <a:spcAft>
                <a:spcPct val="0"/>
              </a:spcAft>
              <a:buFont typeface="Arial" charset="0"/>
              <a:buChar char="•"/>
              <a:defRPr sz="2800" kern="1200">
                <a:solidFill>
                  <a:schemeClr val="tx1"/>
                </a:solidFill>
                <a:latin typeface="Garamond" charset="0"/>
                <a:ea typeface="+mn-ea"/>
                <a:cs typeface="+mn-cs"/>
              </a:defRPr>
            </a:lvl1pPr>
            <a:lvl2pPr marL="685800" indent="-228600" algn="l" rtl="0" eaLnBrk="1" fontAlgn="base" hangingPunct="1">
              <a:lnSpc>
                <a:spcPct val="90000"/>
              </a:lnSpc>
              <a:spcBef>
                <a:spcPts val="2800"/>
              </a:spcBef>
              <a:spcAft>
                <a:spcPct val="0"/>
              </a:spcAft>
              <a:buFont typeface="Arial" charset="0"/>
              <a:buChar char="•"/>
              <a:defRPr sz="2400" kern="1200">
                <a:solidFill>
                  <a:schemeClr val="tx1"/>
                </a:solidFill>
                <a:latin typeface="Trebuchet MS" charset="0"/>
                <a:ea typeface="+mn-ea"/>
                <a:cs typeface="+mn-cs"/>
              </a:defRPr>
            </a:lvl2pPr>
            <a:lvl3pPr marL="1143000" indent="-228600" algn="l" rtl="0" eaLnBrk="1" fontAlgn="base" hangingPunct="1">
              <a:lnSpc>
                <a:spcPct val="90000"/>
              </a:lnSpc>
              <a:spcBef>
                <a:spcPts val="2800"/>
              </a:spcBef>
              <a:spcAft>
                <a:spcPct val="0"/>
              </a:spcAft>
              <a:buFont typeface="Arial" charset="0"/>
              <a:buChar char="•"/>
              <a:defRPr sz="2000" kern="1200">
                <a:solidFill>
                  <a:schemeClr val="tx1"/>
                </a:solidFill>
                <a:latin typeface="Trebuchet MS" charset="0"/>
                <a:ea typeface="+mn-ea"/>
                <a:cs typeface="+mn-cs"/>
              </a:defRPr>
            </a:lvl3pPr>
            <a:lvl4pPr marL="1600200" indent="-228600" algn="l" rtl="0" eaLnBrk="1" fontAlgn="base" hangingPunct="1">
              <a:lnSpc>
                <a:spcPct val="90000"/>
              </a:lnSpc>
              <a:spcBef>
                <a:spcPts val="2800"/>
              </a:spcBef>
              <a:spcAft>
                <a:spcPct val="0"/>
              </a:spcAft>
              <a:buFont typeface="Arial" charset="0"/>
              <a:buChar char="•"/>
              <a:defRPr kern="1200">
                <a:solidFill>
                  <a:schemeClr val="tx1"/>
                </a:solidFill>
                <a:latin typeface="Trebuchet MS" charset="0"/>
                <a:ea typeface="+mn-ea"/>
                <a:cs typeface="+mn-cs"/>
              </a:defRPr>
            </a:lvl4pPr>
            <a:lvl5pPr marL="2057400" indent="-228600" algn="l" rtl="0" eaLnBrk="1" fontAlgn="base" hangingPunct="1">
              <a:lnSpc>
                <a:spcPct val="90000"/>
              </a:lnSpc>
              <a:spcBef>
                <a:spcPts val="2800"/>
              </a:spcBef>
              <a:spcAft>
                <a:spcPct val="0"/>
              </a:spcAft>
              <a:buFont typeface="Arial" charset="0"/>
              <a:buChar char="•"/>
              <a:defRPr kern="1200">
                <a:solidFill>
                  <a:schemeClr val="tx1"/>
                </a:solidFill>
                <a:latin typeface="Trebuchet MS"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t>United Church of God</a:t>
            </a:r>
          </a:p>
          <a:p>
            <a:pPr marL="0" indent="0" algn="ctr">
              <a:buNone/>
            </a:pPr>
            <a:r>
              <a:rPr lang="en-US" sz="3200" dirty="0"/>
              <a:t>December 26, 2020</a:t>
            </a:r>
          </a:p>
        </p:txBody>
      </p:sp>
      <p:pic>
        <p:nvPicPr>
          <p:cNvPr id="9" name="Picture 8" descr="A picture containing text, table, indoor&#10;&#10;Description automatically generated">
            <a:extLst>
              <a:ext uri="{FF2B5EF4-FFF2-40B4-BE49-F238E27FC236}">
                <a16:creationId xmlns:a16="http://schemas.microsoft.com/office/drawing/2014/main" id="{A4A312E8-6633-B948-A12F-182FD3E961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36" y="3429000"/>
            <a:ext cx="2889924" cy="2167443"/>
          </a:xfrm>
          <a:prstGeom prst="rect">
            <a:avLst/>
          </a:prstGeom>
        </p:spPr>
      </p:pic>
      <p:sp>
        <p:nvSpPr>
          <p:cNvPr id="10" name="Rectangle 9">
            <a:extLst>
              <a:ext uri="{FF2B5EF4-FFF2-40B4-BE49-F238E27FC236}">
                <a16:creationId xmlns:a16="http://schemas.microsoft.com/office/drawing/2014/main" id="{48AFE987-C5C0-4F41-B19D-54AF42A7D87C}"/>
              </a:ext>
            </a:extLst>
          </p:cNvPr>
          <p:cNvSpPr/>
          <p:nvPr/>
        </p:nvSpPr>
        <p:spPr>
          <a:xfrm>
            <a:off x="3124236" y="5596443"/>
            <a:ext cx="2569806" cy="369332"/>
          </a:xfrm>
          <a:prstGeom prst="rect">
            <a:avLst/>
          </a:prstGeom>
        </p:spPr>
        <p:txBody>
          <a:bodyPr wrap="none">
            <a:spAutoFit/>
          </a:bodyPr>
          <a:lstStyle/>
          <a:p>
            <a:r>
              <a:rPr lang="en-US" dirty="0"/>
              <a:t>Photo by Tim Pebworth</a:t>
            </a:r>
          </a:p>
        </p:txBody>
      </p:sp>
    </p:spTree>
    <p:extLst>
      <p:ext uri="{BB962C8B-B14F-4D97-AF65-F5344CB8AC3E}">
        <p14:creationId xmlns:p14="http://schemas.microsoft.com/office/powerpoint/2010/main" val="2297132535"/>
      </p:ext>
    </p:extLst>
  </p:cSld>
  <p:clrMapOvr>
    <a:masterClrMapping/>
  </p:clrMapOvr>
  <p:transition spd="med" advTm="4958">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AC52-DA64-3B4D-B442-3C6BDAC9BE33}"/>
              </a:ext>
            </a:extLst>
          </p:cNvPr>
          <p:cNvSpPr>
            <a:spLocks noGrp="1"/>
          </p:cNvSpPr>
          <p:nvPr>
            <p:ph type="title"/>
          </p:nvPr>
        </p:nvSpPr>
        <p:spPr>
          <a:xfrm>
            <a:off x="838200" y="365125"/>
            <a:ext cx="10730948" cy="1325563"/>
          </a:xfrm>
        </p:spPr>
        <p:txBody>
          <a:bodyPr/>
          <a:lstStyle/>
          <a:p>
            <a:r>
              <a:rPr lang="en-US" dirty="0"/>
              <a:t>Deuteronomy 26:12 – New King James Version</a:t>
            </a:r>
          </a:p>
        </p:txBody>
      </p:sp>
      <p:sp>
        <p:nvSpPr>
          <p:cNvPr id="3" name="Content Placeholder 2">
            <a:extLst>
              <a:ext uri="{FF2B5EF4-FFF2-40B4-BE49-F238E27FC236}">
                <a16:creationId xmlns:a16="http://schemas.microsoft.com/office/drawing/2014/main" id="{70F0F708-146D-3348-8E13-2781BCEAA85C}"/>
              </a:ext>
            </a:extLst>
          </p:cNvPr>
          <p:cNvSpPr>
            <a:spLocks noGrp="1"/>
          </p:cNvSpPr>
          <p:nvPr>
            <p:ph idx="1"/>
          </p:nvPr>
        </p:nvSpPr>
        <p:spPr/>
        <p:txBody>
          <a:bodyPr/>
          <a:lstStyle/>
          <a:p>
            <a:r>
              <a:rPr lang="en-US" sz="3200" b="1" baseline="30000" dirty="0"/>
              <a:t>12 </a:t>
            </a:r>
            <a:r>
              <a:rPr lang="en-US" sz="3200" dirty="0"/>
              <a:t>“When you have finished laying aside all the tithe of your increase in the third year—the year of tithing—and have given </a:t>
            </a:r>
            <a:r>
              <a:rPr lang="en-US" sz="3200" i="1" dirty="0"/>
              <a:t>it</a:t>
            </a:r>
            <a:r>
              <a:rPr lang="en-US" sz="3200" dirty="0"/>
              <a:t> to the Levite, the stranger, the fatherless, and the widow, so that they may eat within your gates and be filled,</a:t>
            </a:r>
            <a:r>
              <a:rPr lang="en-US" sz="3200" b="1" baseline="30000" dirty="0"/>
              <a:t>  </a:t>
            </a:r>
            <a:r>
              <a:rPr lang="en-US" sz="3200" dirty="0"/>
              <a:t>then you shall say before the </a:t>
            </a:r>
            <a:r>
              <a:rPr lang="en-US" sz="3200" cap="small" dirty="0"/>
              <a:t>Lord</a:t>
            </a:r>
            <a:r>
              <a:rPr lang="en-US" sz="3200" dirty="0"/>
              <a:t> your God: ‘I have removed the </a:t>
            </a:r>
            <a:r>
              <a:rPr lang="en-US" sz="3200" baseline="30000" dirty="0"/>
              <a:t>[</a:t>
            </a:r>
            <a:r>
              <a:rPr lang="en-US" sz="3200" u="sng" baseline="30000" dirty="0">
                <a:hlinkClick r:id="rId2" tooltip="See footnote a"/>
              </a:rPr>
              <a:t>a</a:t>
            </a:r>
            <a:r>
              <a:rPr lang="en-US" sz="3200" baseline="30000" dirty="0"/>
              <a:t>]</a:t>
            </a:r>
            <a:r>
              <a:rPr lang="en-US" sz="3200" dirty="0"/>
              <a:t>holy </a:t>
            </a:r>
            <a:r>
              <a:rPr lang="en-US" sz="3200" i="1" dirty="0"/>
              <a:t>tithe</a:t>
            </a:r>
            <a:r>
              <a:rPr lang="en-US" sz="3200" dirty="0"/>
              <a:t> from </a:t>
            </a:r>
            <a:r>
              <a:rPr lang="en-US" sz="3200" i="1" dirty="0"/>
              <a:t>my</a:t>
            </a:r>
            <a:r>
              <a:rPr lang="en-US" sz="3200" dirty="0"/>
              <a:t> house, and also have given them to the Levite, the stranger, the fatherless, and the widow, according to all Your commandments which You have commanded me; I have not transgressed Your commandments, nor have I forgotten </a:t>
            </a:r>
            <a:r>
              <a:rPr lang="en-US" sz="3200" i="1" dirty="0"/>
              <a:t>them.</a:t>
            </a:r>
            <a:endParaRPr lang="en-US" sz="3200" dirty="0"/>
          </a:p>
          <a:p>
            <a:endParaRPr lang="en-US" sz="3200" dirty="0"/>
          </a:p>
        </p:txBody>
      </p:sp>
    </p:spTree>
    <p:extLst>
      <p:ext uri="{BB962C8B-B14F-4D97-AF65-F5344CB8AC3E}">
        <p14:creationId xmlns:p14="http://schemas.microsoft.com/office/powerpoint/2010/main" val="120293197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AC52-DA64-3B4D-B442-3C6BDAC9BE33}"/>
              </a:ext>
            </a:extLst>
          </p:cNvPr>
          <p:cNvSpPr>
            <a:spLocks noGrp="1"/>
          </p:cNvSpPr>
          <p:nvPr>
            <p:ph type="title"/>
          </p:nvPr>
        </p:nvSpPr>
        <p:spPr>
          <a:xfrm>
            <a:off x="838200" y="365125"/>
            <a:ext cx="10730948" cy="1325563"/>
          </a:xfrm>
        </p:spPr>
        <p:txBody>
          <a:bodyPr/>
          <a:lstStyle/>
          <a:p>
            <a:r>
              <a:rPr lang="en-US" dirty="0"/>
              <a:t>Deuteronomy 26:12 – Brenton Septuagint</a:t>
            </a:r>
          </a:p>
        </p:txBody>
      </p:sp>
      <p:sp>
        <p:nvSpPr>
          <p:cNvPr id="3" name="Content Placeholder 2">
            <a:extLst>
              <a:ext uri="{FF2B5EF4-FFF2-40B4-BE49-F238E27FC236}">
                <a16:creationId xmlns:a16="http://schemas.microsoft.com/office/drawing/2014/main" id="{70F0F708-146D-3348-8E13-2781BCEAA85C}"/>
              </a:ext>
            </a:extLst>
          </p:cNvPr>
          <p:cNvSpPr>
            <a:spLocks noGrp="1"/>
          </p:cNvSpPr>
          <p:nvPr>
            <p:ph idx="1"/>
          </p:nvPr>
        </p:nvSpPr>
        <p:spPr/>
        <p:txBody>
          <a:bodyPr/>
          <a:lstStyle/>
          <a:p>
            <a:r>
              <a:rPr lang="en-US" sz="4000" dirty="0"/>
              <a:t>“And when thou shalt have completed all the tithings of thy fruits in the third year, thou shalt give the second tenth to the Levite, and stranger, and fatherless, and widow; and they shall eat it in thy cities, and be merry.”</a:t>
            </a:r>
            <a:endParaRPr lang="en-US" sz="4400" dirty="0"/>
          </a:p>
        </p:txBody>
      </p:sp>
    </p:spTree>
    <p:extLst>
      <p:ext uri="{BB962C8B-B14F-4D97-AF65-F5344CB8AC3E}">
        <p14:creationId xmlns:p14="http://schemas.microsoft.com/office/powerpoint/2010/main" val="130417123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A368-9EF6-B444-AE8A-8E6CAC0BF029}"/>
              </a:ext>
            </a:extLst>
          </p:cNvPr>
          <p:cNvSpPr>
            <a:spLocks noGrp="1"/>
          </p:cNvSpPr>
          <p:nvPr>
            <p:ph type="title"/>
          </p:nvPr>
        </p:nvSpPr>
        <p:spPr/>
        <p:txBody>
          <a:bodyPr/>
          <a:lstStyle/>
          <a:p>
            <a:r>
              <a:rPr lang="en-US" dirty="0"/>
              <a:t>Key Verses on Tithing and the “Charity Tithe”</a:t>
            </a:r>
          </a:p>
        </p:txBody>
      </p:sp>
      <p:sp>
        <p:nvSpPr>
          <p:cNvPr id="3" name="Content Placeholder 2">
            <a:extLst>
              <a:ext uri="{FF2B5EF4-FFF2-40B4-BE49-F238E27FC236}">
                <a16:creationId xmlns:a16="http://schemas.microsoft.com/office/drawing/2014/main" id="{767B60B1-0D05-284F-8493-DAC8BB167BB6}"/>
              </a:ext>
            </a:extLst>
          </p:cNvPr>
          <p:cNvSpPr>
            <a:spLocks noGrp="1"/>
          </p:cNvSpPr>
          <p:nvPr>
            <p:ph idx="1"/>
          </p:nvPr>
        </p:nvSpPr>
        <p:spPr/>
        <p:txBody>
          <a:bodyPr/>
          <a:lstStyle/>
          <a:p>
            <a:r>
              <a:rPr lang="en-US" sz="4000" dirty="0"/>
              <a:t>Leviticus 25:3-5</a:t>
            </a:r>
          </a:p>
          <a:p>
            <a:r>
              <a:rPr lang="en-US" sz="4000" dirty="0"/>
              <a:t>Leviticus 25:20-21</a:t>
            </a:r>
          </a:p>
          <a:p>
            <a:r>
              <a:rPr lang="en-US" sz="4000" dirty="0"/>
              <a:t>Deuteronomy 31:10-11</a:t>
            </a:r>
          </a:p>
        </p:txBody>
      </p:sp>
    </p:spTree>
    <p:extLst>
      <p:ext uri="{BB962C8B-B14F-4D97-AF65-F5344CB8AC3E}">
        <p14:creationId xmlns:p14="http://schemas.microsoft.com/office/powerpoint/2010/main" val="344477581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3" y="689096"/>
            <a:ext cx="6096000" cy="1009386"/>
          </a:xfrm>
        </p:spPr>
        <p:txBody>
          <a:bodyPr/>
          <a:lstStyle/>
          <a:p>
            <a:r>
              <a:rPr lang="en-US" dirty="0">
                <a:latin typeface="+mn-lt"/>
              </a:rPr>
              <a:t>What about 3</a:t>
            </a:r>
            <a:r>
              <a:rPr lang="en-US" baseline="30000" dirty="0">
                <a:latin typeface="+mn-lt"/>
              </a:rPr>
              <a:t>rd</a:t>
            </a:r>
            <a:r>
              <a:rPr lang="en-US" dirty="0">
                <a:latin typeface="+mn-lt"/>
              </a:rPr>
              <a:t> Tithe?</a:t>
            </a:r>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13</a:t>
            </a:fld>
            <a:endParaRPr lang="en-US" dirty="0"/>
          </a:p>
        </p:txBody>
      </p:sp>
      <p:sp>
        <p:nvSpPr>
          <p:cNvPr id="7" name="Rectangle 6"/>
          <p:cNvSpPr/>
          <p:nvPr/>
        </p:nvSpPr>
        <p:spPr>
          <a:xfrm>
            <a:off x="1822834" y="2798693"/>
            <a:ext cx="8481766" cy="523220"/>
          </a:xfrm>
          <a:prstGeom prst="rect">
            <a:avLst/>
          </a:prstGeom>
        </p:spPr>
        <p:txBody>
          <a:bodyPr wrap="square">
            <a:spAutoFit/>
          </a:bodyPr>
          <a:lstStyle/>
          <a:p>
            <a:r>
              <a:rPr lang="en-US" sz="2800" dirty="0"/>
              <a:t> </a:t>
            </a:r>
          </a:p>
        </p:txBody>
      </p:sp>
      <p:sp>
        <p:nvSpPr>
          <p:cNvPr id="8" name="Rectangle 7"/>
          <p:cNvSpPr/>
          <p:nvPr/>
        </p:nvSpPr>
        <p:spPr>
          <a:xfrm>
            <a:off x="5254978" y="5938071"/>
            <a:ext cx="6338710" cy="461665"/>
          </a:xfrm>
          <a:prstGeom prst="rect">
            <a:avLst/>
          </a:prstGeom>
        </p:spPr>
        <p:txBody>
          <a:bodyPr wrap="square">
            <a:spAutoFit/>
          </a:bodyPr>
          <a:lstStyle/>
          <a:p>
            <a:r>
              <a:rPr lang="en-US" sz="2400" dirty="0"/>
              <a:t>UCG Doctrinal Statement on 3</a:t>
            </a:r>
            <a:r>
              <a:rPr lang="en-US" sz="2400" baseline="30000" dirty="0"/>
              <a:t>rd</a:t>
            </a:r>
            <a:r>
              <a:rPr lang="en-US" sz="2400" dirty="0"/>
              <a:t> Tithe</a:t>
            </a:r>
          </a:p>
        </p:txBody>
      </p:sp>
      <p:sp>
        <p:nvSpPr>
          <p:cNvPr id="3" name="Rectangle 2"/>
          <p:cNvSpPr/>
          <p:nvPr/>
        </p:nvSpPr>
        <p:spPr>
          <a:xfrm>
            <a:off x="843577" y="2217066"/>
            <a:ext cx="9461023" cy="3539430"/>
          </a:xfrm>
          <a:prstGeom prst="rect">
            <a:avLst/>
          </a:prstGeom>
        </p:spPr>
        <p:txBody>
          <a:bodyPr wrap="square">
            <a:spAutoFit/>
          </a:bodyPr>
          <a:lstStyle/>
          <a:p>
            <a:r>
              <a:rPr lang="en-US" sz="3200" dirty="0"/>
              <a:t>In 1982, the Church was presented with the facts regarding a form of taxation in Britain and Scandinavia and the impact it had on the individual’s wages in those nations. The church recognized that these modern states in Europe had, to a large extent, assumed the Church’s responsibility in caring for the needy.</a:t>
            </a:r>
          </a:p>
        </p:txBody>
      </p:sp>
      <p:pic>
        <p:nvPicPr>
          <p:cNvPr id="9" name="Content Placeholder 13" descr="A picture containing person, sky&#10;&#10;Description automatically generated">
            <a:extLst>
              <a:ext uri="{FF2B5EF4-FFF2-40B4-BE49-F238E27FC236}">
                <a16:creationId xmlns:a16="http://schemas.microsoft.com/office/drawing/2014/main" id="{03B75BE2-C14C-9940-B57C-48A4FDCAEA61}"/>
              </a:ext>
            </a:extLst>
          </p:cNvPr>
          <p:cNvPicPr>
            <a:picLocks noChangeAspect="1"/>
          </p:cNvPicPr>
          <p:nvPr/>
        </p:nvPicPr>
        <p:blipFill>
          <a:blip r:embed="rId2"/>
          <a:stretch>
            <a:fillRect/>
          </a:stretch>
        </p:blipFill>
        <p:spPr bwMode="auto">
          <a:xfrm>
            <a:off x="10031568" y="165457"/>
            <a:ext cx="1927527" cy="240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0" name="Rectangle 9">
            <a:extLst>
              <a:ext uri="{FF2B5EF4-FFF2-40B4-BE49-F238E27FC236}">
                <a16:creationId xmlns:a16="http://schemas.microsoft.com/office/drawing/2014/main" id="{323F9098-B769-0B47-9A42-1DAB75B2E9F9}"/>
              </a:ext>
            </a:extLst>
          </p:cNvPr>
          <p:cNvSpPr/>
          <p:nvPr/>
        </p:nvSpPr>
        <p:spPr>
          <a:xfrm>
            <a:off x="10031568" y="2672340"/>
            <a:ext cx="2058224" cy="923330"/>
          </a:xfrm>
          <a:prstGeom prst="rect">
            <a:avLst/>
          </a:prstGeom>
        </p:spPr>
        <p:txBody>
          <a:bodyPr wrap="square">
            <a:spAutoFit/>
          </a:bodyPr>
          <a:lstStyle/>
          <a:p>
            <a:r>
              <a:rPr lang="en-US" dirty="0"/>
              <a:t>Photo by </a:t>
            </a:r>
            <a:r>
              <a:rPr lang="en-US" dirty="0">
                <a:hlinkClick r:id="rId3"/>
              </a:rPr>
              <a:t>Austin Kehmeier</a:t>
            </a:r>
            <a:r>
              <a:rPr lang="en-US" dirty="0"/>
              <a:t> on </a:t>
            </a:r>
            <a:r>
              <a:rPr lang="en-US" dirty="0">
                <a:hlinkClick r:id="rId4"/>
              </a:rPr>
              <a:t>Unsplash</a:t>
            </a:r>
            <a:endParaRPr lang="en-US" dirty="0"/>
          </a:p>
        </p:txBody>
      </p:sp>
    </p:spTree>
    <p:extLst>
      <p:ext uri="{BB962C8B-B14F-4D97-AF65-F5344CB8AC3E}">
        <p14:creationId xmlns:p14="http://schemas.microsoft.com/office/powerpoint/2010/main" val="1513852480"/>
      </p:ext>
    </p:extLst>
  </p:cSld>
  <p:clrMapOvr>
    <a:masterClrMapping/>
  </p:clrMapOvr>
  <p:transition spd="med" advTm="4958">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14</a:t>
            </a:fld>
            <a:endParaRPr lang="en-US" dirty="0"/>
          </a:p>
        </p:txBody>
      </p:sp>
      <p:sp>
        <p:nvSpPr>
          <p:cNvPr id="7" name="Rectangle 6"/>
          <p:cNvSpPr/>
          <p:nvPr/>
        </p:nvSpPr>
        <p:spPr>
          <a:xfrm>
            <a:off x="1822834" y="2798693"/>
            <a:ext cx="8481766" cy="523220"/>
          </a:xfrm>
          <a:prstGeom prst="rect">
            <a:avLst/>
          </a:prstGeom>
        </p:spPr>
        <p:txBody>
          <a:bodyPr wrap="square">
            <a:spAutoFit/>
          </a:bodyPr>
          <a:lstStyle/>
          <a:p>
            <a:r>
              <a:rPr lang="en-US" sz="2800" dirty="0"/>
              <a:t> </a:t>
            </a:r>
          </a:p>
        </p:txBody>
      </p:sp>
      <p:sp>
        <p:nvSpPr>
          <p:cNvPr id="3" name="Rectangle 2"/>
          <p:cNvSpPr/>
          <p:nvPr/>
        </p:nvSpPr>
        <p:spPr>
          <a:xfrm>
            <a:off x="778933" y="1767699"/>
            <a:ext cx="9008534" cy="4401205"/>
          </a:xfrm>
          <a:prstGeom prst="rect">
            <a:avLst/>
          </a:prstGeom>
        </p:spPr>
        <p:txBody>
          <a:bodyPr wrap="square">
            <a:spAutoFit/>
          </a:bodyPr>
          <a:lstStyle/>
          <a:p>
            <a:r>
              <a:rPr lang="en-US" sz="2800" dirty="0"/>
              <a:t>“The Council of Elders has resolved that where governments provide programs, the intent and purpose of which is to provide for the needs of those that the biblical third tithe was designed to assist and that where such programs are funded by an annual rate of taxation greater than the biblical third tithe, members who are so taxed are not obligated to pay what amounts to an additional third tithe to the Church. Members not taxed in this manner should follow the scriptural instruction to pay the third tithe.”</a:t>
            </a:r>
          </a:p>
        </p:txBody>
      </p:sp>
      <p:sp>
        <p:nvSpPr>
          <p:cNvPr id="9" name="Title 1">
            <a:extLst>
              <a:ext uri="{FF2B5EF4-FFF2-40B4-BE49-F238E27FC236}">
                <a16:creationId xmlns:a16="http://schemas.microsoft.com/office/drawing/2014/main" id="{E43D3C84-C4AF-A145-9868-584BFDDBA02E}"/>
              </a:ext>
            </a:extLst>
          </p:cNvPr>
          <p:cNvSpPr txBox="1">
            <a:spLocks/>
          </p:cNvSpPr>
          <p:nvPr/>
        </p:nvSpPr>
        <p:spPr bwMode="auto">
          <a:xfrm>
            <a:off x="778933" y="507730"/>
            <a:ext cx="6096000" cy="100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Garamond" charset="0"/>
              </a:defRPr>
            </a:lvl2pPr>
            <a:lvl3pPr algn="l" rtl="0" eaLnBrk="1" fontAlgn="base" hangingPunct="1">
              <a:lnSpc>
                <a:spcPct val="90000"/>
              </a:lnSpc>
              <a:spcBef>
                <a:spcPct val="0"/>
              </a:spcBef>
              <a:spcAft>
                <a:spcPct val="0"/>
              </a:spcAft>
              <a:defRPr sz="4400">
                <a:solidFill>
                  <a:schemeClr val="tx1"/>
                </a:solidFill>
                <a:latin typeface="Garamond" charset="0"/>
              </a:defRPr>
            </a:lvl3pPr>
            <a:lvl4pPr algn="l" rtl="0" eaLnBrk="1" fontAlgn="base" hangingPunct="1">
              <a:lnSpc>
                <a:spcPct val="90000"/>
              </a:lnSpc>
              <a:spcBef>
                <a:spcPct val="0"/>
              </a:spcBef>
              <a:spcAft>
                <a:spcPct val="0"/>
              </a:spcAft>
              <a:defRPr sz="4400">
                <a:solidFill>
                  <a:schemeClr val="tx1"/>
                </a:solidFill>
                <a:latin typeface="Garamond" charset="0"/>
              </a:defRPr>
            </a:lvl4pPr>
            <a:lvl5pPr algn="l" rtl="0" eaLnBrk="1" fontAlgn="base" hangingPunct="1">
              <a:lnSpc>
                <a:spcPct val="90000"/>
              </a:lnSpc>
              <a:spcBef>
                <a:spcPct val="0"/>
              </a:spcBef>
              <a:spcAft>
                <a:spcPct val="0"/>
              </a:spcAft>
              <a:defRPr sz="4400">
                <a:solidFill>
                  <a:schemeClr val="tx1"/>
                </a:solidFill>
                <a:latin typeface="Garamond" charset="0"/>
              </a:defRPr>
            </a:lvl5pPr>
            <a:lvl6pPr marL="457200" algn="l" rtl="0" eaLnBrk="1" fontAlgn="base" hangingPunct="1">
              <a:lnSpc>
                <a:spcPct val="90000"/>
              </a:lnSpc>
              <a:spcBef>
                <a:spcPct val="0"/>
              </a:spcBef>
              <a:spcAft>
                <a:spcPct val="0"/>
              </a:spcAft>
              <a:defRPr sz="4400">
                <a:solidFill>
                  <a:schemeClr val="tx1"/>
                </a:solidFill>
                <a:latin typeface="Garamond" charset="0"/>
              </a:defRPr>
            </a:lvl6pPr>
            <a:lvl7pPr marL="914400" algn="l" rtl="0" eaLnBrk="1" fontAlgn="base" hangingPunct="1">
              <a:lnSpc>
                <a:spcPct val="90000"/>
              </a:lnSpc>
              <a:spcBef>
                <a:spcPct val="0"/>
              </a:spcBef>
              <a:spcAft>
                <a:spcPct val="0"/>
              </a:spcAft>
              <a:defRPr sz="4400">
                <a:solidFill>
                  <a:schemeClr val="tx1"/>
                </a:solidFill>
                <a:latin typeface="Garamond" charset="0"/>
              </a:defRPr>
            </a:lvl7pPr>
            <a:lvl8pPr marL="1371600" algn="l" rtl="0" eaLnBrk="1" fontAlgn="base" hangingPunct="1">
              <a:lnSpc>
                <a:spcPct val="90000"/>
              </a:lnSpc>
              <a:spcBef>
                <a:spcPct val="0"/>
              </a:spcBef>
              <a:spcAft>
                <a:spcPct val="0"/>
              </a:spcAft>
              <a:defRPr sz="4400">
                <a:solidFill>
                  <a:schemeClr val="tx1"/>
                </a:solidFill>
                <a:latin typeface="Garamond" charset="0"/>
              </a:defRPr>
            </a:lvl8pPr>
            <a:lvl9pPr marL="1828800" algn="l" rtl="0" eaLnBrk="1" fontAlgn="base" hangingPunct="1">
              <a:lnSpc>
                <a:spcPct val="90000"/>
              </a:lnSpc>
              <a:spcBef>
                <a:spcPct val="0"/>
              </a:spcBef>
              <a:spcAft>
                <a:spcPct val="0"/>
              </a:spcAft>
              <a:defRPr sz="4400">
                <a:solidFill>
                  <a:schemeClr val="tx1"/>
                </a:solidFill>
                <a:latin typeface="Garamond" charset="0"/>
              </a:defRPr>
            </a:lvl9pPr>
          </a:lstStyle>
          <a:p>
            <a:r>
              <a:rPr lang="en-US" dirty="0">
                <a:latin typeface="+mn-lt"/>
              </a:rPr>
              <a:t>What about 3</a:t>
            </a:r>
            <a:r>
              <a:rPr lang="en-US" baseline="30000" dirty="0">
                <a:latin typeface="+mn-lt"/>
              </a:rPr>
              <a:t>rd</a:t>
            </a:r>
            <a:r>
              <a:rPr lang="en-US" dirty="0">
                <a:latin typeface="+mn-lt"/>
              </a:rPr>
              <a:t> Tithe?</a:t>
            </a:r>
          </a:p>
        </p:txBody>
      </p:sp>
      <p:sp>
        <p:nvSpPr>
          <p:cNvPr id="10" name="Rectangle 9">
            <a:extLst>
              <a:ext uri="{FF2B5EF4-FFF2-40B4-BE49-F238E27FC236}">
                <a16:creationId xmlns:a16="http://schemas.microsoft.com/office/drawing/2014/main" id="{C7A4C18C-E886-4541-BC6B-C694C79AB7ED}"/>
              </a:ext>
            </a:extLst>
          </p:cNvPr>
          <p:cNvSpPr/>
          <p:nvPr/>
        </p:nvSpPr>
        <p:spPr>
          <a:xfrm>
            <a:off x="6618112" y="6097874"/>
            <a:ext cx="6338710" cy="461665"/>
          </a:xfrm>
          <a:prstGeom prst="rect">
            <a:avLst/>
          </a:prstGeom>
        </p:spPr>
        <p:txBody>
          <a:bodyPr wrap="square">
            <a:spAutoFit/>
          </a:bodyPr>
          <a:lstStyle/>
          <a:p>
            <a:r>
              <a:rPr lang="en-US" sz="2400" dirty="0"/>
              <a:t>UCG Doctrinal Statement on 3</a:t>
            </a:r>
            <a:r>
              <a:rPr lang="en-US" sz="2400" baseline="30000" dirty="0"/>
              <a:t>rd</a:t>
            </a:r>
            <a:r>
              <a:rPr lang="en-US" sz="2400" dirty="0"/>
              <a:t> Tithe</a:t>
            </a:r>
          </a:p>
        </p:txBody>
      </p:sp>
      <p:pic>
        <p:nvPicPr>
          <p:cNvPr id="14" name="Content Placeholder 13" descr="A picture containing person, sky&#10;&#10;Description automatically generated">
            <a:extLst>
              <a:ext uri="{FF2B5EF4-FFF2-40B4-BE49-F238E27FC236}">
                <a16:creationId xmlns:a16="http://schemas.microsoft.com/office/drawing/2014/main" id="{9956CD1E-9C16-274D-9FE9-44514169E11A}"/>
              </a:ext>
            </a:extLst>
          </p:cNvPr>
          <p:cNvPicPr>
            <a:picLocks noGrp="1" noChangeAspect="1"/>
          </p:cNvPicPr>
          <p:nvPr>
            <p:ph idx="1"/>
          </p:nvPr>
        </p:nvPicPr>
        <p:blipFill>
          <a:blip r:embed="rId2"/>
          <a:stretch>
            <a:fillRect/>
          </a:stretch>
        </p:blipFill>
        <p:spPr>
          <a:xfrm>
            <a:off x="10031568" y="165457"/>
            <a:ext cx="1927527" cy="2409409"/>
          </a:xfrm>
        </p:spPr>
      </p:pic>
      <p:sp>
        <p:nvSpPr>
          <p:cNvPr id="11" name="Rectangle 10">
            <a:extLst>
              <a:ext uri="{FF2B5EF4-FFF2-40B4-BE49-F238E27FC236}">
                <a16:creationId xmlns:a16="http://schemas.microsoft.com/office/drawing/2014/main" id="{9B83D90C-61B4-B740-9BCE-6DFB3F1FFEC6}"/>
              </a:ext>
            </a:extLst>
          </p:cNvPr>
          <p:cNvSpPr/>
          <p:nvPr/>
        </p:nvSpPr>
        <p:spPr>
          <a:xfrm>
            <a:off x="10031568" y="2672340"/>
            <a:ext cx="2058224" cy="923330"/>
          </a:xfrm>
          <a:prstGeom prst="rect">
            <a:avLst/>
          </a:prstGeom>
        </p:spPr>
        <p:txBody>
          <a:bodyPr wrap="square">
            <a:spAutoFit/>
          </a:bodyPr>
          <a:lstStyle/>
          <a:p>
            <a:r>
              <a:rPr lang="en-US" dirty="0"/>
              <a:t>Photo by </a:t>
            </a:r>
            <a:r>
              <a:rPr lang="en-US" dirty="0">
                <a:hlinkClick r:id="rId3"/>
              </a:rPr>
              <a:t>Austin Kehmeier</a:t>
            </a:r>
            <a:r>
              <a:rPr lang="en-US" dirty="0"/>
              <a:t> on </a:t>
            </a:r>
            <a:r>
              <a:rPr lang="en-US" dirty="0">
                <a:hlinkClick r:id="rId4"/>
              </a:rPr>
              <a:t>Unsplash</a:t>
            </a:r>
            <a:endParaRPr lang="en-US" dirty="0"/>
          </a:p>
        </p:txBody>
      </p:sp>
    </p:spTree>
    <p:extLst>
      <p:ext uri="{BB962C8B-B14F-4D97-AF65-F5344CB8AC3E}">
        <p14:creationId xmlns:p14="http://schemas.microsoft.com/office/powerpoint/2010/main" val="4085816533"/>
      </p:ext>
    </p:extLst>
  </p:cSld>
  <p:clrMapOvr>
    <a:masterClrMapping/>
  </p:clrMapOvr>
  <p:transition spd="med" advTm="4958">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87B2-DD59-C243-AF80-8B08C6A57460}"/>
              </a:ext>
            </a:extLst>
          </p:cNvPr>
          <p:cNvSpPr>
            <a:spLocks noGrp="1"/>
          </p:cNvSpPr>
          <p:nvPr>
            <p:ph type="title"/>
          </p:nvPr>
        </p:nvSpPr>
        <p:spPr>
          <a:xfrm>
            <a:off x="19880" y="2782156"/>
            <a:ext cx="2594112" cy="2017643"/>
          </a:xfrm>
        </p:spPr>
        <p:txBody>
          <a:bodyPr/>
          <a:lstStyle/>
          <a:p>
            <a:pPr algn="ctr"/>
            <a:r>
              <a:rPr lang="en-US" dirty="0"/>
              <a:t>The Three Tithes of the Bible</a:t>
            </a:r>
          </a:p>
        </p:txBody>
      </p:sp>
      <p:graphicFrame>
        <p:nvGraphicFramePr>
          <p:cNvPr id="4" name="Content Placeholder 3">
            <a:extLst>
              <a:ext uri="{FF2B5EF4-FFF2-40B4-BE49-F238E27FC236}">
                <a16:creationId xmlns:a16="http://schemas.microsoft.com/office/drawing/2014/main" id="{2677D5A7-3A64-2F4B-BD94-D2DD9E66378C}"/>
              </a:ext>
            </a:extLst>
          </p:cNvPr>
          <p:cNvGraphicFramePr>
            <a:graphicFrameLocks noGrp="1"/>
          </p:cNvGraphicFramePr>
          <p:nvPr>
            <p:ph idx="1"/>
            <p:extLst>
              <p:ext uri="{D42A27DB-BD31-4B8C-83A1-F6EECF244321}">
                <p14:modId xmlns:p14="http://schemas.microsoft.com/office/powerpoint/2010/main" val="910986830"/>
              </p:ext>
            </p:extLst>
          </p:nvPr>
        </p:nvGraphicFramePr>
        <p:xfrm>
          <a:off x="2613992" y="455799"/>
          <a:ext cx="9412356" cy="5946402"/>
        </p:xfrm>
        <a:graphic>
          <a:graphicData uri="http://schemas.openxmlformats.org/drawingml/2006/table">
            <a:tbl>
              <a:tblPr firstRow="1" firstCol="1" bandRow="1">
                <a:tableStyleId>{5C22544A-7EE6-4342-B048-85BDC9FD1C3A}</a:tableStyleId>
              </a:tblPr>
              <a:tblGrid>
                <a:gridCol w="1540564">
                  <a:extLst>
                    <a:ext uri="{9D8B030D-6E8A-4147-A177-3AD203B41FA5}">
                      <a16:colId xmlns:a16="http://schemas.microsoft.com/office/drawing/2014/main" val="4280492698"/>
                    </a:ext>
                  </a:extLst>
                </a:gridCol>
                <a:gridCol w="2607254">
                  <a:extLst>
                    <a:ext uri="{9D8B030D-6E8A-4147-A177-3AD203B41FA5}">
                      <a16:colId xmlns:a16="http://schemas.microsoft.com/office/drawing/2014/main" val="872611864"/>
                    </a:ext>
                  </a:extLst>
                </a:gridCol>
                <a:gridCol w="2739999">
                  <a:extLst>
                    <a:ext uri="{9D8B030D-6E8A-4147-A177-3AD203B41FA5}">
                      <a16:colId xmlns:a16="http://schemas.microsoft.com/office/drawing/2014/main" val="1614666114"/>
                    </a:ext>
                  </a:extLst>
                </a:gridCol>
                <a:gridCol w="2524539">
                  <a:extLst>
                    <a:ext uri="{9D8B030D-6E8A-4147-A177-3AD203B41FA5}">
                      <a16:colId xmlns:a16="http://schemas.microsoft.com/office/drawing/2014/main" val="2831528040"/>
                    </a:ext>
                  </a:extLst>
                </a:gridCol>
              </a:tblGrid>
              <a:tr h="765067">
                <a:tc>
                  <a:txBody>
                    <a:bodyPr/>
                    <a:lstStyle/>
                    <a:p>
                      <a:pPr marL="0" marR="0">
                        <a:spcBef>
                          <a:spcPts val="0"/>
                        </a:spcBef>
                        <a:spcAft>
                          <a:spcPts val="0"/>
                        </a:spcAft>
                      </a:pPr>
                      <a:r>
                        <a:rPr lang="fr-FR" sz="1200">
                          <a:effectLst/>
                        </a:rPr>
                        <a:t> </a:t>
                      </a:r>
                      <a:endParaRPr lang="en-US" sz="100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en-US" sz="2400" b="1" kern="1200" dirty="0">
                          <a:solidFill>
                            <a:schemeClr val="lt1"/>
                          </a:solidFill>
                          <a:effectLst/>
                          <a:latin typeface="+mn-lt"/>
                          <a:ea typeface="+mn-ea"/>
                          <a:cs typeface="+mn-cs"/>
                        </a:rPr>
                        <a:t>Numbers 18:21-24</a:t>
                      </a:r>
                      <a:r>
                        <a:rPr lang="en-US" sz="3200" dirty="0">
                          <a:effectLst/>
                        </a:rPr>
                        <a:t> </a:t>
                      </a:r>
                      <a:endParaRPr lang="en-US" sz="20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en-US" sz="2400" b="1" kern="1200" dirty="0">
                          <a:solidFill>
                            <a:schemeClr val="lt1"/>
                          </a:solidFill>
                          <a:effectLst/>
                          <a:latin typeface="+mn-lt"/>
                          <a:ea typeface="+mn-ea"/>
                          <a:cs typeface="+mn-cs"/>
                        </a:rPr>
                        <a:t>Deuteronomy 14:22-27</a:t>
                      </a:r>
                      <a:r>
                        <a:rPr lang="en-US" sz="3200" dirty="0">
                          <a:effectLst/>
                        </a:rPr>
                        <a:t> </a:t>
                      </a:r>
                      <a:endParaRPr lang="en-US" sz="20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en-US" sz="2400" b="1" kern="1200" dirty="0">
                          <a:solidFill>
                            <a:schemeClr val="lt1"/>
                          </a:solidFill>
                          <a:effectLst/>
                          <a:latin typeface="+mn-lt"/>
                          <a:ea typeface="+mn-ea"/>
                          <a:cs typeface="+mn-cs"/>
                        </a:rPr>
                        <a:t>Deuteronomy 14:28-29</a:t>
                      </a:r>
                      <a:r>
                        <a:rPr lang="en-US" sz="3200" dirty="0">
                          <a:effectLst/>
                        </a:rPr>
                        <a:t> </a:t>
                      </a:r>
                      <a:endParaRPr lang="en-US" sz="2000" dirty="0">
                        <a:effectLst/>
                        <a:latin typeface="Times New Roman" panose="02020603050405020304" pitchFamily="18" charset="0"/>
                        <a:ea typeface="Times New Roman" panose="02020603050405020304" pitchFamily="18" charset="0"/>
                      </a:endParaRPr>
                    </a:p>
                  </a:txBody>
                  <a:tcPr marL="57214" marR="57214" marT="0" marB="0"/>
                </a:tc>
                <a:extLst>
                  <a:ext uri="{0D108BD9-81ED-4DB2-BD59-A6C34878D82A}">
                    <a16:rowId xmlns:a16="http://schemas.microsoft.com/office/drawing/2014/main" val="3487310038"/>
                  </a:ext>
                </a:extLst>
              </a:tr>
              <a:tr h="1679959">
                <a:tc>
                  <a:txBody>
                    <a:bodyPr/>
                    <a:lstStyle/>
                    <a:p>
                      <a:pPr marL="0" marR="0">
                        <a:spcBef>
                          <a:spcPts val="0"/>
                        </a:spcBef>
                        <a:spcAft>
                          <a:spcPts val="0"/>
                        </a:spcAft>
                      </a:pPr>
                      <a:r>
                        <a:rPr lang="en-US" sz="2400" b="1" kern="1200" dirty="0">
                          <a:solidFill>
                            <a:schemeClr val="lt1"/>
                          </a:solidFill>
                          <a:effectLst/>
                          <a:latin typeface="+mn-lt"/>
                          <a:ea typeface="+mn-ea"/>
                          <a:cs typeface="+mn-cs"/>
                        </a:rPr>
                        <a:t>Levitical Tithe (1</a:t>
                      </a:r>
                      <a:r>
                        <a:rPr lang="en-US" sz="2400" b="1" kern="1200" baseline="30000" dirty="0">
                          <a:solidFill>
                            <a:schemeClr val="lt1"/>
                          </a:solidFill>
                          <a:effectLst/>
                          <a:latin typeface="+mn-lt"/>
                          <a:ea typeface="+mn-ea"/>
                          <a:cs typeface="+mn-cs"/>
                        </a:rPr>
                        <a:t>st</a:t>
                      </a:r>
                      <a:r>
                        <a:rPr lang="en-US" sz="2400" b="1" kern="1200" dirty="0">
                          <a:solidFill>
                            <a:schemeClr val="lt1"/>
                          </a:solidFill>
                          <a:effectLst/>
                          <a:latin typeface="+mn-lt"/>
                          <a:ea typeface="+mn-ea"/>
                          <a:cs typeface="+mn-cs"/>
                        </a:rPr>
                        <a:t> Tithe)</a:t>
                      </a:r>
                      <a:r>
                        <a:rPr lang="en-US" sz="2800" dirty="0">
                          <a:effectLst/>
                        </a:rPr>
                        <a:t> </a:t>
                      </a:r>
                      <a:endParaRPr lang="en-US" sz="18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Given to the Levites for the work of tabernacle and as their inheritance (Levites are to tithe on the tithes they receive verse:25-26)</a:t>
                      </a:r>
                      <a:r>
                        <a:rPr lang="en-US" dirty="0">
                          <a:effectLst/>
                        </a:rPr>
                        <a:t> </a:t>
                      </a:r>
                      <a:endParaRPr lang="en-US" sz="12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fr-FR" sz="1200" dirty="0">
                          <a:effectLst/>
                        </a:rPr>
                        <a:t> </a:t>
                      </a:r>
                      <a:endParaRPr lang="en-US" sz="10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fr-FR" sz="1200" dirty="0">
                          <a:effectLst/>
                        </a:rPr>
                        <a:t> </a:t>
                      </a:r>
                      <a:endParaRPr lang="en-US" sz="1000" dirty="0">
                        <a:effectLst/>
                        <a:latin typeface="Times New Roman" panose="02020603050405020304" pitchFamily="18" charset="0"/>
                        <a:ea typeface="Times New Roman" panose="02020603050405020304" pitchFamily="18" charset="0"/>
                      </a:endParaRPr>
                    </a:p>
                  </a:txBody>
                  <a:tcPr marL="57214" marR="57214" marT="0" marB="0"/>
                </a:tc>
                <a:extLst>
                  <a:ext uri="{0D108BD9-81ED-4DB2-BD59-A6C34878D82A}">
                    <a16:rowId xmlns:a16="http://schemas.microsoft.com/office/drawing/2014/main" val="2118493573"/>
                  </a:ext>
                </a:extLst>
              </a:tr>
              <a:tr h="1592734">
                <a:tc>
                  <a:txBody>
                    <a:bodyPr/>
                    <a:lstStyle/>
                    <a:p>
                      <a:pPr marL="0" marR="0">
                        <a:spcBef>
                          <a:spcPts val="0"/>
                        </a:spcBef>
                        <a:spcAft>
                          <a:spcPts val="0"/>
                        </a:spcAft>
                      </a:pPr>
                      <a:r>
                        <a:rPr lang="en-US" sz="2400" b="1" kern="1200" dirty="0">
                          <a:solidFill>
                            <a:schemeClr val="lt1"/>
                          </a:solidFill>
                          <a:effectLst/>
                          <a:latin typeface="+mn-lt"/>
                          <a:ea typeface="+mn-ea"/>
                          <a:cs typeface="+mn-cs"/>
                        </a:rPr>
                        <a:t>Festival Tithe (2</a:t>
                      </a:r>
                      <a:r>
                        <a:rPr lang="en-US" sz="2400" b="1" kern="1200" baseline="30000" dirty="0">
                          <a:solidFill>
                            <a:schemeClr val="lt1"/>
                          </a:solidFill>
                          <a:effectLst/>
                          <a:latin typeface="+mn-lt"/>
                          <a:ea typeface="+mn-ea"/>
                          <a:cs typeface="+mn-cs"/>
                        </a:rPr>
                        <a:t>nd</a:t>
                      </a:r>
                      <a:r>
                        <a:rPr lang="en-US" sz="2400" b="1" kern="1200" dirty="0">
                          <a:solidFill>
                            <a:schemeClr val="lt1"/>
                          </a:solidFill>
                          <a:effectLst/>
                          <a:latin typeface="+mn-lt"/>
                          <a:ea typeface="+mn-ea"/>
                          <a:cs typeface="+mn-cs"/>
                        </a:rPr>
                        <a:t> Tithe)</a:t>
                      </a:r>
                      <a:r>
                        <a:rPr lang="en-US" sz="2800" dirty="0">
                          <a:effectLst/>
                        </a:rPr>
                        <a:t> </a:t>
                      </a:r>
                      <a:endParaRPr lang="en-US" sz="18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fr-FR" sz="1200" dirty="0">
                          <a:effectLst/>
                        </a:rPr>
                        <a:t> </a:t>
                      </a:r>
                      <a:endParaRPr lang="en-US" sz="10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Eaten or exchanged for money and spent on what the giver’s heart desires at the Festival in the place God chooses</a:t>
                      </a:r>
                      <a:r>
                        <a:rPr lang="en-US" dirty="0">
                          <a:effectLst/>
                        </a:rPr>
                        <a:t> </a:t>
                      </a:r>
                      <a:endParaRPr lang="en-US" sz="12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fr-FR" sz="1200">
                          <a:effectLst/>
                        </a:rPr>
                        <a:t> </a:t>
                      </a:r>
                      <a:endParaRPr lang="en-US" sz="1000">
                        <a:effectLst/>
                        <a:latin typeface="Times New Roman" panose="02020603050405020304" pitchFamily="18" charset="0"/>
                        <a:ea typeface="Times New Roman" panose="02020603050405020304" pitchFamily="18" charset="0"/>
                      </a:endParaRPr>
                    </a:p>
                  </a:txBody>
                  <a:tcPr marL="57214" marR="57214" marT="0" marB="0"/>
                </a:tc>
                <a:extLst>
                  <a:ext uri="{0D108BD9-81ED-4DB2-BD59-A6C34878D82A}">
                    <a16:rowId xmlns:a16="http://schemas.microsoft.com/office/drawing/2014/main" val="2798649257"/>
                  </a:ext>
                </a:extLst>
              </a:tr>
              <a:tr h="1820269">
                <a:tc>
                  <a:txBody>
                    <a:bodyPr/>
                    <a:lstStyle/>
                    <a:p>
                      <a:r>
                        <a:rPr lang="en-US" sz="2400" b="1" kern="1200" dirty="0">
                          <a:solidFill>
                            <a:schemeClr val="lt1"/>
                          </a:solidFill>
                          <a:effectLst/>
                          <a:latin typeface="+mn-lt"/>
                          <a:ea typeface="+mn-ea"/>
                          <a:cs typeface="+mn-cs"/>
                        </a:rPr>
                        <a:t>Charity Tithe </a:t>
                      </a:r>
                    </a:p>
                    <a:p>
                      <a:r>
                        <a:rPr lang="en-US" sz="2400" b="1" kern="1200" dirty="0">
                          <a:solidFill>
                            <a:schemeClr val="lt1"/>
                          </a:solidFill>
                          <a:effectLst/>
                          <a:latin typeface="+mn-lt"/>
                          <a:ea typeface="+mn-ea"/>
                          <a:cs typeface="+mn-cs"/>
                        </a:rPr>
                        <a:t>(3</a:t>
                      </a:r>
                      <a:r>
                        <a:rPr lang="en-US" sz="2400" b="1" kern="1200" baseline="30000" dirty="0">
                          <a:solidFill>
                            <a:schemeClr val="lt1"/>
                          </a:solidFill>
                          <a:effectLst/>
                          <a:latin typeface="+mn-lt"/>
                          <a:ea typeface="+mn-ea"/>
                          <a:cs typeface="+mn-cs"/>
                        </a:rPr>
                        <a:t>rd</a:t>
                      </a:r>
                      <a:r>
                        <a:rPr lang="en-US" sz="2400" b="1" kern="1200" dirty="0">
                          <a:solidFill>
                            <a:schemeClr val="lt1"/>
                          </a:solidFill>
                          <a:effectLst/>
                          <a:latin typeface="+mn-lt"/>
                          <a:ea typeface="+mn-ea"/>
                          <a:cs typeface="+mn-cs"/>
                        </a:rPr>
                        <a:t> Tithe)</a:t>
                      </a:r>
                      <a:r>
                        <a:rPr lang="en-US" sz="2800" dirty="0">
                          <a:effectLst/>
                        </a:rPr>
                        <a:t> </a:t>
                      </a:r>
                      <a:endParaRPr lang="en-US" sz="2800" dirty="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fr-FR" sz="1200">
                          <a:effectLst/>
                        </a:rPr>
                        <a:t> </a:t>
                      </a:r>
                      <a:endParaRPr lang="en-US" sz="100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fr-FR" sz="1200">
                          <a:effectLst/>
                        </a:rPr>
                        <a:t> </a:t>
                      </a:r>
                      <a:endParaRPr lang="en-US" sz="1000">
                        <a:effectLst/>
                        <a:latin typeface="Times New Roman" panose="02020603050405020304" pitchFamily="18" charset="0"/>
                        <a:ea typeface="Times New Roman" panose="02020603050405020304" pitchFamily="18" charset="0"/>
                      </a:endParaRPr>
                    </a:p>
                  </a:txBody>
                  <a:tcPr marL="57214" marR="57214"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Every 3</a:t>
                      </a:r>
                      <a:r>
                        <a:rPr lang="en-US" sz="1800" kern="1200" baseline="30000" dirty="0">
                          <a:solidFill>
                            <a:schemeClr val="dk1"/>
                          </a:solidFill>
                          <a:effectLst/>
                          <a:latin typeface="+mn-lt"/>
                          <a:ea typeface="+mn-ea"/>
                          <a:cs typeface="+mn-cs"/>
                        </a:rPr>
                        <a:t>rd</a:t>
                      </a:r>
                      <a:r>
                        <a:rPr lang="en-US" sz="1800" kern="1200" dirty="0">
                          <a:solidFill>
                            <a:schemeClr val="dk1"/>
                          </a:solidFill>
                          <a:effectLst/>
                          <a:latin typeface="+mn-lt"/>
                          <a:ea typeface="+mn-ea"/>
                          <a:cs typeface="+mn-cs"/>
                        </a:rPr>
                        <a:t> year, stored within the giver’s gates to provide for the Levite, the stranger, the fatherless and widow</a:t>
                      </a:r>
                      <a:r>
                        <a:rPr lang="en-US" dirty="0">
                          <a:effectLst/>
                        </a:rPr>
                        <a:t> </a:t>
                      </a:r>
                      <a:endParaRPr lang="en-US" sz="1200" dirty="0">
                        <a:effectLst/>
                        <a:latin typeface="Times New Roman" panose="02020603050405020304" pitchFamily="18" charset="0"/>
                        <a:ea typeface="Times New Roman" panose="02020603050405020304" pitchFamily="18" charset="0"/>
                      </a:endParaRPr>
                    </a:p>
                  </a:txBody>
                  <a:tcPr marL="57214" marR="57214" marT="0" marB="0"/>
                </a:tc>
                <a:extLst>
                  <a:ext uri="{0D108BD9-81ED-4DB2-BD59-A6C34878D82A}">
                    <a16:rowId xmlns:a16="http://schemas.microsoft.com/office/drawing/2014/main" val="528586608"/>
                  </a:ext>
                </a:extLst>
              </a:tr>
            </a:tbl>
          </a:graphicData>
        </a:graphic>
      </p:graphicFrame>
      <p:sp>
        <p:nvSpPr>
          <p:cNvPr id="5" name="Rectangle 1">
            <a:extLst>
              <a:ext uri="{FF2B5EF4-FFF2-40B4-BE49-F238E27FC236}">
                <a16:creationId xmlns:a16="http://schemas.microsoft.com/office/drawing/2014/main" id="{D4697577-F904-9049-BE92-9E686459B20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picture containing text, table, indoor&#10;&#10;Description automatically generated">
            <a:extLst>
              <a:ext uri="{FF2B5EF4-FFF2-40B4-BE49-F238E27FC236}">
                <a16:creationId xmlns:a16="http://schemas.microsoft.com/office/drawing/2014/main" id="{9D30DA32-8DA6-6F47-9B9F-F36F45AEA1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463" y="457200"/>
            <a:ext cx="2122877" cy="1592158"/>
          </a:xfrm>
          <a:prstGeom prst="rect">
            <a:avLst/>
          </a:prstGeom>
        </p:spPr>
      </p:pic>
      <p:sp>
        <p:nvSpPr>
          <p:cNvPr id="7" name="Rectangle 6">
            <a:extLst>
              <a:ext uri="{FF2B5EF4-FFF2-40B4-BE49-F238E27FC236}">
                <a16:creationId xmlns:a16="http://schemas.microsoft.com/office/drawing/2014/main" id="{91CA67FE-A449-FF40-9E3E-607F5CCA2EAB}"/>
              </a:ext>
            </a:extLst>
          </p:cNvPr>
          <p:cNvSpPr/>
          <p:nvPr/>
        </p:nvSpPr>
        <p:spPr>
          <a:xfrm>
            <a:off x="248480" y="2049358"/>
            <a:ext cx="1775230" cy="276999"/>
          </a:xfrm>
          <a:prstGeom prst="rect">
            <a:avLst/>
          </a:prstGeom>
        </p:spPr>
        <p:txBody>
          <a:bodyPr wrap="none">
            <a:spAutoFit/>
          </a:bodyPr>
          <a:lstStyle/>
          <a:p>
            <a:r>
              <a:rPr lang="en-US" sz="1200" dirty="0"/>
              <a:t>Photo by Tim Pebworth</a:t>
            </a:r>
          </a:p>
        </p:txBody>
      </p:sp>
    </p:spTree>
    <p:extLst>
      <p:ext uri="{BB962C8B-B14F-4D97-AF65-F5344CB8AC3E}">
        <p14:creationId xmlns:p14="http://schemas.microsoft.com/office/powerpoint/2010/main" val="81045233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093" y="501721"/>
            <a:ext cx="7676595" cy="954107"/>
          </a:xfrm>
        </p:spPr>
        <p:txBody>
          <a:bodyPr/>
          <a:lstStyle/>
          <a:p>
            <a:r>
              <a:rPr lang="en-US" sz="4000" dirty="0">
                <a:latin typeface="+mn-lt"/>
              </a:rPr>
              <a:t>How is our “increase” defined ?</a:t>
            </a:r>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3</a:t>
            </a:fld>
            <a:endParaRPr lang="en-US" dirty="0"/>
          </a:p>
        </p:txBody>
      </p:sp>
      <p:sp>
        <p:nvSpPr>
          <p:cNvPr id="6" name="Content Placeholder 2"/>
          <p:cNvSpPr>
            <a:spLocks noGrp="1"/>
          </p:cNvSpPr>
          <p:nvPr>
            <p:ph idx="1"/>
          </p:nvPr>
        </p:nvSpPr>
        <p:spPr>
          <a:xfrm>
            <a:off x="948117" y="3101935"/>
            <a:ext cx="8229600" cy="3073087"/>
          </a:xfrm>
        </p:spPr>
        <p:txBody>
          <a:bodyPr/>
          <a:lstStyle/>
          <a:p>
            <a:r>
              <a:rPr lang="en-US" b="1" dirty="0">
                <a:hlinkClick r:id="rId2"/>
              </a:rPr>
              <a:t>New International Version</a:t>
            </a:r>
            <a:br>
              <a:rPr lang="en-US" dirty="0"/>
            </a:br>
            <a:r>
              <a:rPr lang="en-US" dirty="0"/>
              <a:t>“Be sure to set aside a tenth of all that your fields produce each year.”</a:t>
            </a:r>
            <a:br>
              <a:rPr lang="en-US" dirty="0"/>
            </a:br>
            <a:br>
              <a:rPr lang="en-US" dirty="0"/>
            </a:br>
            <a:r>
              <a:rPr lang="en-US" b="1" dirty="0">
                <a:hlinkClick r:id="rId3"/>
              </a:rPr>
              <a:t>New Living Translation</a:t>
            </a:r>
            <a:br>
              <a:rPr lang="en-US" dirty="0"/>
            </a:br>
            <a:r>
              <a:rPr lang="en-US" dirty="0"/>
              <a:t>"You must set aside a tithe of your crops--one-tenth of all the crops you harvest each year.”</a:t>
            </a:r>
            <a:br>
              <a:rPr lang="en-US" dirty="0"/>
            </a:br>
            <a:endParaRPr lang="en-US" dirty="0"/>
          </a:p>
        </p:txBody>
      </p:sp>
      <p:sp>
        <p:nvSpPr>
          <p:cNvPr id="4" name="TextBox 3"/>
          <p:cNvSpPr txBox="1"/>
          <p:nvPr/>
        </p:nvSpPr>
        <p:spPr>
          <a:xfrm>
            <a:off x="855623" y="2021821"/>
            <a:ext cx="7631063" cy="954107"/>
          </a:xfrm>
          <a:prstGeom prst="rect">
            <a:avLst/>
          </a:prstGeom>
          <a:noFill/>
        </p:spPr>
        <p:txBody>
          <a:bodyPr wrap="none" rtlCol="0">
            <a:spAutoFit/>
          </a:bodyPr>
          <a:lstStyle/>
          <a:p>
            <a:r>
              <a:rPr lang="en-US" sz="2800" dirty="0"/>
              <a:t>Deuteronomy 14:22</a:t>
            </a:r>
          </a:p>
          <a:p>
            <a:r>
              <a:rPr lang="en-US" sz="2800" dirty="0"/>
              <a:t>	“You shall truly tithe all the increase...”</a:t>
            </a:r>
          </a:p>
        </p:txBody>
      </p:sp>
      <p:sp>
        <p:nvSpPr>
          <p:cNvPr id="7" name="Rectangle 6">
            <a:extLst>
              <a:ext uri="{FF2B5EF4-FFF2-40B4-BE49-F238E27FC236}">
                <a16:creationId xmlns:a16="http://schemas.microsoft.com/office/drawing/2014/main" id="{4762EE8E-F730-7543-B869-25A5A73E16A1}"/>
              </a:ext>
            </a:extLst>
          </p:cNvPr>
          <p:cNvSpPr/>
          <p:nvPr/>
        </p:nvSpPr>
        <p:spPr>
          <a:xfrm>
            <a:off x="8816029" y="2652762"/>
            <a:ext cx="2797004" cy="646331"/>
          </a:xfrm>
          <a:prstGeom prst="rect">
            <a:avLst/>
          </a:prstGeom>
        </p:spPr>
        <p:txBody>
          <a:bodyPr wrap="square">
            <a:spAutoFit/>
          </a:bodyPr>
          <a:lstStyle/>
          <a:p>
            <a:r>
              <a:rPr lang="en-US" dirty="0"/>
              <a:t>Photo by </a:t>
            </a:r>
            <a:r>
              <a:rPr lang="en-US" dirty="0">
                <a:hlinkClick r:id="rId4"/>
              </a:rPr>
              <a:t>Jungwoo Hong</a:t>
            </a:r>
            <a:r>
              <a:rPr lang="en-US" dirty="0"/>
              <a:t> on </a:t>
            </a:r>
            <a:r>
              <a:rPr lang="en-US" dirty="0">
                <a:hlinkClick r:id="rId5"/>
              </a:rPr>
              <a:t>Unsplash</a:t>
            </a:r>
            <a:endParaRPr lang="en-US" dirty="0"/>
          </a:p>
        </p:txBody>
      </p:sp>
      <p:pic>
        <p:nvPicPr>
          <p:cNvPr id="9" name="Picture 8" descr="A picture containing text, outdoor, sign, wooden&#10;&#10;Description automatically generated">
            <a:extLst>
              <a:ext uri="{FF2B5EF4-FFF2-40B4-BE49-F238E27FC236}">
                <a16:creationId xmlns:a16="http://schemas.microsoft.com/office/drawing/2014/main" id="{DD1F2521-F468-BC4B-8673-99BC7C5AD99F}"/>
              </a:ext>
            </a:extLst>
          </p:cNvPr>
          <p:cNvPicPr>
            <a:picLocks noChangeAspect="1"/>
          </p:cNvPicPr>
          <p:nvPr/>
        </p:nvPicPr>
        <p:blipFill>
          <a:blip r:embed="rId6"/>
          <a:stretch>
            <a:fillRect/>
          </a:stretch>
        </p:blipFill>
        <p:spPr>
          <a:xfrm>
            <a:off x="8636000" y="407143"/>
            <a:ext cx="3157063" cy="2104709"/>
          </a:xfrm>
          <a:prstGeom prst="rect">
            <a:avLst/>
          </a:prstGeom>
        </p:spPr>
      </p:pic>
    </p:spTree>
    <p:extLst>
      <p:ext uri="{BB962C8B-B14F-4D97-AF65-F5344CB8AC3E}">
        <p14:creationId xmlns:p14="http://schemas.microsoft.com/office/powerpoint/2010/main" val="3494405007"/>
      </p:ext>
    </p:extLst>
  </p:cSld>
  <p:clrMapOvr>
    <a:masterClrMapping/>
  </p:clrMapOvr>
  <p:transition spd="med" advTm="4958">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69" y="85980"/>
            <a:ext cx="7651309" cy="1705939"/>
          </a:xfrm>
        </p:spPr>
        <p:txBody>
          <a:bodyPr/>
          <a:lstStyle/>
          <a:p>
            <a:r>
              <a:rPr lang="en-US" sz="4000" dirty="0">
                <a:latin typeface="+mn-lt"/>
              </a:rPr>
              <a:t>How is our “increase defined? (cont.)</a:t>
            </a:r>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4</a:t>
            </a:fld>
            <a:endParaRPr lang="en-US" dirty="0"/>
          </a:p>
        </p:txBody>
      </p:sp>
      <p:sp>
        <p:nvSpPr>
          <p:cNvPr id="6" name="Content Placeholder 2"/>
          <p:cNvSpPr>
            <a:spLocks noGrp="1"/>
          </p:cNvSpPr>
          <p:nvPr>
            <p:ph idx="1"/>
          </p:nvPr>
        </p:nvSpPr>
        <p:spPr>
          <a:xfrm>
            <a:off x="905669" y="3154401"/>
            <a:ext cx="8229600" cy="3077065"/>
          </a:xfrm>
        </p:spPr>
        <p:txBody>
          <a:bodyPr/>
          <a:lstStyle/>
          <a:p>
            <a:r>
              <a:rPr lang="en-US" b="1" dirty="0">
                <a:hlinkClick r:id="rId2"/>
              </a:rPr>
              <a:t>English Standard Version</a:t>
            </a:r>
            <a:br>
              <a:rPr lang="en-US" dirty="0"/>
            </a:br>
            <a:r>
              <a:rPr lang="en-US" dirty="0"/>
              <a:t>“You shall tithe all the yield of your seed that comes from the field year by year.</a:t>
            </a:r>
            <a:br>
              <a:rPr lang="en-US" dirty="0"/>
            </a:br>
            <a:br>
              <a:rPr lang="en-US" dirty="0"/>
            </a:br>
            <a:r>
              <a:rPr lang="en-US" b="1" dirty="0">
                <a:hlinkClick r:id="rId3"/>
              </a:rPr>
              <a:t>Holman Christian Standard Bible</a:t>
            </a:r>
            <a:br>
              <a:rPr lang="en-US" dirty="0"/>
            </a:br>
            <a:r>
              <a:rPr lang="en-US" dirty="0"/>
              <a:t>Each year you are to set aside a tenth of all the produce grown in your fields. </a:t>
            </a:r>
          </a:p>
        </p:txBody>
      </p:sp>
      <p:sp>
        <p:nvSpPr>
          <p:cNvPr id="7" name="TextBox 6"/>
          <p:cNvSpPr txBox="1"/>
          <p:nvPr/>
        </p:nvSpPr>
        <p:spPr>
          <a:xfrm>
            <a:off x="905669" y="1791919"/>
            <a:ext cx="7499617" cy="954107"/>
          </a:xfrm>
          <a:prstGeom prst="rect">
            <a:avLst/>
          </a:prstGeom>
          <a:noFill/>
        </p:spPr>
        <p:txBody>
          <a:bodyPr wrap="none" rtlCol="0">
            <a:spAutoFit/>
          </a:bodyPr>
          <a:lstStyle/>
          <a:p>
            <a:r>
              <a:rPr lang="en-US" sz="2800" dirty="0"/>
              <a:t>Deuteronomy 14:22</a:t>
            </a:r>
          </a:p>
          <a:p>
            <a:r>
              <a:rPr lang="en-US" sz="2800" dirty="0"/>
              <a:t>	“You shall truly tithe all the increase..”</a:t>
            </a:r>
          </a:p>
        </p:txBody>
      </p:sp>
      <p:sp>
        <p:nvSpPr>
          <p:cNvPr id="8" name="Rectangle 7">
            <a:extLst>
              <a:ext uri="{FF2B5EF4-FFF2-40B4-BE49-F238E27FC236}">
                <a16:creationId xmlns:a16="http://schemas.microsoft.com/office/drawing/2014/main" id="{8572A652-9C79-434F-B955-7960CE96A952}"/>
              </a:ext>
            </a:extLst>
          </p:cNvPr>
          <p:cNvSpPr/>
          <p:nvPr/>
        </p:nvSpPr>
        <p:spPr>
          <a:xfrm>
            <a:off x="8816029" y="2652762"/>
            <a:ext cx="2797004" cy="646331"/>
          </a:xfrm>
          <a:prstGeom prst="rect">
            <a:avLst/>
          </a:prstGeom>
        </p:spPr>
        <p:txBody>
          <a:bodyPr wrap="square">
            <a:spAutoFit/>
          </a:bodyPr>
          <a:lstStyle/>
          <a:p>
            <a:r>
              <a:rPr lang="en-US" dirty="0"/>
              <a:t>Photo by </a:t>
            </a:r>
            <a:r>
              <a:rPr lang="en-US" dirty="0">
                <a:hlinkClick r:id="rId4"/>
              </a:rPr>
              <a:t>Jungwoo Hong</a:t>
            </a:r>
            <a:r>
              <a:rPr lang="en-US" dirty="0"/>
              <a:t> on </a:t>
            </a:r>
            <a:r>
              <a:rPr lang="en-US" dirty="0">
                <a:hlinkClick r:id="rId5"/>
              </a:rPr>
              <a:t>Unsplash</a:t>
            </a:r>
            <a:endParaRPr lang="en-US" dirty="0"/>
          </a:p>
        </p:txBody>
      </p:sp>
      <p:pic>
        <p:nvPicPr>
          <p:cNvPr id="9" name="Picture 8" descr="A picture containing text, outdoor, sign, wooden&#10;&#10;Description automatically generated">
            <a:extLst>
              <a:ext uri="{FF2B5EF4-FFF2-40B4-BE49-F238E27FC236}">
                <a16:creationId xmlns:a16="http://schemas.microsoft.com/office/drawing/2014/main" id="{722AE025-8364-FD41-9096-2EB74C2D49AA}"/>
              </a:ext>
            </a:extLst>
          </p:cNvPr>
          <p:cNvPicPr>
            <a:picLocks noChangeAspect="1"/>
          </p:cNvPicPr>
          <p:nvPr/>
        </p:nvPicPr>
        <p:blipFill>
          <a:blip r:embed="rId6"/>
          <a:stretch>
            <a:fillRect/>
          </a:stretch>
        </p:blipFill>
        <p:spPr>
          <a:xfrm>
            <a:off x="8636000" y="407143"/>
            <a:ext cx="3157063" cy="2104709"/>
          </a:xfrm>
          <a:prstGeom prst="rect">
            <a:avLst/>
          </a:prstGeom>
        </p:spPr>
      </p:pic>
    </p:spTree>
    <p:extLst>
      <p:ext uri="{BB962C8B-B14F-4D97-AF65-F5344CB8AC3E}">
        <p14:creationId xmlns:p14="http://schemas.microsoft.com/office/powerpoint/2010/main" val="1124327099"/>
      </p:ext>
    </p:extLst>
  </p:cSld>
  <p:clrMapOvr>
    <a:masterClrMapping/>
  </p:clrMapOvr>
  <p:transition spd="med" advTm="4958">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957" y="357236"/>
            <a:ext cx="6637866" cy="1143000"/>
          </a:xfrm>
        </p:spPr>
        <p:txBody>
          <a:bodyPr/>
          <a:lstStyle/>
          <a:p>
            <a:r>
              <a:rPr lang="en-US" sz="4000" dirty="0">
                <a:latin typeface="+mn-lt"/>
              </a:rPr>
              <a:t>“Increase” Defined</a:t>
            </a:r>
          </a:p>
        </p:txBody>
      </p:sp>
      <p:sp>
        <p:nvSpPr>
          <p:cNvPr id="3" name="Content Placeholder 2"/>
          <p:cNvSpPr>
            <a:spLocks noGrp="1"/>
          </p:cNvSpPr>
          <p:nvPr>
            <p:ph idx="1"/>
          </p:nvPr>
        </p:nvSpPr>
        <p:spPr>
          <a:xfrm>
            <a:off x="857956" y="1835551"/>
            <a:ext cx="8978289" cy="5500993"/>
          </a:xfrm>
        </p:spPr>
        <p:txBody>
          <a:bodyPr/>
          <a:lstStyle/>
          <a:p>
            <a:pPr marL="0" indent="0">
              <a:buNone/>
            </a:pPr>
            <a:r>
              <a:rPr lang="en-US" b="1" dirty="0"/>
              <a:t>Strong’s: </a:t>
            </a:r>
            <a:r>
              <a:rPr lang="en-US" b="1" dirty="0" err="1"/>
              <a:t>tebuah</a:t>
            </a:r>
            <a:r>
              <a:rPr lang="en-US" b="1" dirty="0"/>
              <a:t>: product, revenue</a:t>
            </a:r>
            <a:endParaRPr lang="en-US" dirty="0"/>
          </a:p>
          <a:p>
            <a:r>
              <a:rPr lang="en-US" b="1" dirty="0"/>
              <a:t>Original Word: </a:t>
            </a:r>
            <a:r>
              <a:rPr lang="en-US" dirty="0" err="1"/>
              <a:t>ת</a:t>
            </a:r>
            <a:r>
              <a:rPr lang="en-US" dirty="0"/>
              <a:t>ְּ</a:t>
            </a:r>
            <a:r>
              <a:rPr lang="en-US" dirty="0" err="1"/>
              <a:t>בוּאָה</a:t>
            </a:r>
            <a:br>
              <a:rPr lang="en-US" dirty="0"/>
            </a:br>
            <a:r>
              <a:rPr lang="en-US" b="1" dirty="0"/>
              <a:t>Transliteration: </a:t>
            </a:r>
            <a:r>
              <a:rPr lang="en-US" dirty="0" err="1"/>
              <a:t>tebuah</a:t>
            </a:r>
            <a:br>
              <a:rPr lang="en-US" dirty="0"/>
            </a:br>
            <a:r>
              <a:rPr lang="en-US" b="1" dirty="0"/>
              <a:t>Phonetic Spelling: </a:t>
            </a:r>
            <a:r>
              <a:rPr lang="en-US" dirty="0"/>
              <a:t>(</a:t>
            </a:r>
            <a:r>
              <a:rPr lang="en-US" dirty="0" err="1"/>
              <a:t>teb</a:t>
            </a:r>
            <a:r>
              <a:rPr lang="en-US" dirty="0"/>
              <a:t>-</a:t>
            </a:r>
            <a:r>
              <a:rPr lang="en-US" dirty="0" err="1"/>
              <a:t>oo</a:t>
            </a:r>
            <a:r>
              <a:rPr lang="en-US" dirty="0"/>
              <a:t>-aw')</a:t>
            </a:r>
            <a:br>
              <a:rPr lang="en-US" dirty="0"/>
            </a:br>
            <a:r>
              <a:rPr lang="en-US" b="1" dirty="0"/>
              <a:t>Short Definition: </a:t>
            </a:r>
            <a:r>
              <a:rPr lang="en-US" dirty="0"/>
              <a:t>produce</a:t>
            </a:r>
          </a:p>
          <a:p>
            <a:r>
              <a:rPr lang="en-US" b="1" dirty="0"/>
              <a:t>NAS Exhaustive Concordance –</a:t>
            </a:r>
            <a:r>
              <a:rPr lang="en-US" b="1" i="1" dirty="0"/>
              <a:t>  </a:t>
            </a:r>
            <a:r>
              <a:rPr lang="en-US" dirty="0"/>
              <a:t>product, revenue</a:t>
            </a:r>
            <a:br>
              <a:rPr lang="en-US" dirty="0"/>
            </a:br>
            <a:r>
              <a:rPr lang="en-US" b="1" i="1" dirty="0"/>
              <a:t>NASB Translation</a:t>
            </a:r>
            <a:br>
              <a:rPr lang="en-US" dirty="0"/>
            </a:br>
            <a:r>
              <a:rPr lang="en-US" dirty="0"/>
              <a:t>crop (4), crops (6), gain (1), harvest (4), income (4), increase (3), produce (10), product (3), revenue (2), yield (5), yield may increase (1)</a:t>
            </a:r>
          </a:p>
          <a:p>
            <a:endParaRPr lang="en-US" dirty="0"/>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5</a:t>
            </a:fld>
            <a:endParaRPr lang="en-US" dirty="0"/>
          </a:p>
        </p:txBody>
      </p:sp>
      <p:pic>
        <p:nvPicPr>
          <p:cNvPr id="4" name="Picture 3"/>
          <p:cNvPicPr>
            <a:picLocks noChangeAspect="1"/>
          </p:cNvPicPr>
          <p:nvPr/>
        </p:nvPicPr>
        <p:blipFill>
          <a:blip r:embed="rId2"/>
          <a:stretch>
            <a:fillRect/>
          </a:stretch>
        </p:blipFill>
        <p:spPr>
          <a:xfrm>
            <a:off x="9395978" y="357236"/>
            <a:ext cx="1975554" cy="4156895"/>
          </a:xfrm>
          <a:prstGeom prst="rect">
            <a:avLst/>
          </a:prstGeom>
        </p:spPr>
      </p:pic>
    </p:spTree>
    <p:extLst>
      <p:ext uri="{BB962C8B-B14F-4D97-AF65-F5344CB8AC3E}">
        <p14:creationId xmlns:p14="http://schemas.microsoft.com/office/powerpoint/2010/main" val="4101575666"/>
      </p:ext>
    </p:extLst>
  </p:cSld>
  <p:clrMapOvr>
    <a:masterClrMapping/>
  </p:clrMapOvr>
  <p:transition spd="med" advTm="4958">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37" y="748772"/>
            <a:ext cx="8325708" cy="740312"/>
          </a:xfrm>
        </p:spPr>
        <p:txBody>
          <a:bodyPr/>
          <a:lstStyle/>
          <a:p>
            <a:r>
              <a:rPr lang="en-US" sz="4000" dirty="0">
                <a:latin typeface="+mn-lt"/>
              </a:rPr>
              <a:t>Tithe - A Simple Example</a:t>
            </a:r>
          </a:p>
        </p:txBody>
      </p:sp>
      <p:sp>
        <p:nvSpPr>
          <p:cNvPr id="3" name="Content Placeholder 2"/>
          <p:cNvSpPr>
            <a:spLocks noGrp="1"/>
          </p:cNvSpPr>
          <p:nvPr>
            <p:ph idx="1"/>
          </p:nvPr>
        </p:nvSpPr>
        <p:spPr>
          <a:xfrm>
            <a:off x="790070" y="1985796"/>
            <a:ext cx="8229600" cy="4974515"/>
          </a:xfrm>
        </p:spPr>
        <p:txBody>
          <a:bodyPr/>
          <a:lstStyle/>
          <a:p>
            <a:r>
              <a:rPr lang="en-US" dirty="0"/>
              <a:t>If a farmer harvests 10 bushels of wheat, he’d give one bushel to the priests.</a:t>
            </a:r>
          </a:p>
          <a:p>
            <a:r>
              <a:rPr lang="en-US" dirty="0"/>
              <a:t>If the farmer must pay the neighbor for water to grow his wheat and agrees to pay one bushel of wheat, then the farmers increase is 10-1 or 9 bushels. We would then pay 9/10ths of a bushel of wheat as a Levite tithe.</a:t>
            </a:r>
          </a:p>
          <a:p>
            <a:pPr marL="0" indent="0">
              <a:buNone/>
            </a:pPr>
            <a:r>
              <a:rPr lang="en-US" dirty="0"/>
              <a:t>Tithes should consider:</a:t>
            </a:r>
          </a:p>
          <a:p>
            <a:pPr marL="457200" lvl="1" indent="0">
              <a:buNone/>
            </a:pPr>
            <a:r>
              <a:rPr lang="en-US" sz="3200" dirty="0"/>
              <a:t>“cost of production”</a:t>
            </a:r>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6</a:t>
            </a:fld>
            <a:endParaRPr lang="en-US" dirty="0"/>
          </a:p>
        </p:txBody>
      </p:sp>
      <p:pic>
        <p:nvPicPr>
          <p:cNvPr id="7" name="Picture 2" descr="What Does the Bible Teach About Tithing? by United Church of God">
            <a:extLst>
              <a:ext uri="{FF2B5EF4-FFF2-40B4-BE49-F238E27FC236}">
                <a16:creationId xmlns:a16="http://schemas.microsoft.com/office/drawing/2014/main" id="{B88AF9E2-05D8-4344-AED5-03687B40D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550" y="220856"/>
            <a:ext cx="2162371" cy="280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89520"/>
      </p:ext>
    </p:extLst>
  </p:cSld>
  <p:clrMapOvr>
    <a:masterClrMapping/>
  </p:clrMapOvr>
  <p:transition spd="med" advTm="4958">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92" y="751434"/>
            <a:ext cx="8325708" cy="740312"/>
          </a:xfrm>
        </p:spPr>
        <p:txBody>
          <a:bodyPr/>
          <a:lstStyle/>
          <a:p>
            <a:r>
              <a:rPr lang="en-US" sz="4000" dirty="0">
                <a:latin typeface="+mn-lt"/>
              </a:rPr>
              <a:t>Tithe – For Most of Us</a:t>
            </a:r>
          </a:p>
        </p:txBody>
      </p:sp>
      <p:sp>
        <p:nvSpPr>
          <p:cNvPr id="3" name="Content Placeholder 2"/>
          <p:cNvSpPr>
            <a:spLocks noGrp="1"/>
          </p:cNvSpPr>
          <p:nvPr>
            <p:ph idx="1"/>
          </p:nvPr>
        </p:nvSpPr>
        <p:spPr>
          <a:xfrm>
            <a:off x="823936" y="2048568"/>
            <a:ext cx="8229600" cy="4302536"/>
          </a:xfrm>
        </p:spPr>
        <p:txBody>
          <a:bodyPr/>
          <a:lstStyle/>
          <a:p>
            <a:r>
              <a:rPr lang="en-US" dirty="0"/>
              <a:t>If we are paid $15 per hour to work at In-N-Out Burger – we have entered into an employment agreement to trade one hour of our time for $15. </a:t>
            </a:r>
          </a:p>
          <a:p>
            <a:pPr marL="0" indent="0">
              <a:buNone/>
            </a:pPr>
            <a:r>
              <a:rPr lang="en-US" dirty="0"/>
              <a:t>$15 is our increase </a:t>
            </a:r>
          </a:p>
          <a:p>
            <a:pPr marL="0" indent="0">
              <a:buNone/>
            </a:pPr>
            <a:r>
              <a:rPr lang="en-US" dirty="0"/>
              <a:t>We should not confuse:</a:t>
            </a:r>
          </a:p>
          <a:p>
            <a:pPr marL="457200" lvl="1" indent="0">
              <a:buNone/>
            </a:pPr>
            <a:r>
              <a:rPr lang="en-US" sz="3200" dirty="0"/>
              <a:t>“cost of production with </a:t>
            </a:r>
          </a:p>
          <a:p>
            <a:pPr marL="457200" lvl="1" indent="0">
              <a:buNone/>
            </a:pPr>
            <a:r>
              <a:rPr lang="en-US" sz="3200" dirty="0"/>
              <a:t>cost of service”</a:t>
            </a:r>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7</a:t>
            </a:fld>
            <a:endParaRPr lang="en-US" dirty="0"/>
          </a:p>
        </p:txBody>
      </p:sp>
      <p:pic>
        <p:nvPicPr>
          <p:cNvPr id="3074" name="Picture 2" descr="What Does the Bible Teach About Tithing? by United Church of God">
            <a:extLst>
              <a:ext uri="{FF2B5EF4-FFF2-40B4-BE49-F238E27FC236}">
                <a16:creationId xmlns:a16="http://schemas.microsoft.com/office/drawing/2014/main" id="{5429030A-1A86-D544-848A-D914B5548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550" y="220856"/>
            <a:ext cx="2162371" cy="280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78203"/>
      </p:ext>
    </p:extLst>
  </p:cSld>
  <p:clrMapOvr>
    <a:masterClrMapping/>
  </p:clrMapOvr>
  <p:transition spd="med" advTm="4958">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146" y="699639"/>
            <a:ext cx="5478618" cy="1021422"/>
          </a:xfrm>
        </p:spPr>
        <p:txBody>
          <a:bodyPr/>
          <a:lstStyle/>
          <a:p>
            <a:r>
              <a:rPr lang="en-US" sz="4000" dirty="0">
                <a:latin typeface="+mn-lt"/>
              </a:rPr>
              <a:t>What about Taxes?</a:t>
            </a:r>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8</a:t>
            </a:fld>
            <a:endParaRPr lang="en-US" dirty="0"/>
          </a:p>
        </p:txBody>
      </p:sp>
      <p:sp>
        <p:nvSpPr>
          <p:cNvPr id="7" name="Rectangle 6"/>
          <p:cNvSpPr/>
          <p:nvPr/>
        </p:nvSpPr>
        <p:spPr>
          <a:xfrm>
            <a:off x="897146" y="1827765"/>
            <a:ext cx="7693698" cy="3970318"/>
          </a:xfrm>
          <a:prstGeom prst="rect">
            <a:avLst/>
          </a:prstGeom>
        </p:spPr>
        <p:txBody>
          <a:bodyPr wrap="square">
            <a:spAutoFit/>
          </a:bodyPr>
          <a:lstStyle/>
          <a:p>
            <a:r>
              <a:rPr lang="en-US" sz="2800" dirty="0"/>
              <a:t>In 1982 the church came to the conclusion that since brethren in various European countries had </a:t>
            </a:r>
            <a:r>
              <a:rPr lang="en-US" sz="2800" b="1" u="sng" dirty="0"/>
              <a:t>no control over the deduction of taxes </a:t>
            </a:r>
            <a:r>
              <a:rPr lang="en-US" sz="2800" dirty="0"/>
              <a:t>from their income and derived only minimal economic benefit from payment of such taxes, the taxes withheld should not be considered increase for the purpose of tithing. The church subsequently applied this principle to other nations. </a:t>
            </a:r>
          </a:p>
        </p:txBody>
      </p:sp>
      <p:sp>
        <p:nvSpPr>
          <p:cNvPr id="8" name="Rectangle 7"/>
          <p:cNvSpPr/>
          <p:nvPr/>
        </p:nvSpPr>
        <p:spPr>
          <a:xfrm>
            <a:off x="3505200" y="5916129"/>
            <a:ext cx="9076267" cy="523220"/>
          </a:xfrm>
          <a:prstGeom prst="rect">
            <a:avLst/>
          </a:prstGeom>
        </p:spPr>
        <p:txBody>
          <a:bodyPr wrap="square">
            <a:spAutoFit/>
          </a:bodyPr>
          <a:lstStyle/>
          <a:p>
            <a:r>
              <a:rPr lang="en-US" sz="2800" dirty="0"/>
              <a:t>UCG Doctrinal Statement on Tithing on Net Income</a:t>
            </a:r>
          </a:p>
        </p:txBody>
      </p:sp>
      <p:sp>
        <p:nvSpPr>
          <p:cNvPr id="3" name="Rectangle 2">
            <a:extLst>
              <a:ext uri="{FF2B5EF4-FFF2-40B4-BE49-F238E27FC236}">
                <a16:creationId xmlns:a16="http://schemas.microsoft.com/office/drawing/2014/main" id="{A4AA72CB-EF11-F84C-8762-81A2FC192CB4}"/>
              </a:ext>
            </a:extLst>
          </p:cNvPr>
          <p:cNvSpPr/>
          <p:nvPr/>
        </p:nvSpPr>
        <p:spPr>
          <a:xfrm>
            <a:off x="8692444" y="2494517"/>
            <a:ext cx="3194756" cy="646331"/>
          </a:xfrm>
          <a:prstGeom prst="rect">
            <a:avLst/>
          </a:prstGeom>
        </p:spPr>
        <p:txBody>
          <a:bodyPr wrap="square">
            <a:spAutoFit/>
          </a:bodyPr>
          <a:lstStyle/>
          <a:p>
            <a:pPr algn="ctr"/>
            <a:r>
              <a:rPr lang="en-US" dirty="0"/>
              <a:t>Photo by </a:t>
            </a:r>
            <a:r>
              <a:rPr lang="en-US" dirty="0">
                <a:hlinkClick r:id="rId2"/>
              </a:rPr>
              <a:t>Olga DeLawrence</a:t>
            </a:r>
            <a:r>
              <a:rPr lang="en-US" dirty="0"/>
              <a:t> on </a:t>
            </a:r>
            <a:r>
              <a:rPr lang="en-US" dirty="0">
                <a:hlinkClick r:id="rId3"/>
              </a:rPr>
              <a:t>Unsplash</a:t>
            </a:r>
            <a:endParaRPr lang="en-US" dirty="0"/>
          </a:p>
        </p:txBody>
      </p:sp>
      <p:pic>
        <p:nvPicPr>
          <p:cNvPr id="10" name="Content Placeholder 9" descr="Text&#10;&#10;Description automatically generated">
            <a:extLst>
              <a:ext uri="{FF2B5EF4-FFF2-40B4-BE49-F238E27FC236}">
                <a16:creationId xmlns:a16="http://schemas.microsoft.com/office/drawing/2014/main" id="{A44BD8C9-A49C-7A4D-9C05-E508A21DD3F0}"/>
              </a:ext>
            </a:extLst>
          </p:cNvPr>
          <p:cNvPicPr>
            <a:picLocks noGrp="1" noChangeAspect="1"/>
          </p:cNvPicPr>
          <p:nvPr>
            <p:ph idx="1"/>
          </p:nvPr>
        </p:nvPicPr>
        <p:blipFill>
          <a:blip r:embed="rId4"/>
          <a:stretch>
            <a:fillRect/>
          </a:stretch>
        </p:blipFill>
        <p:spPr>
          <a:xfrm>
            <a:off x="8692444" y="170944"/>
            <a:ext cx="3356624" cy="2241018"/>
          </a:xfrm>
        </p:spPr>
      </p:pic>
    </p:spTree>
    <p:extLst>
      <p:ext uri="{BB962C8B-B14F-4D97-AF65-F5344CB8AC3E}">
        <p14:creationId xmlns:p14="http://schemas.microsoft.com/office/powerpoint/2010/main" val="1783681899"/>
      </p:ext>
    </p:extLst>
  </p:cSld>
  <p:clrMapOvr>
    <a:masterClrMapping/>
  </p:clrMapOvr>
  <p:transition spd="med" advTm="4958">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22" y="444500"/>
            <a:ext cx="8229599" cy="1143000"/>
          </a:xfrm>
        </p:spPr>
        <p:txBody>
          <a:bodyPr/>
          <a:lstStyle/>
          <a:p>
            <a:r>
              <a:rPr lang="en-US" sz="4000" dirty="0">
                <a:latin typeface="+mn-lt"/>
              </a:rPr>
              <a:t>Second Tithe</a:t>
            </a:r>
          </a:p>
        </p:txBody>
      </p:sp>
      <p:sp>
        <p:nvSpPr>
          <p:cNvPr id="3" name="Content Placeholder 2"/>
          <p:cNvSpPr>
            <a:spLocks noGrp="1"/>
          </p:cNvSpPr>
          <p:nvPr>
            <p:ph idx="1"/>
          </p:nvPr>
        </p:nvSpPr>
        <p:spPr>
          <a:xfrm>
            <a:off x="942622" y="1817157"/>
            <a:ext cx="10233378" cy="4911021"/>
          </a:xfrm>
        </p:spPr>
        <p:txBody>
          <a:bodyPr/>
          <a:lstStyle/>
          <a:p>
            <a:r>
              <a:rPr lang="en-US" sz="3200" dirty="0">
                <a:latin typeface="+mj-lt"/>
              </a:rPr>
              <a:t>It’s commanded just like the other tithes</a:t>
            </a:r>
          </a:p>
          <a:p>
            <a:r>
              <a:rPr lang="en-US" sz="3200" dirty="0">
                <a:latin typeface="+mj-lt"/>
              </a:rPr>
              <a:t>Should create a separate bank account to hold this tithe</a:t>
            </a:r>
          </a:p>
          <a:p>
            <a:r>
              <a:rPr lang="en-US" sz="3200" dirty="0">
                <a:latin typeface="+mj-lt"/>
              </a:rPr>
              <a:t>Should not borrow from it during the year</a:t>
            </a:r>
          </a:p>
          <a:p>
            <a:r>
              <a:rPr lang="en-US" sz="3200" dirty="0">
                <a:latin typeface="+mj-lt"/>
              </a:rPr>
              <a:t>Required for the Feasts </a:t>
            </a:r>
            <a:r>
              <a:rPr lang="en-US" sz="3200">
                <a:latin typeface="+mj-lt"/>
              </a:rPr>
              <a:t>(Deuteronomy </a:t>
            </a:r>
            <a:r>
              <a:rPr lang="en-US" sz="3200" dirty="0">
                <a:latin typeface="+mj-lt"/>
              </a:rPr>
              <a:t>14:22) which are commanded assemblies</a:t>
            </a:r>
          </a:p>
          <a:p>
            <a:pPr lvl="1"/>
            <a:r>
              <a:rPr lang="en-US" sz="2800" dirty="0">
                <a:latin typeface="+mj-lt"/>
              </a:rPr>
              <a:t>Nehemiah 8:18 – “they kept the feast seven days and on the eighth day there was a sacred assembly, according to the prescribed manner.”</a:t>
            </a:r>
          </a:p>
        </p:txBody>
      </p:sp>
      <p:sp>
        <p:nvSpPr>
          <p:cNvPr id="5" name="Slide Number Placeholder 4"/>
          <p:cNvSpPr>
            <a:spLocks noGrp="1"/>
          </p:cNvSpPr>
          <p:nvPr>
            <p:ph type="sldNum" sz="quarter" idx="12"/>
          </p:nvPr>
        </p:nvSpPr>
        <p:spPr>
          <a:xfrm>
            <a:off x="3505200" y="6478588"/>
            <a:ext cx="2133600" cy="365125"/>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4E19A28B-B4CE-7A42-946F-2839C3B22B4C}" type="slidenum">
              <a:rPr lang="en-US" smtClean="0"/>
              <a:pPr>
                <a:defRPr/>
              </a:pPr>
              <a:t>9</a:t>
            </a:fld>
            <a:endParaRPr lang="en-US" dirty="0"/>
          </a:p>
        </p:txBody>
      </p:sp>
      <p:pic>
        <p:nvPicPr>
          <p:cNvPr id="7" name="Picture 6">
            <a:extLst>
              <a:ext uri="{FF2B5EF4-FFF2-40B4-BE49-F238E27FC236}">
                <a16:creationId xmlns:a16="http://schemas.microsoft.com/office/drawing/2014/main" id="{404A154A-F671-B446-A861-8E0944D6D25F}"/>
              </a:ext>
            </a:extLst>
          </p:cNvPr>
          <p:cNvPicPr>
            <a:picLocks noChangeAspect="1"/>
          </p:cNvPicPr>
          <p:nvPr/>
        </p:nvPicPr>
        <p:blipFill>
          <a:blip r:embed="rId2"/>
          <a:stretch>
            <a:fillRect/>
          </a:stretch>
        </p:blipFill>
        <p:spPr>
          <a:xfrm>
            <a:off x="8051800" y="217311"/>
            <a:ext cx="3810000" cy="2133600"/>
          </a:xfrm>
          <a:prstGeom prst="rect">
            <a:avLst/>
          </a:prstGeom>
        </p:spPr>
      </p:pic>
    </p:spTree>
    <p:extLst>
      <p:ext uri="{BB962C8B-B14F-4D97-AF65-F5344CB8AC3E}">
        <p14:creationId xmlns:p14="http://schemas.microsoft.com/office/powerpoint/2010/main" val="3589942531"/>
      </p:ext>
    </p:extLst>
  </p:cSld>
  <p:clrMapOvr>
    <a:masterClrMapping/>
  </p:clrMapOvr>
  <p:transition spd="med" advTm="4958">
    <p:fade/>
  </p:transition>
</p:sld>
</file>

<file path=ppt/theme/theme1.xml><?xml version="1.0" encoding="utf-8"?>
<a:theme xmlns:a="http://schemas.openxmlformats.org/drawingml/2006/main" name="FOT2017">
  <a:themeElements>
    <a:clrScheme name="FOT2017 2">
      <a:dk1>
        <a:srgbClr val="000000"/>
      </a:dk1>
      <a:lt1>
        <a:srgbClr val="FFFFFF"/>
      </a:lt1>
      <a:dk2>
        <a:srgbClr val="1F497D"/>
      </a:dk2>
      <a:lt2>
        <a:srgbClr val="EEECE1"/>
      </a:lt2>
      <a:accent1>
        <a:srgbClr val="1A4F95"/>
      </a:accent1>
      <a:accent2>
        <a:srgbClr val="8EC3FF"/>
      </a:accent2>
      <a:accent3>
        <a:srgbClr val="A92619"/>
      </a:accent3>
      <a:accent4>
        <a:srgbClr val="C1C1C1"/>
      </a:accent4>
      <a:accent5>
        <a:srgbClr val="0E2849"/>
      </a:accent5>
      <a:accent6>
        <a:srgbClr val="FEDF68"/>
      </a:accent6>
      <a:hlink>
        <a:srgbClr val="AF2C1E"/>
      </a:hlink>
      <a:folHlink>
        <a:srgbClr val="436B46"/>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T2017" id="{C1CD84C0-41CA-064E-8DD9-42A1AA3B9878}" vid="{1D19F884-5798-EE4B-8B16-763D4081CAD8}"/>
    </a:ext>
  </a:extLst>
</a:theme>
</file>

<file path=docProps/app.xml><?xml version="1.0" encoding="utf-8"?>
<Properties xmlns="http://schemas.openxmlformats.org/officeDocument/2006/extended-properties" xmlns:vt="http://schemas.openxmlformats.org/officeDocument/2006/docPropsVTypes">
  <TotalTime>2150</TotalTime>
  <Words>1045</Words>
  <Application>Microsoft Macintosh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Garamond</vt:lpstr>
      <vt:lpstr>Times New Roman</vt:lpstr>
      <vt:lpstr>Trebuchet MS</vt:lpstr>
      <vt:lpstr>FOT2017</vt:lpstr>
      <vt:lpstr>PowerPoint Presentation</vt:lpstr>
      <vt:lpstr>The Three Tithes of the Bible</vt:lpstr>
      <vt:lpstr>How is our “increase” defined ?</vt:lpstr>
      <vt:lpstr>How is our “increase defined? (cont.)</vt:lpstr>
      <vt:lpstr>“Increase” Defined</vt:lpstr>
      <vt:lpstr>Tithe - A Simple Example</vt:lpstr>
      <vt:lpstr>Tithe – For Most of Us</vt:lpstr>
      <vt:lpstr>What about Taxes?</vt:lpstr>
      <vt:lpstr>Second Tithe</vt:lpstr>
      <vt:lpstr>Deuteronomy 26:12 – New King James Version</vt:lpstr>
      <vt:lpstr>Deuteronomy 26:12 – Brenton Septuagint</vt:lpstr>
      <vt:lpstr>Key Verses on Tithing and the “Charity Tithe”</vt:lpstr>
      <vt:lpstr>What about 3rd Tithe?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Pebworth</dc:creator>
  <cp:lastModifiedBy>Tim Pebworth</cp:lastModifiedBy>
  <cp:revision>15</cp:revision>
  <dcterms:created xsi:type="dcterms:W3CDTF">2020-12-08T21:04:18Z</dcterms:created>
  <dcterms:modified xsi:type="dcterms:W3CDTF">2020-12-27T03:17:06Z</dcterms:modified>
</cp:coreProperties>
</file>