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85" r:id="rId4"/>
  </p:sldMasterIdLst>
  <p:sldIdLst>
    <p:sldId id="343" r:id="rId5"/>
    <p:sldId id="357" r:id="rId6"/>
    <p:sldId id="358" r:id="rId7"/>
    <p:sldId id="362" r:id="rId8"/>
    <p:sldId id="359" r:id="rId9"/>
    <p:sldId id="352" r:id="rId10"/>
    <p:sldId id="353" r:id="rId11"/>
    <p:sldId id="354" r:id="rId12"/>
    <p:sldId id="355" r:id="rId13"/>
    <p:sldId id="351" r:id="rId14"/>
    <p:sldId id="427" r:id="rId15"/>
    <p:sldId id="428" r:id="rId16"/>
    <p:sldId id="368" r:id="rId17"/>
    <p:sldId id="364" r:id="rId18"/>
    <p:sldId id="372" r:id="rId19"/>
    <p:sldId id="373" r:id="rId20"/>
    <p:sldId id="374" r:id="rId21"/>
    <p:sldId id="369" r:id="rId22"/>
    <p:sldId id="376" r:id="rId23"/>
    <p:sldId id="370" r:id="rId24"/>
    <p:sldId id="377" r:id="rId25"/>
    <p:sldId id="380" r:id="rId26"/>
    <p:sldId id="371" r:id="rId27"/>
    <p:sldId id="381" r:id="rId28"/>
    <p:sldId id="375" r:id="rId29"/>
    <p:sldId id="384" r:id="rId30"/>
    <p:sldId id="383" r:id="rId31"/>
    <p:sldId id="385" r:id="rId32"/>
    <p:sldId id="387" r:id="rId33"/>
    <p:sldId id="388" r:id="rId34"/>
    <p:sldId id="389" r:id="rId35"/>
    <p:sldId id="382" r:id="rId36"/>
    <p:sldId id="392" r:id="rId37"/>
    <p:sldId id="393" r:id="rId38"/>
    <p:sldId id="394" r:id="rId39"/>
    <p:sldId id="395" r:id="rId40"/>
    <p:sldId id="397" r:id="rId41"/>
    <p:sldId id="399" r:id="rId42"/>
    <p:sldId id="400" r:id="rId43"/>
    <p:sldId id="401" r:id="rId44"/>
    <p:sldId id="402" r:id="rId45"/>
    <p:sldId id="390" r:id="rId46"/>
    <p:sldId id="404" r:id="rId47"/>
    <p:sldId id="429" r:id="rId48"/>
    <p:sldId id="405" r:id="rId49"/>
    <p:sldId id="406" r:id="rId50"/>
    <p:sldId id="407" r:id="rId51"/>
    <p:sldId id="408" r:id="rId52"/>
    <p:sldId id="409" r:id="rId53"/>
    <p:sldId id="410" r:id="rId54"/>
    <p:sldId id="411" r:id="rId55"/>
    <p:sldId id="412" r:id="rId56"/>
    <p:sldId id="413" r:id="rId57"/>
    <p:sldId id="414" r:id="rId58"/>
    <p:sldId id="415" r:id="rId59"/>
    <p:sldId id="416" r:id="rId60"/>
    <p:sldId id="417" r:id="rId61"/>
    <p:sldId id="418" r:id="rId62"/>
    <p:sldId id="419" r:id="rId63"/>
    <p:sldId id="420" r:id="rId64"/>
    <p:sldId id="421" r:id="rId65"/>
    <p:sldId id="422" r:id="rId66"/>
    <p:sldId id="423" r:id="rId67"/>
    <p:sldId id="424" r:id="rId68"/>
    <p:sldId id="425" r:id="rId69"/>
    <p:sldId id="426" r:id="rId7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FF7"/>
    <a:srgbClr val="D0D1D9"/>
    <a:srgbClr val="F6F9FF"/>
    <a:srgbClr val="191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34" autoAdjust="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" Type="http://schemas.openxmlformats.org/officeDocument/2006/relationships/slide" Target="slides/slide3.xml"/><Relationship Id="rId71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">
            <a:extLst>
              <a:ext uri="{FF2B5EF4-FFF2-40B4-BE49-F238E27FC236}">
                <a16:creationId xmlns:a16="http://schemas.microsoft.com/office/drawing/2014/main" id="{F9512BDE-EEA0-404B-8D45-8AA93D61DABC}"/>
              </a:ext>
            </a:extLst>
          </p:cNvPr>
          <p:cNvSpPr/>
          <p:nvPr userDrawn="1"/>
        </p:nvSpPr>
        <p:spPr>
          <a:xfrm flipH="1">
            <a:off x="-1" y="4450188"/>
            <a:ext cx="12192000" cy="2407811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1" name="Rectangle">
            <a:extLst>
              <a:ext uri="{FF2B5EF4-FFF2-40B4-BE49-F238E27FC236}">
                <a16:creationId xmlns:a16="http://schemas.microsoft.com/office/drawing/2014/main" id="{E1223535-0F2F-6340-80B9-0B5D9364A13F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cap="all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noProof="0" smtClean="0"/>
              <a:t>4/28/2023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23584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noProof="0" smtClean="0"/>
              <a:t>4/28/2023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AA314B25-B4AF-394E-BBDA-7E6BAD315F39}"/>
              </a:ext>
            </a:extLst>
          </p:cNvPr>
          <p:cNvSpPr/>
          <p:nvPr userDrawn="1"/>
        </p:nvSpPr>
        <p:spPr>
          <a:xfrm>
            <a:off x="3351057" y="0"/>
            <a:ext cx="8840943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737575EF-0D14-6140-A91B-260C9C9DFE41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82544261-8049-494B-A93D-BDFF1BB847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5000" y="3135207"/>
            <a:ext cx="4886854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cap="all" baseline="0"/>
            </a:lvl1pPr>
          </a:lstStyle>
          <a:p>
            <a:r>
              <a:rPr lang="en-US" noProof="0"/>
              <a:t>Title goes here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9214786D-83EE-814C-A5E4-D0EC7D29D0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5829" y="633875"/>
            <a:ext cx="5981171" cy="5590250"/>
          </a:xfrm>
        </p:spPr>
        <p:txBody>
          <a:bodyPr anchor="ctr">
            <a:normAutofit/>
          </a:bodyPr>
          <a:lstStyle>
            <a:lvl1pPr marL="342900" indent="-342900">
              <a:buClr>
                <a:schemeClr val="tx1"/>
              </a:buClr>
              <a:buFont typeface="+mj-lt"/>
              <a:buAutoNum type="arabicPeriod"/>
              <a:defRPr sz="1600">
                <a:solidFill>
                  <a:schemeClr val="tx1"/>
                </a:solidFill>
              </a:defRPr>
            </a:lvl1pPr>
            <a:lvl2pPr marL="544068" indent="-342900">
              <a:buClr>
                <a:schemeClr val="tx1"/>
              </a:buClr>
              <a:buFont typeface="+mj-lt"/>
              <a:buAutoNum type="arabicPeriod"/>
              <a:defRPr sz="1400">
                <a:solidFill>
                  <a:schemeClr val="tx1"/>
                </a:solidFill>
              </a:defRPr>
            </a:lvl2pPr>
            <a:lvl3pPr marL="612648" indent="-228600">
              <a:buClr>
                <a:schemeClr val="tx1"/>
              </a:buClr>
              <a:buFont typeface="+mj-lt"/>
              <a:buAutoNum type="arabicPeriod"/>
              <a:defRPr sz="1100">
                <a:solidFill>
                  <a:schemeClr val="tx1"/>
                </a:solidFill>
              </a:defRPr>
            </a:lvl3pPr>
            <a:lvl4pPr marL="795528" indent="-228600">
              <a:buClr>
                <a:schemeClr val="tx1"/>
              </a:buClr>
              <a:buFont typeface="+mj-lt"/>
              <a:buAutoNum type="arabicPeriod"/>
              <a:defRPr sz="1100">
                <a:solidFill>
                  <a:schemeClr val="tx1"/>
                </a:solidFill>
              </a:defRPr>
            </a:lvl4pPr>
            <a:lvl5pPr marL="978408" indent="-228600">
              <a:buClr>
                <a:schemeClr val="tx1"/>
              </a:buClr>
              <a:buFont typeface="+mj-lt"/>
              <a:buAutoNum type="arabicPeriod"/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79185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noProof="0" smtClean="0"/>
              <a:t>4/28/2023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2E148DD3-DD87-154B-80B4-2421965D3C83}"/>
              </a:ext>
            </a:extLst>
          </p:cNvPr>
          <p:cNvSpPr/>
          <p:nvPr userDrawn="1"/>
        </p:nvSpPr>
        <p:spPr>
          <a:xfrm>
            <a:off x="1" y="1714500"/>
            <a:ext cx="12192000" cy="3429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742E4732-0E8F-7B46-BD08-0F2EE0DA8786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73F81A-7260-5C4F-A7FF-CA2CC731BC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3870" y="942871"/>
            <a:ext cx="571181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CD13CD4-3E4F-2E41-ACF4-2446257D2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43870" y="1973589"/>
            <a:ext cx="5711810" cy="3941540"/>
          </a:xfrm>
        </p:spPr>
        <p:txBody>
          <a:bodyPr>
            <a:normAutofit/>
          </a:bodyPr>
          <a:lstStyle>
            <a:lvl1pPr>
              <a:buClr>
                <a:schemeClr val="tx1"/>
              </a:buClr>
              <a:defRPr sz="1600">
                <a:solidFill>
                  <a:schemeClr val="tx1"/>
                </a:solidFill>
              </a:defRPr>
            </a:lvl1pPr>
            <a:lvl2pPr marL="384048" indent="-182880"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2pPr>
            <a:lvl3pPr marL="56692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3pPr>
            <a:lvl4pPr marL="74980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4pPr>
            <a:lvl5pPr marL="93268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D8E69886-8907-DB47-87C2-0621AF156D9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05170" y="621039"/>
            <a:ext cx="4589130" cy="5603086"/>
          </a:xfrm>
          <a:solidFill>
            <a:srgbClr val="EDEFF7"/>
          </a:solidFill>
        </p:spPr>
        <p:txBody>
          <a:bodyPr>
            <a:normAutofit/>
          </a:bodyPr>
          <a:lstStyle>
            <a:lvl1pPr>
              <a:buClr>
                <a:schemeClr val="tx1"/>
              </a:buClr>
              <a:defRPr sz="1600">
                <a:solidFill>
                  <a:schemeClr val="tx1"/>
                </a:solidFill>
              </a:defRPr>
            </a:lvl1pPr>
            <a:lvl2pPr marL="384048" indent="-182880"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2pPr>
            <a:lvl3pPr marL="56692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3pPr>
            <a:lvl4pPr marL="74980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4pPr>
            <a:lvl5pPr marL="932688" indent="-182880">
              <a:buClr>
                <a:schemeClr val="tx1"/>
              </a:buClr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6310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9C88DF2D-0421-A94C-82C1-867E1E5E4907}"/>
              </a:ext>
            </a:extLst>
          </p:cNvPr>
          <p:cNvSpPr/>
          <p:nvPr userDrawn="1"/>
        </p:nvSpPr>
        <p:spPr>
          <a:xfrm>
            <a:off x="10993582" y="0"/>
            <a:ext cx="1198418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334D05A3-7A20-9447-8D39-F2980D85413A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634999" y="3927894"/>
            <a:ext cx="10922000" cy="2326856"/>
          </a:xfrm>
          <a:prstGeom prst="rect">
            <a:avLst/>
          </a:prstGeom>
          <a:solidFill>
            <a:srgbClr val="F6F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35001" y="603250"/>
            <a:ext cx="10921998" cy="3294019"/>
          </a:xfrm>
          <a:solidFill>
            <a:schemeClr val="bg1"/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298078"/>
            <a:ext cx="10113645" cy="743682"/>
          </a:xfrm>
          <a:prstGeom prst="rect">
            <a:avLst/>
          </a:prstGeo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213716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noProof="0" smtClean="0"/>
              <a:t>4/28/2023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46387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">
            <a:extLst>
              <a:ext uri="{FF2B5EF4-FFF2-40B4-BE49-F238E27FC236}">
                <a16:creationId xmlns:a16="http://schemas.microsoft.com/office/drawing/2014/main" id="{F9512BDE-EEA0-404B-8D45-8AA93D61DABC}"/>
              </a:ext>
            </a:extLst>
          </p:cNvPr>
          <p:cNvSpPr/>
          <p:nvPr userDrawn="1"/>
        </p:nvSpPr>
        <p:spPr>
          <a:xfrm flipH="1">
            <a:off x="4217870" y="0"/>
            <a:ext cx="3599236" cy="6857999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1" name="Rectangle">
            <a:extLst>
              <a:ext uri="{FF2B5EF4-FFF2-40B4-BE49-F238E27FC236}">
                <a16:creationId xmlns:a16="http://schemas.microsoft.com/office/drawing/2014/main" id="{E1223535-0F2F-6340-80B9-0B5D9364A13F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cap="all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noProof="0" smtClean="0"/>
              <a:t>4/28/2023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9707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">
            <a:extLst>
              <a:ext uri="{FF2B5EF4-FFF2-40B4-BE49-F238E27FC236}">
                <a16:creationId xmlns:a16="http://schemas.microsoft.com/office/drawing/2014/main" id="{202A34A5-A029-A246-82C6-D288185EB396}"/>
              </a:ext>
            </a:extLst>
          </p:cNvPr>
          <p:cNvSpPr/>
          <p:nvPr userDrawn="1"/>
        </p:nvSpPr>
        <p:spPr>
          <a:xfrm flipH="1">
            <a:off x="0" y="0"/>
            <a:ext cx="3351057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3" name="Rectangle">
            <a:extLst>
              <a:ext uri="{FF2B5EF4-FFF2-40B4-BE49-F238E27FC236}">
                <a16:creationId xmlns:a16="http://schemas.microsoft.com/office/drawing/2014/main" id="{2773E1D8-C87F-EE46-8284-575DCA498E81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noProof="0" smtClean="0"/>
              <a:t>4/28/2023</a:t>
            </a:fld>
            <a:endParaRPr lang="en-US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C429A40D-770E-C144-A5B5-6A4442C09C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942871"/>
            <a:ext cx="1005840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32407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64248D99-2B30-464D-B9B7-4E5C3A1F3FB2}"/>
              </a:ext>
            </a:extLst>
          </p:cNvPr>
          <p:cNvSpPr/>
          <p:nvPr userDrawn="1"/>
        </p:nvSpPr>
        <p:spPr>
          <a:xfrm flipH="1"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6" name="Rectangle">
            <a:extLst>
              <a:ext uri="{FF2B5EF4-FFF2-40B4-BE49-F238E27FC236}">
                <a16:creationId xmlns:a16="http://schemas.microsoft.com/office/drawing/2014/main" id="{3FAFF55B-FDE6-394B-A39B-22627D8FB6EA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1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1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noProof="0" smtClean="0"/>
              <a:t>4/28/2023</a:t>
            </a:fld>
            <a:endParaRPr lang="en-US" noProof="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99E345E4-E77C-484E-9FBB-E4EC71F085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942871"/>
            <a:ext cx="1005840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23224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83ACCAC0-2C8A-CE43-8C55-22BB53C73920}"/>
              </a:ext>
            </a:extLst>
          </p:cNvPr>
          <p:cNvSpPr/>
          <p:nvPr userDrawn="1"/>
        </p:nvSpPr>
        <p:spPr>
          <a:xfrm flipH="1">
            <a:off x="0" y="0"/>
            <a:ext cx="3351057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A400A9BD-AA60-E24D-9FC2-722758C8C933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noProof="0" smtClean="0"/>
              <a:t>4/28/2023</a:t>
            </a:fld>
            <a:endParaRPr lang="en-US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D4076461-FF7A-8843-B7F9-D041F3FB22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942871"/>
            <a:ext cx="1005840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20399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">
            <a:extLst>
              <a:ext uri="{FF2B5EF4-FFF2-40B4-BE49-F238E27FC236}">
                <a16:creationId xmlns:a16="http://schemas.microsoft.com/office/drawing/2014/main" id="{35FB147F-5DC4-B24C-B8CB-D3DA74290381}"/>
              </a:ext>
            </a:extLst>
          </p:cNvPr>
          <p:cNvSpPr/>
          <p:nvPr userDrawn="1"/>
        </p:nvSpPr>
        <p:spPr>
          <a:xfrm>
            <a:off x="1" y="3429000"/>
            <a:ext cx="12192000" cy="3429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A400A9BD-AA60-E24D-9FC2-722758C8C933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noProof="0" smtClean="0"/>
              <a:t>4/28/2023</a:t>
            </a:fld>
            <a:endParaRPr lang="en-US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B9308E97-4F89-394E-856A-5B4EFCB2E7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7279" y="1930861"/>
            <a:ext cx="2919413" cy="2919413"/>
          </a:xfrm>
          <a:solidFill>
            <a:srgbClr val="EDEFF7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A50BECA0-8817-964B-AEDB-A45669684C3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9186" y="1930861"/>
            <a:ext cx="2919413" cy="2919413"/>
          </a:xfrm>
          <a:solidFill>
            <a:srgbClr val="EDEFF7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EF399F4D-B67A-4C4B-BCF3-36FE110603F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21093" y="1930861"/>
            <a:ext cx="2919413" cy="2919413"/>
          </a:xfrm>
          <a:solidFill>
            <a:srgbClr val="EDEFF7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08305C84-E25F-EC49-8F2B-4C0181FD3AB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97279" y="5257321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Name Goes Here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A57A1FCE-E6BF-3747-9D43-42DBA6656EC0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4666773" y="5257321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Name Goes Here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5B4B74C8-96E7-684F-91B9-8CE56CD10F1E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8236267" y="5257321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Name Goes Here</a:t>
            </a:r>
          </a:p>
        </p:txBody>
      </p:sp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D522564E-B348-544F-A8E5-CFCAFA48B5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942871"/>
            <a:ext cx="1005840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18890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noProof="0" smtClean="0"/>
              <a:t>4/28/2023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72297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an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noProof="0" smtClean="0"/>
              <a:t>4/28/2023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05BFC727-5650-B049-AA2A-2511C08FB35B}"/>
              </a:ext>
            </a:extLst>
          </p:cNvPr>
          <p:cNvSpPr/>
          <p:nvPr userDrawn="1"/>
        </p:nvSpPr>
        <p:spPr>
          <a:xfrm flipH="1">
            <a:off x="0" y="0"/>
            <a:ext cx="1195754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E700C598-C823-744D-BE16-5114B7625057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21BED569-C9C5-8F4D-A42A-ED4914579D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24550" y="633875"/>
            <a:ext cx="5632450" cy="5591175"/>
          </a:xfrm>
          <a:solidFill>
            <a:schemeClr val="tx2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ACB6E588-2EB7-9A41-A93A-7757596EF9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95754" y="942870"/>
            <a:ext cx="4157296" cy="1292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US" noProof="0"/>
              <a:t>Title goes here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A6C0FE70-F6BB-3D40-AD3C-E704CABE49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95754" y="2281657"/>
            <a:ext cx="4157296" cy="3633471"/>
          </a:xfrm>
        </p:spPr>
        <p:txBody>
          <a:bodyPr>
            <a:normAutofit/>
          </a:bodyPr>
          <a:lstStyle>
            <a:lvl1pPr marL="0" indent="0">
              <a:buClr>
                <a:schemeClr val="tx1"/>
              </a:buClr>
              <a:buNone/>
              <a:defRPr sz="1600">
                <a:solidFill>
                  <a:schemeClr val="tx1"/>
                </a:solidFill>
              </a:defRPr>
            </a:lvl1pPr>
            <a:lvl2pPr marL="201168" indent="0">
              <a:buClr>
                <a:schemeClr val="tx1"/>
              </a:buClr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2pPr>
            <a:lvl3pPr marL="384048" indent="0">
              <a:buClr>
                <a:schemeClr val="tx1"/>
              </a:buClr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3pPr>
            <a:lvl4pPr marL="566928" indent="0">
              <a:buClr>
                <a:schemeClr val="tx1"/>
              </a:buClr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4pPr>
            <a:lvl5pPr marL="749808" indent="0">
              <a:buClr>
                <a:schemeClr val="tx1"/>
              </a:buClr>
              <a:buFont typeface="Arial" panose="020B0604020202020204" pitchFamily="34" charset="0"/>
              <a:buNone/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1714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noProof="0" smtClean="0"/>
              <a:t>4/28/2023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0AB10FFC-D586-994D-8D3D-F4042255CB72}"/>
              </a:ext>
            </a:extLst>
          </p:cNvPr>
          <p:cNvSpPr/>
          <p:nvPr userDrawn="1"/>
        </p:nvSpPr>
        <p:spPr>
          <a:xfrm flipH="1"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C7B0C08A-E831-D242-B2CE-2DEB004F982F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5C2191-88F7-4148-96FD-E129F707E038}"/>
              </a:ext>
            </a:extLst>
          </p:cNvPr>
          <p:cNvCxnSpPr/>
          <p:nvPr userDrawn="1"/>
        </p:nvCxnSpPr>
        <p:spPr>
          <a:xfrm>
            <a:off x="6818393" y="999565"/>
            <a:ext cx="0" cy="48588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61FB2196-E251-5A40-86F7-6092CEBFA1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5000" y="3135207"/>
            <a:ext cx="5460992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4800" cap="all" baseline="0"/>
            </a:lvl1pPr>
          </a:lstStyle>
          <a:p>
            <a:r>
              <a:rPr lang="en-US" noProof="0"/>
              <a:t>Title goes here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2FACD1B-0D9C-A547-98A0-D66C341D3D7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540794" y="831286"/>
            <a:ext cx="4016206" cy="5195425"/>
          </a:xfrm>
        </p:spPr>
        <p:txBody>
          <a:bodyPr anchor="ctr">
            <a:normAutofit/>
          </a:bodyPr>
          <a:lstStyle>
            <a:lvl1pPr marL="342900" indent="-342900">
              <a:buClr>
                <a:schemeClr val="tx1"/>
              </a:buClr>
              <a:buFont typeface="+mj-lt"/>
              <a:buAutoNum type="arabicPeriod"/>
              <a:defRPr sz="1600">
                <a:solidFill>
                  <a:schemeClr val="tx1"/>
                </a:solidFill>
              </a:defRPr>
            </a:lvl1pPr>
            <a:lvl2pPr marL="544068" indent="-342900">
              <a:buClr>
                <a:schemeClr val="tx1"/>
              </a:buClr>
              <a:buFont typeface="+mj-lt"/>
              <a:buAutoNum type="arabicPeriod"/>
              <a:defRPr sz="1400"/>
            </a:lvl2pPr>
            <a:lvl3pPr marL="612648" indent="-228600">
              <a:buClr>
                <a:schemeClr val="tx1"/>
              </a:buClr>
              <a:buFont typeface="+mj-lt"/>
              <a:buAutoNum type="arabicPeriod"/>
              <a:defRPr sz="1100"/>
            </a:lvl3pPr>
            <a:lvl4pPr marL="795528" indent="-228600">
              <a:buClr>
                <a:schemeClr val="tx1"/>
              </a:buClr>
              <a:buFont typeface="+mj-lt"/>
              <a:buAutoNum type="arabicPeriod"/>
              <a:defRPr sz="1100"/>
            </a:lvl4pPr>
            <a:lvl5pPr marL="978408" indent="-228600">
              <a:buClr>
                <a:schemeClr val="tx1"/>
              </a:buClr>
              <a:buFont typeface="+mj-lt"/>
              <a:buAutoNum type="arabicPeriod"/>
              <a:defRPr sz="1100"/>
            </a:lvl5pPr>
          </a:lstStyle>
          <a:p>
            <a:pPr lvl="0"/>
            <a:r>
              <a:rPr lang="en-US" noProof="0"/>
              <a:t>Quote Goes Here</a:t>
            </a:r>
          </a:p>
        </p:txBody>
      </p:sp>
    </p:spTree>
    <p:extLst>
      <p:ext uri="{BB962C8B-B14F-4D97-AF65-F5344CB8AC3E}">
        <p14:creationId xmlns:p14="http://schemas.microsoft.com/office/powerpoint/2010/main" val="4184935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">
            <a:extLst>
              <a:ext uri="{FF2B5EF4-FFF2-40B4-BE49-F238E27FC236}">
                <a16:creationId xmlns:a16="http://schemas.microsoft.com/office/drawing/2014/main" id="{1552108B-1F90-0044-A7D4-0956E919F29A}"/>
              </a:ext>
            </a:extLst>
          </p:cNvPr>
          <p:cNvSpPr/>
          <p:nvPr userDrawn="1"/>
        </p:nvSpPr>
        <p:spPr>
          <a:xfrm>
            <a:off x="635000" y="633875"/>
            <a:ext cx="10922000" cy="5590250"/>
          </a:xfrm>
          <a:prstGeom prst="rect">
            <a:avLst/>
          </a:prstGeom>
          <a:solidFill>
            <a:srgbClr val="F6F9FF"/>
          </a:solidFill>
          <a:ln w="12700">
            <a:noFill/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sz="1600" noProof="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noProof="0" smtClean="0"/>
              <a:t>4/28/2023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9436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3" r:id="rId2"/>
    <p:sldLayoutId id="2147483675" r:id="rId3"/>
    <p:sldLayoutId id="2147483684" r:id="rId4"/>
    <p:sldLayoutId id="2147483678" r:id="rId5"/>
    <p:sldLayoutId id="2147483688" r:id="rId6"/>
    <p:sldLayoutId id="2147483679" r:id="rId7"/>
    <p:sldLayoutId id="2147483692" r:id="rId8"/>
    <p:sldLayoutId id="2147483691" r:id="rId9"/>
    <p:sldLayoutId id="2147483690" r:id="rId10"/>
    <p:sldLayoutId id="2147483689" r:id="rId11"/>
    <p:sldLayoutId id="2147483683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B7AEFB0-51F2-5449-996C-73382891D2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The Church </a:t>
            </a:r>
            <a:br>
              <a:rPr lang="en-US" dirty="0"/>
            </a:br>
            <a:r>
              <a:rPr lang="en-US" dirty="0"/>
              <a:t>Against </a:t>
            </a:r>
            <a:br>
              <a:rPr lang="en-US" dirty="0"/>
            </a:br>
            <a:r>
              <a:rPr lang="en-US" dirty="0"/>
              <a:t>the Gates of Hades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0F6D6CF-8D73-6643-A348-53AAE29FD1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365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53100-3076-4726-B6E8-AE7CD2CCF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Cave of Pan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AEC0676-36E0-374F-8480-880FE68CC8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7279" y="5213716"/>
            <a:ext cx="2795452" cy="609600"/>
          </a:xfrm>
        </p:spPr>
        <p:txBody>
          <a:bodyPr/>
          <a:lstStyle/>
          <a:p>
            <a:pPr algn="ctr"/>
            <a:r>
              <a:rPr lang="en-US" dirty="0"/>
              <a:t>Gate of Hades</a:t>
            </a:r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844" y="635725"/>
            <a:ext cx="7500983" cy="5625738"/>
          </a:xfrm>
        </p:spPr>
      </p:pic>
    </p:spTree>
    <p:extLst>
      <p:ext uri="{BB962C8B-B14F-4D97-AF65-F5344CB8AC3E}">
        <p14:creationId xmlns:p14="http://schemas.microsoft.com/office/powerpoint/2010/main" val="924700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53100-3076-4726-B6E8-AE7CD2CCF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79" y="701438"/>
            <a:ext cx="10113645" cy="743682"/>
          </a:xfrm>
        </p:spPr>
        <p:txBody>
          <a:bodyPr/>
          <a:lstStyle/>
          <a:p>
            <a:r>
              <a:rPr lang="en-US" dirty="0"/>
              <a:t>Cave of Pan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AEC0676-36E0-374F-8480-880FE68CC8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7279" y="1590951"/>
            <a:ext cx="2795452" cy="609600"/>
          </a:xfrm>
        </p:spPr>
        <p:txBody>
          <a:bodyPr/>
          <a:lstStyle/>
          <a:p>
            <a:pPr algn="ctr"/>
            <a:r>
              <a:rPr lang="en-US" dirty="0"/>
              <a:t>Gate of Hades</a:t>
            </a:r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27" y="2113114"/>
            <a:ext cx="10912392" cy="4144610"/>
          </a:xfrm>
        </p:spPr>
      </p:pic>
    </p:spTree>
    <p:extLst>
      <p:ext uri="{BB962C8B-B14F-4D97-AF65-F5344CB8AC3E}">
        <p14:creationId xmlns:p14="http://schemas.microsoft.com/office/powerpoint/2010/main" val="1012818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392" y="635725"/>
            <a:ext cx="7489887" cy="5625738"/>
          </a:xfrm>
        </p:spPr>
      </p:pic>
    </p:spTree>
    <p:extLst>
      <p:ext uri="{BB962C8B-B14F-4D97-AF65-F5344CB8AC3E}">
        <p14:creationId xmlns:p14="http://schemas.microsoft.com/office/powerpoint/2010/main" val="1325166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706880"/>
            <a:ext cx="10136777" cy="4162216"/>
          </a:xfrm>
        </p:spPr>
        <p:txBody>
          <a:bodyPr>
            <a:normAutofit/>
          </a:bodyPr>
          <a:lstStyle/>
          <a:p>
            <a:r>
              <a:rPr lang="en-US" sz="3600" b="1" dirty="0"/>
              <a:t>Mat 16:13</a:t>
            </a:r>
            <a:r>
              <a:rPr lang="en-US" sz="3600" dirty="0"/>
              <a:t>  When Jesus came into the region of Caesarea Philippi, …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16:13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1933044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706880"/>
            <a:ext cx="10136777" cy="4162216"/>
          </a:xfrm>
        </p:spPr>
        <p:txBody>
          <a:bodyPr>
            <a:normAutofit/>
          </a:bodyPr>
          <a:lstStyle/>
          <a:p>
            <a:r>
              <a:rPr lang="en-US" sz="3600" b="1" dirty="0"/>
              <a:t>Mat 16:13</a:t>
            </a:r>
            <a:r>
              <a:rPr lang="en-US" sz="3600" dirty="0"/>
              <a:t>  When Jesus came into the region of Caesarea Philippi, </a:t>
            </a:r>
          </a:p>
          <a:p>
            <a:endParaRPr lang="en-US" sz="3600" dirty="0"/>
          </a:p>
          <a:p>
            <a:r>
              <a:rPr lang="en-US" sz="3600" dirty="0"/>
              <a:t>He asked His disciples, saying, "Who do men say that I, the Son of Man, am?"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16:13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3236299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706880"/>
            <a:ext cx="10136777" cy="4162216"/>
          </a:xfrm>
        </p:spPr>
        <p:txBody>
          <a:bodyPr>
            <a:normAutofit/>
          </a:bodyPr>
          <a:lstStyle/>
          <a:p>
            <a:r>
              <a:rPr lang="en-US" sz="3600" b="1" dirty="0"/>
              <a:t>Mat 16:14</a:t>
            </a:r>
            <a:r>
              <a:rPr lang="en-US" sz="3600" dirty="0"/>
              <a:t>  So they said, "Some </a:t>
            </a:r>
            <a:r>
              <a:rPr lang="en-US" sz="3600" i="1" dirty="0"/>
              <a:t>say</a:t>
            </a:r>
            <a:r>
              <a:rPr lang="en-US" sz="3600" dirty="0"/>
              <a:t> John the Baptist, some Elijah, and others Jeremiah or one of the prophets."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16:14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13607797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706880"/>
            <a:ext cx="10136777" cy="4162216"/>
          </a:xfrm>
        </p:spPr>
        <p:txBody>
          <a:bodyPr>
            <a:noAutofit/>
          </a:bodyPr>
          <a:lstStyle/>
          <a:p>
            <a:r>
              <a:rPr lang="en-US" sz="3600" b="1" dirty="0"/>
              <a:t>Mat 16:14</a:t>
            </a:r>
            <a:r>
              <a:rPr lang="en-US" sz="3600" dirty="0"/>
              <a:t>  So they said, "Some </a:t>
            </a:r>
            <a:r>
              <a:rPr lang="en-US" sz="3600" i="1" dirty="0"/>
              <a:t>say</a:t>
            </a:r>
            <a:r>
              <a:rPr lang="en-US" sz="3600" dirty="0"/>
              <a:t> John the Baptist, some Elijah, and others Jeremiah or one of the prophets." </a:t>
            </a:r>
          </a:p>
          <a:p>
            <a:endParaRPr lang="en-US" sz="2000" dirty="0"/>
          </a:p>
          <a:p>
            <a:r>
              <a:rPr lang="en-US" sz="3600" u="sng" dirty="0"/>
              <a:t>Metempsychosis:</a:t>
            </a:r>
            <a:r>
              <a:rPr lang="en-US" sz="3600" dirty="0"/>
              <a:t> transmigration at death of the soul of a human being or animal into a new body of the same or a different species.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16:14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41384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706880"/>
            <a:ext cx="10136777" cy="4162216"/>
          </a:xfrm>
        </p:spPr>
        <p:txBody>
          <a:bodyPr>
            <a:noAutofit/>
          </a:bodyPr>
          <a:lstStyle/>
          <a:p>
            <a:r>
              <a:rPr lang="en-US" sz="3600" dirty="0"/>
              <a:t>Josephus (a Pharisee): </a:t>
            </a:r>
          </a:p>
          <a:p>
            <a:r>
              <a:rPr lang="x-none" sz="3600" dirty="0"/>
              <a:t>"Every soul is immortal; those of the good only enter into another body, but those of the bad are tormented with everlasting punishment."</a:t>
            </a:r>
            <a:endParaRPr lang="en-US" sz="3600" dirty="0"/>
          </a:p>
          <a:p>
            <a:endParaRPr lang="en-US" sz="3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16:14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2073329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767840"/>
            <a:ext cx="10136777" cy="4101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/>
              <a:t> Mat 16:15  </a:t>
            </a:r>
            <a:r>
              <a:rPr lang="en-US" sz="3600" dirty="0"/>
              <a:t>He said to them, "But who do you say that I am?"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16:15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1720918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637210"/>
            <a:ext cx="10136777" cy="4231885"/>
          </a:xfrm>
        </p:spPr>
        <p:txBody>
          <a:bodyPr>
            <a:normAutofit/>
          </a:bodyPr>
          <a:lstStyle/>
          <a:p>
            <a:r>
              <a:rPr lang="en-US" sz="3600" b="1" dirty="0"/>
              <a:t>Mat 16:16  </a:t>
            </a:r>
            <a:r>
              <a:rPr lang="en-US" sz="3600" dirty="0"/>
              <a:t>Simon Peter answered and said, "You are the Christ, the Son of the living God." </a:t>
            </a:r>
          </a:p>
          <a:p>
            <a:endParaRPr lang="en-US" sz="3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16:16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500350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5689" y="635725"/>
            <a:ext cx="3150413" cy="5625738"/>
          </a:xfrm>
        </p:spPr>
      </p:pic>
      <p:pic>
        <p:nvPicPr>
          <p:cNvPr id="6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4" y="635725"/>
            <a:ext cx="4641522" cy="261114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4" y="3246873"/>
            <a:ext cx="4524822" cy="301459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167" y="2577717"/>
            <a:ext cx="4641522" cy="368374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7263980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637210"/>
            <a:ext cx="10136777" cy="4231885"/>
          </a:xfrm>
        </p:spPr>
        <p:txBody>
          <a:bodyPr>
            <a:normAutofit/>
          </a:bodyPr>
          <a:lstStyle/>
          <a:p>
            <a:r>
              <a:rPr lang="en-US" sz="3600" b="1" dirty="0"/>
              <a:t>Mat 16:16  </a:t>
            </a:r>
            <a:r>
              <a:rPr lang="en-US" sz="3600" dirty="0"/>
              <a:t>Simon Peter answered and said, "You are </a:t>
            </a:r>
            <a:r>
              <a:rPr lang="en-US" sz="3600" b="1" u="sng" dirty="0"/>
              <a:t>the Christ</a:t>
            </a:r>
            <a:r>
              <a:rPr lang="en-US" sz="3600" dirty="0"/>
              <a:t>, the Son of the living God." </a:t>
            </a:r>
          </a:p>
          <a:p>
            <a:endParaRPr lang="en-US" sz="3600" dirty="0"/>
          </a:p>
          <a:p>
            <a:r>
              <a:rPr lang="en-US" sz="3600" dirty="0"/>
              <a:t>Christos – Messiah – “Anointed”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16:16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1776878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637210"/>
            <a:ext cx="10136777" cy="4231885"/>
          </a:xfrm>
        </p:spPr>
        <p:txBody>
          <a:bodyPr>
            <a:normAutofit/>
          </a:bodyPr>
          <a:lstStyle/>
          <a:p>
            <a:r>
              <a:rPr lang="en-US" sz="3600" b="1" dirty="0"/>
              <a:t>Act 10:38</a:t>
            </a:r>
            <a:r>
              <a:rPr lang="en-US" sz="3600" dirty="0"/>
              <a:t>  how God </a:t>
            </a:r>
            <a:r>
              <a:rPr lang="en-US" sz="3600" b="1" u="sng" dirty="0"/>
              <a:t>anointed</a:t>
            </a:r>
            <a:r>
              <a:rPr lang="en-US" sz="3600" dirty="0"/>
              <a:t> Jesus of Nazareth with the </a:t>
            </a:r>
            <a:r>
              <a:rPr lang="en-US" sz="3600" b="1" u="sng" dirty="0"/>
              <a:t>Holy Spirit and with power</a:t>
            </a:r>
            <a:r>
              <a:rPr lang="en-US" sz="3600" dirty="0"/>
              <a:t>, who went about doing good and healing all who were </a:t>
            </a:r>
            <a:r>
              <a:rPr lang="en-US" sz="3600" u="sng" dirty="0"/>
              <a:t>oppressed by the devil</a:t>
            </a:r>
            <a:r>
              <a:rPr lang="en-US" sz="3600" dirty="0"/>
              <a:t>, for God was with Him.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Acts 10:38</a:t>
            </a:r>
          </a:p>
        </p:txBody>
      </p:sp>
    </p:spTree>
    <p:extLst>
      <p:ext uri="{BB962C8B-B14F-4D97-AF65-F5344CB8AC3E}">
        <p14:creationId xmlns:p14="http://schemas.microsoft.com/office/powerpoint/2010/main" val="12912539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637210"/>
            <a:ext cx="10136777" cy="4231885"/>
          </a:xfrm>
        </p:spPr>
        <p:txBody>
          <a:bodyPr>
            <a:normAutofit/>
          </a:bodyPr>
          <a:lstStyle/>
          <a:p>
            <a:r>
              <a:rPr lang="en-US" sz="3600" b="1" dirty="0"/>
              <a:t>Mat 16:16  </a:t>
            </a:r>
            <a:r>
              <a:rPr lang="en-US" sz="3600" dirty="0"/>
              <a:t>Simon Peter answered and said, "You are the Christ, </a:t>
            </a:r>
            <a:r>
              <a:rPr lang="en-US" sz="3600" b="1" u="sng" dirty="0"/>
              <a:t>the Son of the living God</a:t>
            </a:r>
            <a:r>
              <a:rPr lang="en-US" sz="3600" dirty="0"/>
              <a:t>." 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16:16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4445540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rmAutofit/>
          </a:bodyPr>
          <a:lstStyle/>
          <a:p>
            <a:r>
              <a:rPr lang="en-US" sz="3600" b="1" dirty="0"/>
              <a:t>Mat 16:17  </a:t>
            </a:r>
            <a:r>
              <a:rPr lang="en-US" sz="3600" dirty="0"/>
              <a:t>Jesus answered and said to him, "Blessed are you, </a:t>
            </a:r>
            <a:r>
              <a:rPr lang="en-US" sz="3600" b="1" u="sng" dirty="0"/>
              <a:t>Simon Bar-Jonah</a:t>
            </a:r>
            <a:r>
              <a:rPr lang="en-US" sz="3600" dirty="0"/>
              <a:t>, for flesh and blood has not revealed </a:t>
            </a:r>
            <a:r>
              <a:rPr lang="en-US" sz="3600" i="1" dirty="0"/>
              <a:t>this</a:t>
            </a:r>
            <a:r>
              <a:rPr lang="en-US" sz="3600" dirty="0"/>
              <a:t> to you, but My Father who is in heaven.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16:17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30525358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rmAutofit/>
          </a:bodyPr>
          <a:lstStyle/>
          <a:p>
            <a:r>
              <a:rPr lang="en-US" sz="3600" b="1" dirty="0"/>
              <a:t>Mat 16:17  </a:t>
            </a:r>
            <a:r>
              <a:rPr lang="en-US" sz="3600" dirty="0"/>
              <a:t>Jesus answered and said to him, "Blessed are you, Simon Bar-Jonah, for flesh and blood has not revealed </a:t>
            </a:r>
            <a:r>
              <a:rPr lang="en-US" sz="3600" i="1" dirty="0"/>
              <a:t>this</a:t>
            </a:r>
            <a:r>
              <a:rPr lang="en-US" sz="3600" dirty="0"/>
              <a:t> to you, </a:t>
            </a:r>
            <a:r>
              <a:rPr lang="en-US" sz="3600" b="1" u="sng" dirty="0"/>
              <a:t>but My Father who is in heaven</a:t>
            </a:r>
            <a:r>
              <a:rPr lang="en-US" sz="3600" dirty="0"/>
              <a:t>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16:17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3599697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rmAutofit/>
          </a:bodyPr>
          <a:lstStyle/>
          <a:p>
            <a:r>
              <a:rPr lang="en-US" sz="3600" b="1" dirty="0"/>
              <a:t>Mat 16:18  </a:t>
            </a:r>
            <a:r>
              <a:rPr lang="en-US" sz="3600" dirty="0"/>
              <a:t>And I also say to you that </a:t>
            </a:r>
            <a:r>
              <a:rPr lang="en-US" sz="3600" b="1" u="sng" dirty="0"/>
              <a:t>you are Peter</a:t>
            </a:r>
            <a:r>
              <a:rPr lang="en-US" sz="3600" dirty="0"/>
              <a:t>, …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16:18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31449711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Autofit/>
          </a:bodyPr>
          <a:lstStyle/>
          <a:p>
            <a:r>
              <a:rPr lang="en-US" sz="3600" b="1" dirty="0"/>
              <a:t>Mat 16:18  </a:t>
            </a:r>
            <a:r>
              <a:rPr lang="en-US" sz="3600" dirty="0"/>
              <a:t>And I also say to you that </a:t>
            </a:r>
            <a:r>
              <a:rPr lang="en-US" sz="3600" b="1" u="sng" dirty="0"/>
              <a:t>you are Peter</a:t>
            </a:r>
            <a:r>
              <a:rPr lang="en-US" sz="3600" dirty="0"/>
              <a:t>, …</a:t>
            </a:r>
          </a:p>
          <a:p>
            <a:r>
              <a:rPr lang="en-US" sz="3600" dirty="0" err="1"/>
              <a:t>Petros</a:t>
            </a:r>
            <a:r>
              <a:rPr lang="en-US" sz="3600" dirty="0"/>
              <a:t> – name from John 1:42</a:t>
            </a:r>
          </a:p>
          <a:p>
            <a:r>
              <a:rPr lang="en-US" sz="3600" dirty="0"/>
              <a:t>Christ renamed Simon – Peter “A stone”</a:t>
            </a:r>
          </a:p>
          <a:p>
            <a:r>
              <a:rPr lang="en-US" sz="2800" b="1" dirty="0"/>
              <a:t>Joh 1:42</a:t>
            </a:r>
            <a:r>
              <a:rPr lang="en-US" sz="2800" dirty="0"/>
              <a:t>  And he brought him to Jesus. Now when Jesus looked at him, He said, "You are Simon the son of Jonah. </a:t>
            </a:r>
            <a:r>
              <a:rPr lang="en-US" sz="2800" b="1" u="sng" dirty="0"/>
              <a:t>You shall be called Cephas" (which is translated, A Stone).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16:18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3831956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rmAutofit/>
          </a:bodyPr>
          <a:lstStyle/>
          <a:p>
            <a:r>
              <a:rPr lang="en-US" sz="3600" b="1" dirty="0"/>
              <a:t>Mat 16:18  </a:t>
            </a:r>
            <a:r>
              <a:rPr lang="en-US" sz="3600" dirty="0"/>
              <a:t>And I also say to you that you are Peter, </a:t>
            </a:r>
            <a:r>
              <a:rPr lang="en-US" sz="3600" b="1" u="sng" dirty="0"/>
              <a:t>and on this rock</a:t>
            </a:r>
            <a:r>
              <a:rPr lang="en-US" sz="3600" dirty="0"/>
              <a:t>…</a:t>
            </a:r>
          </a:p>
          <a:p>
            <a:endParaRPr lang="en-US" sz="3600" dirty="0"/>
          </a:p>
          <a:p>
            <a:r>
              <a:rPr lang="en-US" sz="3600" dirty="0"/>
              <a:t>Petra: meaning “Mass of Rock / large stone”</a:t>
            </a:r>
          </a:p>
          <a:p>
            <a:r>
              <a:rPr lang="en-US" sz="3600" dirty="0"/>
              <a:t>16x in New Testament.  Never used for anyone other than Jesus Christ.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16:18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36501626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5"/>
            <a:ext cx="10136777" cy="4609087"/>
          </a:xfrm>
        </p:spPr>
        <p:txBody>
          <a:bodyPr>
            <a:noAutofit/>
          </a:bodyPr>
          <a:lstStyle/>
          <a:p>
            <a:r>
              <a:rPr lang="en-US" sz="3600" b="1" dirty="0"/>
              <a:t>Mat 7:24</a:t>
            </a:r>
            <a:r>
              <a:rPr lang="en-US" sz="3600" dirty="0"/>
              <a:t>  "Therefore whoever hears these sayings of Mine, and does them, I will liken him to a wise man who built his house on </a:t>
            </a:r>
            <a:r>
              <a:rPr lang="en-US" sz="3600" b="1" u="sng" dirty="0"/>
              <a:t>the rock (</a:t>
            </a:r>
            <a:r>
              <a:rPr lang="en-US" sz="3600" b="1" u="sng" dirty="0" err="1"/>
              <a:t>petra</a:t>
            </a:r>
            <a:r>
              <a:rPr lang="en-US" sz="3600" b="1" u="sng" dirty="0"/>
              <a:t>)</a:t>
            </a:r>
            <a:r>
              <a:rPr lang="en-US" sz="3600" dirty="0"/>
              <a:t>: </a:t>
            </a:r>
          </a:p>
          <a:p>
            <a:r>
              <a:rPr lang="en-US" sz="3600" dirty="0"/>
              <a:t>Mat 7:25  and the rain descended, the floods came, and the winds blew and beat on that house; and it did not fall, for it was founded on </a:t>
            </a:r>
            <a:r>
              <a:rPr lang="en-US" sz="3600" b="1" u="sng" dirty="0"/>
              <a:t>the rock (</a:t>
            </a:r>
            <a:r>
              <a:rPr lang="en-US" sz="3600" b="1" u="sng" dirty="0" err="1"/>
              <a:t>petra</a:t>
            </a:r>
            <a:r>
              <a:rPr lang="en-US" sz="3600" b="1" u="sng" dirty="0"/>
              <a:t>)</a:t>
            </a:r>
            <a:r>
              <a:rPr lang="en-US" sz="3600" dirty="0"/>
              <a:t>.</a:t>
            </a:r>
          </a:p>
          <a:p>
            <a:endParaRPr lang="en-US" sz="3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7:24			</a:t>
            </a:r>
          </a:p>
        </p:txBody>
      </p:sp>
    </p:spTree>
    <p:extLst>
      <p:ext uri="{BB962C8B-B14F-4D97-AF65-F5344CB8AC3E}">
        <p14:creationId xmlns:p14="http://schemas.microsoft.com/office/powerpoint/2010/main" val="9779068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5"/>
            <a:ext cx="10136777" cy="4609087"/>
          </a:xfrm>
        </p:spPr>
        <p:txBody>
          <a:bodyPr>
            <a:noAutofit/>
          </a:bodyPr>
          <a:lstStyle/>
          <a:p>
            <a:r>
              <a:rPr lang="en-US" sz="3600" b="1" dirty="0"/>
              <a:t>Rom 9:33</a:t>
            </a:r>
            <a:r>
              <a:rPr lang="en-US" sz="3600" dirty="0"/>
              <a:t>  As it is written: "BEHOLD, I LAY IN ZION A STUMBLING STONE AND </a:t>
            </a:r>
            <a:r>
              <a:rPr lang="en-US" sz="3600" b="1" u="sng" dirty="0"/>
              <a:t>ROCK (PETRA) </a:t>
            </a:r>
            <a:r>
              <a:rPr lang="en-US" sz="3600" dirty="0"/>
              <a:t>OF OFFENSE, AND WHOEVER BELIEVES ON HIM WILL NOT BE PUT TO SHAME."</a:t>
            </a:r>
          </a:p>
          <a:p>
            <a:r>
              <a:rPr lang="en-US" sz="3600" b="1" dirty="0"/>
              <a:t>1Co 10:4</a:t>
            </a:r>
            <a:r>
              <a:rPr lang="en-US" sz="3600" dirty="0"/>
              <a:t>  and all drank the same spiritual drink. For they drank of that spiritual </a:t>
            </a:r>
            <a:r>
              <a:rPr lang="en-US" sz="3600" b="1" u="sng" dirty="0"/>
              <a:t>Rock (Petra) </a:t>
            </a:r>
            <a:r>
              <a:rPr lang="en-US" sz="3600" dirty="0"/>
              <a:t>that followed them, and that </a:t>
            </a:r>
            <a:r>
              <a:rPr lang="en-US" sz="3600" b="1" u="sng" dirty="0"/>
              <a:t>Rock (Petra) was Christ</a:t>
            </a:r>
            <a:r>
              <a:rPr lang="en-US" sz="3600" dirty="0"/>
              <a:t>.</a:t>
            </a:r>
          </a:p>
          <a:p>
            <a:endParaRPr lang="en-US" sz="3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Compare: Romans 9:33 &amp; 1 Corinthians 10:4</a:t>
            </a:r>
          </a:p>
        </p:txBody>
      </p:sp>
    </p:spTree>
    <p:extLst>
      <p:ext uri="{BB962C8B-B14F-4D97-AF65-F5344CB8AC3E}">
        <p14:creationId xmlns:p14="http://schemas.microsoft.com/office/powerpoint/2010/main" val="1695407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765" y="2611944"/>
            <a:ext cx="6372170" cy="3788857"/>
          </a:xfrm>
        </p:spPr>
      </p:pic>
      <p:pic>
        <p:nvPicPr>
          <p:cNvPr id="7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161" y="0"/>
            <a:ext cx="4924983" cy="369373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85" y="2946587"/>
            <a:ext cx="4924983" cy="328434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737792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5"/>
            <a:ext cx="10136777" cy="4609087"/>
          </a:xfrm>
        </p:spPr>
        <p:txBody>
          <a:bodyPr>
            <a:noAutofit/>
          </a:bodyPr>
          <a:lstStyle/>
          <a:p>
            <a:r>
              <a:rPr lang="en-US" sz="2400" b="1" dirty="0" err="1"/>
              <a:t>Eph</a:t>
            </a:r>
            <a:r>
              <a:rPr lang="en-US" sz="2400" b="1" dirty="0"/>
              <a:t> 2:19</a:t>
            </a:r>
            <a:r>
              <a:rPr lang="en-US" sz="2400" dirty="0"/>
              <a:t>  Now, therefore, you are no longer strangers and foreigners, but fellow citizens with the saints and members of the household of God, </a:t>
            </a:r>
          </a:p>
          <a:p>
            <a:r>
              <a:rPr lang="en-US" sz="2400" dirty="0" err="1"/>
              <a:t>Eph</a:t>
            </a:r>
            <a:r>
              <a:rPr lang="en-US" sz="2400" dirty="0"/>
              <a:t> 2:20  </a:t>
            </a:r>
            <a:r>
              <a:rPr lang="en-US" sz="2400" b="1" u="sng" dirty="0"/>
              <a:t>having been built </a:t>
            </a:r>
            <a:r>
              <a:rPr lang="en-US" sz="2400" dirty="0"/>
              <a:t>on the foundation of the apostles and prophets, </a:t>
            </a:r>
            <a:r>
              <a:rPr lang="en-US" sz="2400" b="1" u="sng" dirty="0"/>
              <a:t>Jesus Christ Himself being the chief corner</a:t>
            </a:r>
            <a:r>
              <a:rPr lang="en-US" sz="2400" b="1" i="1" u="sng" dirty="0"/>
              <a:t>stone</a:t>
            </a:r>
            <a:r>
              <a:rPr lang="en-US" sz="2400" i="1" dirty="0"/>
              <a:t>,</a:t>
            </a:r>
            <a:r>
              <a:rPr lang="en-US" sz="2400" dirty="0"/>
              <a:t> </a:t>
            </a:r>
          </a:p>
          <a:p>
            <a:r>
              <a:rPr lang="en-US" sz="2400" dirty="0" err="1"/>
              <a:t>Eph</a:t>
            </a:r>
            <a:r>
              <a:rPr lang="en-US" sz="2400" dirty="0"/>
              <a:t> 2:21  in whom the whole building, </a:t>
            </a:r>
            <a:r>
              <a:rPr lang="en-US" sz="2400" b="1" u="sng" dirty="0"/>
              <a:t>being fitted together</a:t>
            </a:r>
            <a:r>
              <a:rPr lang="en-US" sz="2400" dirty="0"/>
              <a:t>, grows into a holy temple in the Lord, </a:t>
            </a:r>
          </a:p>
          <a:p>
            <a:r>
              <a:rPr lang="en-US" sz="2400" dirty="0" err="1"/>
              <a:t>Eph</a:t>
            </a:r>
            <a:r>
              <a:rPr lang="en-US" sz="2400" dirty="0"/>
              <a:t> 2:22  </a:t>
            </a:r>
            <a:r>
              <a:rPr lang="en-US" sz="2400" b="1" u="sng" dirty="0"/>
              <a:t>in whom you also are being built together for a dwelling place of God in the Spirit</a:t>
            </a:r>
            <a:r>
              <a:rPr lang="en-US" sz="2400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Compare: </a:t>
            </a:r>
            <a:r>
              <a:rPr lang="en-US" dirty="0" err="1"/>
              <a:t>EphISIANS</a:t>
            </a:r>
            <a:r>
              <a:rPr lang="en-US" dirty="0"/>
              <a:t> 2:19 &amp; 1 Peter 2:5</a:t>
            </a:r>
          </a:p>
        </p:txBody>
      </p:sp>
    </p:spTree>
    <p:extLst>
      <p:ext uri="{BB962C8B-B14F-4D97-AF65-F5344CB8AC3E}">
        <p14:creationId xmlns:p14="http://schemas.microsoft.com/office/powerpoint/2010/main" val="25837086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5"/>
            <a:ext cx="10136777" cy="4609087"/>
          </a:xfrm>
        </p:spPr>
        <p:txBody>
          <a:bodyPr>
            <a:noAutofit/>
          </a:bodyPr>
          <a:lstStyle/>
          <a:p>
            <a:r>
              <a:rPr lang="en-US" sz="3600" dirty="0"/>
              <a:t>1Pe 2:5  you also, </a:t>
            </a:r>
            <a:r>
              <a:rPr lang="en-US" sz="3600" b="1" u="sng" dirty="0"/>
              <a:t>as living stones</a:t>
            </a:r>
            <a:r>
              <a:rPr lang="en-US" sz="3600" dirty="0"/>
              <a:t>, are being </a:t>
            </a:r>
            <a:r>
              <a:rPr lang="en-US" sz="3600" b="1" u="sng" dirty="0"/>
              <a:t>built up a spiritual house</a:t>
            </a:r>
            <a:r>
              <a:rPr lang="en-US" sz="3600" dirty="0"/>
              <a:t>, a holy priesthood, to offer up spiritual sacrifices acceptable to God through Jesus Christ. </a:t>
            </a:r>
          </a:p>
          <a:p>
            <a:endParaRPr 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Compare: </a:t>
            </a:r>
            <a:r>
              <a:rPr lang="en-US" dirty="0" err="1"/>
              <a:t>EphISIANS</a:t>
            </a:r>
            <a:r>
              <a:rPr lang="en-US" dirty="0"/>
              <a:t> 2:19 &amp; 1 Peter 2:5</a:t>
            </a:r>
          </a:p>
        </p:txBody>
      </p:sp>
    </p:spTree>
    <p:extLst>
      <p:ext uri="{BB962C8B-B14F-4D97-AF65-F5344CB8AC3E}">
        <p14:creationId xmlns:p14="http://schemas.microsoft.com/office/powerpoint/2010/main" val="13640970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rmAutofit/>
          </a:bodyPr>
          <a:lstStyle/>
          <a:p>
            <a:r>
              <a:rPr lang="en-US" sz="3600" dirty="0"/>
              <a:t>Mat 16:18  And I also say to you that you are Peter, and on this rock </a:t>
            </a:r>
            <a:r>
              <a:rPr lang="en-US" sz="3600" b="1" u="sng" dirty="0"/>
              <a:t>I will build My church</a:t>
            </a:r>
            <a:r>
              <a:rPr lang="en-US" sz="3600" dirty="0"/>
              <a:t>, …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16:18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15703501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Mat 16:18  And I also say to you that you are Peter, and on this rock </a:t>
            </a:r>
            <a:r>
              <a:rPr lang="en-US" sz="3600" b="1" u="sng" dirty="0"/>
              <a:t>I will build My church</a:t>
            </a:r>
            <a:r>
              <a:rPr lang="en-US" sz="3600" dirty="0"/>
              <a:t>, …</a:t>
            </a:r>
          </a:p>
          <a:p>
            <a:r>
              <a:rPr lang="en-US" sz="3600" dirty="0"/>
              <a:t>First time Church (</a:t>
            </a:r>
            <a:r>
              <a:rPr lang="en-US" sz="3600" dirty="0" err="1"/>
              <a:t>Ekklesia</a:t>
            </a:r>
            <a:r>
              <a:rPr lang="en-US" sz="3600" dirty="0"/>
              <a:t>) is used.</a:t>
            </a:r>
          </a:p>
          <a:p>
            <a:endParaRPr lang="en-US" sz="3600" dirty="0"/>
          </a:p>
          <a:p>
            <a:r>
              <a:rPr lang="en-US" sz="3600" dirty="0"/>
              <a:t>Church – </a:t>
            </a:r>
            <a:r>
              <a:rPr lang="en-US" sz="3600" dirty="0" err="1"/>
              <a:t>Ekklesia</a:t>
            </a:r>
            <a:r>
              <a:rPr lang="en-US" sz="3600" dirty="0"/>
              <a:t> – “A Calling Out” “Called Out Ones”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16:18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9845507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rmAutofit/>
          </a:bodyPr>
          <a:lstStyle/>
          <a:p>
            <a:r>
              <a:rPr lang="en-US" sz="3600" dirty="0"/>
              <a:t>Mat 16:18  And I also say to you that you are Peter, and on this rock I will build My church, and the </a:t>
            </a:r>
            <a:r>
              <a:rPr lang="en-US" sz="3600" b="1" u="sng" dirty="0"/>
              <a:t>gates</a:t>
            </a:r>
            <a:r>
              <a:rPr lang="en-US" sz="3600" dirty="0"/>
              <a:t> of Hades shall not prevail against it.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16:18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6355198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rmAutofit/>
          </a:bodyPr>
          <a:lstStyle/>
          <a:p>
            <a:r>
              <a:rPr lang="en-US" sz="3600" dirty="0"/>
              <a:t>Mat 16:18  And I also say to you that you are Peter, and on this rock I will build My church, and the gates of </a:t>
            </a:r>
            <a:r>
              <a:rPr lang="en-US" sz="3600" b="1" u="sng" dirty="0"/>
              <a:t>Hades</a:t>
            </a:r>
            <a:r>
              <a:rPr lang="en-US" sz="3600" dirty="0"/>
              <a:t> shall not prevail against it.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16:18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34937462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53100-3076-4726-B6E8-AE7CD2CCF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189" y="4324204"/>
            <a:ext cx="10052684" cy="743682"/>
          </a:xfrm>
        </p:spPr>
        <p:txBody>
          <a:bodyPr/>
          <a:lstStyle/>
          <a:p>
            <a:r>
              <a:rPr lang="en-US" dirty="0"/>
              <a:t>Hades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AEC0676-36E0-374F-8480-880FE68CC8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2513" y="5239842"/>
            <a:ext cx="2795452" cy="609600"/>
          </a:xfrm>
        </p:spPr>
        <p:txBody>
          <a:bodyPr/>
          <a:lstStyle/>
          <a:p>
            <a:pPr algn="ctr"/>
            <a:r>
              <a:rPr lang="en-US" dirty="0"/>
              <a:t>god of the Underworld</a:t>
            </a:r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297" y="618308"/>
            <a:ext cx="4725619" cy="5625738"/>
          </a:xfrm>
        </p:spPr>
      </p:pic>
    </p:spTree>
    <p:extLst>
      <p:ext uri="{BB962C8B-B14F-4D97-AF65-F5344CB8AC3E}">
        <p14:creationId xmlns:p14="http://schemas.microsoft.com/office/powerpoint/2010/main" val="28797286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53100-3076-4726-B6E8-AE7CD2CCF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189" y="4324204"/>
            <a:ext cx="10052684" cy="743682"/>
          </a:xfrm>
        </p:spPr>
        <p:txBody>
          <a:bodyPr/>
          <a:lstStyle/>
          <a:p>
            <a:r>
              <a:rPr lang="en-US" dirty="0"/>
              <a:t>Hades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AEC0676-36E0-374F-8480-880FE68CC8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2513" y="5239842"/>
            <a:ext cx="2795452" cy="609600"/>
          </a:xfrm>
        </p:spPr>
        <p:txBody>
          <a:bodyPr/>
          <a:lstStyle/>
          <a:p>
            <a:pPr algn="ctr"/>
            <a:r>
              <a:rPr lang="en-US" dirty="0"/>
              <a:t>god of the Underworld</a:t>
            </a:r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297" y="618308"/>
            <a:ext cx="4725619" cy="5625738"/>
          </a:xfrm>
        </p:spPr>
      </p:pic>
      <p:pic>
        <p:nvPicPr>
          <p:cNvPr id="5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899" y="618308"/>
            <a:ext cx="3991089" cy="562573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839694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rmAutofit/>
          </a:bodyPr>
          <a:lstStyle/>
          <a:p>
            <a:r>
              <a:rPr lang="en-US" sz="3600" dirty="0"/>
              <a:t>Mat 16:18  …gates of Hades shall not </a:t>
            </a:r>
            <a:r>
              <a:rPr lang="en-US" sz="3600" b="1" u="sng" dirty="0"/>
              <a:t>prevail against</a:t>
            </a:r>
            <a:r>
              <a:rPr lang="en-US" sz="3600" dirty="0"/>
              <a:t> it. </a:t>
            </a:r>
          </a:p>
          <a:p>
            <a:r>
              <a:rPr lang="en-US" sz="3600" dirty="0"/>
              <a:t>Prevail against: </a:t>
            </a:r>
            <a:r>
              <a:rPr lang="en-US" sz="3600" dirty="0" err="1"/>
              <a:t>katischuo</a:t>
            </a:r>
            <a:r>
              <a:rPr lang="en-US" sz="3600" dirty="0"/>
              <a:t>̄ - </a:t>
            </a:r>
          </a:p>
          <a:p>
            <a:r>
              <a:rPr lang="en-US" sz="2800" dirty="0"/>
              <a:t>1) to be strong to another’s detriment, to prevail against</a:t>
            </a:r>
          </a:p>
          <a:p>
            <a:r>
              <a:rPr lang="en-US" sz="2800" dirty="0"/>
              <a:t>2) to be superior in strength</a:t>
            </a:r>
          </a:p>
          <a:p>
            <a:r>
              <a:rPr lang="en-US" sz="2800" dirty="0"/>
              <a:t>3) to overcome</a:t>
            </a:r>
          </a:p>
          <a:p>
            <a:r>
              <a:rPr lang="en-US" sz="2800" dirty="0"/>
              <a:t>4) to prevail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16:18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42789905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rmAutofit/>
          </a:bodyPr>
          <a:lstStyle/>
          <a:p>
            <a:r>
              <a:rPr lang="en-US" sz="3600" dirty="0"/>
              <a:t>Mat 16:18  …gates of Hades shall not </a:t>
            </a:r>
            <a:r>
              <a:rPr lang="en-US" sz="3600" b="1" u="sng" dirty="0"/>
              <a:t>prevail against</a:t>
            </a:r>
            <a:r>
              <a:rPr lang="en-US" sz="3600" dirty="0"/>
              <a:t> it. </a:t>
            </a:r>
          </a:p>
          <a:p>
            <a:endParaRPr lang="en-US" sz="3600" dirty="0"/>
          </a:p>
          <a:p>
            <a:r>
              <a:rPr lang="en-US" sz="3600" dirty="0"/>
              <a:t>Gates of Hades will not be in superior strength to the Church</a:t>
            </a:r>
          </a:p>
          <a:p>
            <a:endParaRPr lang="en-US" sz="3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16:18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1071072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721" y="2766193"/>
            <a:ext cx="6249232" cy="3514370"/>
          </a:xfrm>
        </p:spPr>
      </p:pic>
      <p:pic>
        <p:nvPicPr>
          <p:cNvPr id="5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41" y="586145"/>
            <a:ext cx="4707180" cy="313241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41" y="3718560"/>
            <a:ext cx="4707180" cy="265088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1353100-3076-4726-B6E8-AE7CD2CCF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5668" y="1162992"/>
            <a:ext cx="4340967" cy="743682"/>
          </a:xfrm>
        </p:spPr>
        <p:txBody>
          <a:bodyPr/>
          <a:lstStyle/>
          <a:p>
            <a:r>
              <a:rPr lang="en-US" dirty="0"/>
              <a:t>Washington DC</a:t>
            </a:r>
          </a:p>
        </p:txBody>
      </p:sp>
    </p:spTree>
    <p:extLst>
      <p:ext uri="{BB962C8B-B14F-4D97-AF65-F5344CB8AC3E}">
        <p14:creationId xmlns:p14="http://schemas.microsoft.com/office/powerpoint/2010/main" val="28995090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Mat 16:18  …gates of Hades shall not </a:t>
            </a:r>
            <a:r>
              <a:rPr lang="en-US" sz="3600" b="1" u="sng" dirty="0"/>
              <a:t>prevail against</a:t>
            </a:r>
            <a:r>
              <a:rPr lang="en-US" sz="3600" dirty="0"/>
              <a:t> it. </a:t>
            </a:r>
          </a:p>
          <a:p>
            <a:endParaRPr lang="en-US" sz="3600" dirty="0"/>
          </a:p>
          <a:p>
            <a:r>
              <a:rPr lang="en-US" sz="3600" dirty="0"/>
              <a:t>Gates of Hades will not be </a:t>
            </a:r>
            <a:r>
              <a:rPr lang="en-US" sz="3600" u="sng" dirty="0"/>
              <a:t>in superior strength to </a:t>
            </a:r>
            <a:r>
              <a:rPr lang="en-US" sz="3600" dirty="0"/>
              <a:t>the Church</a:t>
            </a:r>
          </a:p>
          <a:p>
            <a:r>
              <a:rPr lang="en-US" sz="3600" dirty="0"/>
              <a:t>Gates of Hades will not be </a:t>
            </a:r>
            <a:r>
              <a:rPr lang="en-US" sz="3600" u="sng" dirty="0"/>
              <a:t>strong to the detriment</a:t>
            </a:r>
            <a:r>
              <a:rPr lang="en-US" sz="3600" dirty="0"/>
              <a:t> of the Church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16:18			(Parallel in Mark 8)</a:t>
            </a:r>
          </a:p>
        </p:txBody>
      </p:sp>
    </p:spTree>
    <p:extLst>
      <p:ext uri="{BB962C8B-B14F-4D97-AF65-F5344CB8AC3E}">
        <p14:creationId xmlns:p14="http://schemas.microsoft.com/office/powerpoint/2010/main" val="1429036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rmAutofit/>
          </a:bodyPr>
          <a:lstStyle/>
          <a:p>
            <a:r>
              <a:rPr lang="en-US" sz="3600" b="1" dirty="0" err="1"/>
              <a:t>Luk</a:t>
            </a:r>
            <a:r>
              <a:rPr lang="en-US" sz="3600" b="1" dirty="0"/>
              <a:t> 23:23</a:t>
            </a:r>
            <a:r>
              <a:rPr lang="en-US" sz="3600" dirty="0"/>
              <a:t>  But they were insistent, demanding with loud voices that He be crucified. And the voices of these men and of the chief priests </a:t>
            </a:r>
            <a:r>
              <a:rPr lang="en-US" sz="3600" b="1" u="sng" dirty="0"/>
              <a:t>prevailed</a:t>
            </a:r>
            <a:r>
              <a:rPr lang="en-US" sz="3600" dirty="0"/>
              <a:t>.</a:t>
            </a:r>
          </a:p>
          <a:p>
            <a:endParaRPr lang="en-US" sz="3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Luke 23:23		</a:t>
            </a:r>
          </a:p>
        </p:txBody>
      </p:sp>
    </p:spTree>
    <p:extLst>
      <p:ext uri="{BB962C8B-B14F-4D97-AF65-F5344CB8AC3E}">
        <p14:creationId xmlns:p14="http://schemas.microsoft.com/office/powerpoint/2010/main" val="31864873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1. The Church will not be overcome (Die out)</a:t>
            </a:r>
            <a:endParaRPr lang="en-US" sz="3600" dirty="0"/>
          </a:p>
          <a:p>
            <a:endParaRPr lang="en-US" sz="3600" dirty="0">
              <a:solidFill>
                <a:schemeClr val="tx1"/>
              </a:solidFill>
            </a:endParaRPr>
          </a:p>
          <a:p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10676793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2. Christ Overcame Death</a:t>
            </a:r>
            <a:endParaRPr lang="en-US" sz="3600" dirty="0"/>
          </a:p>
          <a:p>
            <a:endParaRPr lang="en-US" sz="3600" dirty="0">
              <a:solidFill>
                <a:schemeClr val="tx1"/>
              </a:solidFill>
            </a:endParaRPr>
          </a:p>
          <a:p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27173242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2. Christ Overcame Death</a:t>
            </a:r>
            <a:endParaRPr lang="en-US" sz="3600" dirty="0"/>
          </a:p>
          <a:p>
            <a:r>
              <a:rPr lang="en-US" sz="2800" b="1" dirty="0"/>
              <a:t>1Co 15:12</a:t>
            </a:r>
            <a:r>
              <a:rPr lang="en-US" sz="2800" dirty="0"/>
              <a:t>  Now if Christ is preached that He has been raised from the dead, how do some among you say that there is no resurrection of the dead? </a:t>
            </a:r>
          </a:p>
          <a:p>
            <a:r>
              <a:rPr lang="en-US" sz="2800" dirty="0"/>
              <a:t>1Co 15:13  But if there is no resurrection of the dead, then Christ is not risen. </a:t>
            </a:r>
          </a:p>
          <a:p>
            <a:r>
              <a:rPr lang="en-US" sz="2800" dirty="0"/>
              <a:t>1Co 15:14  And if Christ is not risen, then our preaching </a:t>
            </a:r>
            <a:r>
              <a:rPr lang="en-US" sz="2800" i="1" dirty="0"/>
              <a:t>is</a:t>
            </a:r>
            <a:r>
              <a:rPr lang="en-US" sz="2800" dirty="0"/>
              <a:t> empty </a:t>
            </a:r>
            <a:r>
              <a:rPr lang="en-US" sz="2800" b="1" u="sng" dirty="0"/>
              <a:t>and your faith </a:t>
            </a:r>
            <a:r>
              <a:rPr lang="en-US" sz="2800" b="1" i="1" u="sng" dirty="0"/>
              <a:t>is</a:t>
            </a:r>
            <a:r>
              <a:rPr lang="en-US" sz="2800" b="1" u="sng" dirty="0"/>
              <a:t> also empty</a:t>
            </a:r>
            <a:r>
              <a:rPr lang="en-US" sz="2800" dirty="0"/>
              <a:t>.</a:t>
            </a:r>
          </a:p>
          <a:p>
            <a:endParaRPr lang="en-US" sz="3600" dirty="0">
              <a:solidFill>
                <a:schemeClr val="tx1"/>
              </a:solidFill>
            </a:endParaRPr>
          </a:p>
          <a:p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171860989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2. Christ Overcame Death</a:t>
            </a:r>
            <a:endParaRPr lang="en-US" sz="3600" dirty="0"/>
          </a:p>
          <a:p>
            <a:r>
              <a:rPr lang="en-US" sz="2800" dirty="0"/>
              <a:t>1Co 15:17  And if Christ is not risen, your faith </a:t>
            </a:r>
            <a:r>
              <a:rPr lang="en-US" sz="2800" i="1" dirty="0"/>
              <a:t>is</a:t>
            </a:r>
            <a:r>
              <a:rPr lang="en-US" sz="2800" dirty="0"/>
              <a:t> futile; you are still in your sins!</a:t>
            </a:r>
          </a:p>
          <a:p>
            <a:r>
              <a:rPr lang="en-US" sz="2800" dirty="0"/>
              <a:t> </a:t>
            </a:r>
          </a:p>
          <a:p>
            <a:r>
              <a:rPr lang="en-US" sz="2800" dirty="0"/>
              <a:t>1Co 15:20  </a:t>
            </a:r>
            <a:r>
              <a:rPr lang="en-US" sz="2800" b="1" u="sng" dirty="0"/>
              <a:t>But now Christ is risen from the dead</a:t>
            </a:r>
            <a:r>
              <a:rPr lang="en-US" sz="2800" dirty="0"/>
              <a:t>, </a:t>
            </a:r>
            <a:r>
              <a:rPr lang="en-US" sz="2800" i="1" dirty="0"/>
              <a:t>and</a:t>
            </a:r>
            <a:r>
              <a:rPr lang="en-US" sz="2800" dirty="0"/>
              <a:t> has become the </a:t>
            </a:r>
            <a:r>
              <a:rPr lang="en-US" sz="2800" dirty="0" err="1"/>
              <a:t>firstfruits</a:t>
            </a:r>
            <a:r>
              <a:rPr lang="en-US" sz="2800" dirty="0"/>
              <a:t> of those who have fallen asleep.</a:t>
            </a:r>
          </a:p>
          <a:p>
            <a:endParaRPr lang="en-US" sz="3600" dirty="0">
              <a:solidFill>
                <a:schemeClr val="tx1"/>
              </a:solidFill>
            </a:endParaRPr>
          </a:p>
          <a:p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15160391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2. Christ Overcame Death</a:t>
            </a:r>
            <a:endParaRPr lang="en-US" sz="3600" dirty="0"/>
          </a:p>
          <a:p>
            <a:r>
              <a:rPr lang="en-US" sz="2800" dirty="0"/>
              <a:t>1Co 15:23  But each one in his own order: Christ the </a:t>
            </a:r>
            <a:r>
              <a:rPr lang="en-US" sz="2800" dirty="0" err="1"/>
              <a:t>firstfruits</a:t>
            </a:r>
            <a:r>
              <a:rPr lang="en-US" sz="2800" dirty="0"/>
              <a:t>, afterward those </a:t>
            </a:r>
            <a:r>
              <a:rPr lang="en-US" sz="2800" i="1" dirty="0"/>
              <a:t>who are</a:t>
            </a:r>
            <a:r>
              <a:rPr lang="en-US" sz="2800" dirty="0"/>
              <a:t> Christ's at His coming. </a:t>
            </a:r>
          </a:p>
          <a:p>
            <a:r>
              <a:rPr lang="en-US" sz="2800" dirty="0"/>
              <a:t>1Co 15:24  Then </a:t>
            </a:r>
            <a:r>
              <a:rPr lang="en-US" sz="2800" i="1" dirty="0"/>
              <a:t>comes</a:t>
            </a:r>
            <a:r>
              <a:rPr lang="en-US" sz="2800" dirty="0"/>
              <a:t> the end, when He delivers the kingdom to God the Father, when He puts an end to all rule and all authority and power. </a:t>
            </a:r>
          </a:p>
          <a:p>
            <a:r>
              <a:rPr lang="en-US" sz="2800" dirty="0"/>
              <a:t>1Co 15:25  For He must reign till He has put all enemies under His feet. </a:t>
            </a:r>
          </a:p>
          <a:p>
            <a:r>
              <a:rPr lang="en-US" sz="2800" dirty="0"/>
              <a:t>1Co 15:26  The last enemy </a:t>
            </a:r>
            <a:r>
              <a:rPr lang="en-US" sz="2800" i="1" dirty="0"/>
              <a:t>that</a:t>
            </a:r>
            <a:r>
              <a:rPr lang="en-US" sz="2800" dirty="0"/>
              <a:t> will be destroyed </a:t>
            </a:r>
            <a:r>
              <a:rPr lang="en-US" sz="2800" i="1" dirty="0"/>
              <a:t>is</a:t>
            </a:r>
            <a:r>
              <a:rPr lang="en-US" sz="2800" dirty="0"/>
              <a:t> </a:t>
            </a:r>
            <a:r>
              <a:rPr lang="en-US" sz="2800" u="sng" dirty="0"/>
              <a:t>death</a:t>
            </a:r>
            <a:r>
              <a:rPr lang="en-US" sz="2800" dirty="0"/>
              <a:t>.</a:t>
            </a:r>
          </a:p>
          <a:p>
            <a:endParaRPr lang="en-US" sz="3600" dirty="0">
              <a:solidFill>
                <a:schemeClr val="tx1"/>
              </a:solidFill>
            </a:endParaRPr>
          </a:p>
          <a:p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394303697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2. Christ Overcame Death</a:t>
            </a:r>
            <a:endParaRPr lang="en-US" sz="3600" dirty="0"/>
          </a:p>
          <a:p>
            <a:r>
              <a:rPr lang="en-US" sz="3600" dirty="0">
                <a:solidFill>
                  <a:schemeClr val="tx1"/>
                </a:solidFill>
              </a:rPr>
              <a:t>Christ overcame and will destroy death.</a:t>
            </a:r>
          </a:p>
          <a:p>
            <a:r>
              <a:rPr lang="en-US" sz="3600" dirty="0"/>
              <a:t>Death – Greek Thanatos</a:t>
            </a:r>
          </a:p>
          <a:p>
            <a:endParaRPr lang="en-US" sz="3600" dirty="0">
              <a:solidFill>
                <a:schemeClr val="tx1"/>
              </a:solidFill>
            </a:endParaRPr>
          </a:p>
          <a:p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161073816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2. Christ Overcame Death</a:t>
            </a:r>
            <a:endParaRPr lang="en-US" sz="3600" dirty="0"/>
          </a:p>
          <a:p>
            <a:r>
              <a:rPr lang="en-US" sz="3600" dirty="0">
                <a:solidFill>
                  <a:schemeClr val="tx1"/>
                </a:solidFill>
              </a:rPr>
              <a:t>Christ overcame and will destroy death.</a:t>
            </a:r>
          </a:p>
          <a:p>
            <a:r>
              <a:rPr lang="en-US" sz="3600" dirty="0"/>
              <a:t>Death – Greek Thanatos</a:t>
            </a:r>
          </a:p>
          <a:p>
            <a:endParaRPr lang="en-US" sz="3600" dirty="0">
              <a:solidFill>
                <a:schemeClr val="tx1"/>
              </a:solidFill>
            </a:endParaRPr>
          </a:p>
          <a:p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  <p:pic>
        <p:nvPicPr>
          <p:cNvPr id="4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610" y="3034027"/>
            <a:ext cx="4834248" cy="299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0340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2. Christ Overcame Death</a:t>
            </a:r>
            <a:endParaRPr lang="en-US" sz="3600" dirty="0"/>
          </a:p>
          <a:p>
            <a:r>
              <a:rPr lang="en-US" sz="3200" b="1" dirty="0"/>
              <a:t>Act 2:23</a:t>
            </a:r>
            <a:r>
              <a:rPr lang="en-US" sz="3200" dirty="0"/>
              <a:t>  Him (Jesus Christ), being delivered by the determined purpose and foreknowledge of God, you have taken by lawless hands, have crucified, and put to death; </a:t>
            </a:r>
          </a:p>
          <a:p>
            <a:r>
              <a:rPr lang="en-US" sz="3200" dirty="0"/>
              <a:t>Act 2:24  whom </a:t>
            </a:r>
            <a:r>
              <a:rPr lang="en-US" sz="3200" u="sng" dirty="0"/>
              <a:t>God raised up</a:t>
            </a:r>
            <a:r>
              <a:rPr lang="en-US" sz="3200" dirty="0"/>
              <a:t>, having loosed the pains of death, because </a:t>
            </a:r>
            <a:r>
              <a:rPr lang="en-US" sz="3200" u="sng" dirty="0"/>
              <a:t>it was not possible that He should be held by it</a:t>
            </a:r>
            <a:r>
              <a:rPr lang="en-US" sz="3200" dirty="0"/>
              <a:t>. </a:t>
            </a:r>
          </a:p>
          <a:p>
            <a:endParaRPr lang="en-US" sz="3600" dirty="0">
              <a:solidFill>
                <a:schemeClr val="tx1"/>
              </a:solidFill>
            </a:endParaRPr>
          </a:p>
          <a:p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635009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053" y="618308"/>
            <a:ext cx="7136638" cy="5625738"/>
          </a:xfr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1353100-3076-4726-B6E8-AE7CD2CCFA3F}"/>
              </a:ext>
            </a:extLst>
          </p:cNvPr>
          <p:cNvSpPr txBox="1">
            <a:spLocks/>
          </p:cNvSpPr>
          <p:nvPr/>
        </p:nvSpPr>
        <p:spPr>
          <a:xfrm>
            <a:off x="2124891" y="1719839"/>
            <a:ext cx="7096612" cy="743682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10 hours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353100-3076-4726-B6E8-AE7CD2CCF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4891" y="805941"/>
            <a:ext cx="7405279" cy="743682"/>
          </a:xfrm>
        </p:spPr>
        <p:txBody>
          <a:bodyPr/>
          <a:lstStyle/>
          <a:p>
            <a:r>
              <a:rPr lang="en-US" dirty="0"/>
              <a:t>30 miles</a:t>
            </a:r>
          </a:p>
        </p:txBody>
      </p:sp>
    </p:spTree>
    <p:extLst>
      <p:ext uri="{BB962C8B-B14F-4D97-AF65-F5344CB8AC3E}">
        <p14:creationId xmlns:p14="http://schemas.microsoft.com/office/powerpoint/2010/main" val="15962012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2. Christ Overcame Death</a:t>
            </a:r>
            <a:endParaRPr lang="en-US" sz="3600" dirty="0"/>
          </a:p>
          <a:p>
            <a:r>
              <a:rPr lang="en-US" sz="2400" dirty="0"/>
              <a:t>Act 2:25  For David says concerning Him: 'I FORESAW THE LORD ALWAYS BEFORE MY FACE, FOR HE IS AT MY RIGHT HAND, THAT I MAY NOT BE SHAKEN. </a:t>
            </a:r>
          </a:p>
          <a:p>
            <a:r>
              <a:rPr lang="en-US" sz="2400" dirty="0"/>
              <a:t>Act 2:26  THEREFORE MY HEART REJOICED, AND MY TONGUE WAS GLAD; MOREOVER MY FLESH ALSO WILL REST IN HOPE. </a:t>
            </a:r>
          </a:p>
          <a:p>
            <a:r>
              <a:rPr lang="en-US" sz="2400" dirty="0"/>
              <a:t>Act 2:27  FOR YOU WILL NOT LEAVE </a:t>
            </a:r>
            <a:r>
              <a:rPr lang="en-US" sz="2400" b="1" u="sng" dirty="0"/>
              <a:t>MY SOUL IN HADES</a:t>
            </a:r>
            <a:r>
              <a:rPr lang="en-US" sz="2400" dirty="0"/>
              <a:t>, NOR WILL YOU ALLOW YOUR HOLY ONE TO SEE CORRUPTION.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91457887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2. Christ Overcame Death</a:t>
            </a:r>
          </a:p>
          <a:p>
            <a:r>
              <a:rPr lang="en-US" sz="3600" b="1" dirty="0"/>
              <a:t>Rom 6:8</a:t>
            </a:r>
            <a:r>
              <a:rPr lang="en-US" sz="3600" dirty="0"/>
              <a:t>  Now if we died with Christ, we believe that we shall also live with Him, </a:t>
            </a:r>
          </a:p>
          <a:p>
            <a:r>
              <a:rPr lang="en-US" sz="3600" dirty="0"/>
              <a:t>Rom 6:9  knowing that Christ, having been raised from the dead, dies no more. </a:t>
            </a:r>
            <a:r>
              <a:rPr lang="en-US" sz="3600" u="sng" dirty="0"/>
              <a:t>Death no longer has dominion over Him</a:t>
            </a:r>
            <a:r>
              <a:rPr lang="en-US" sz="3600" dirty="0"/>
              <a:t>.</a:t>
            </a:r>
          </a:p>
          <a:p>
            <a:endParaRPr lang="en-US" sz="3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274729036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3. </a:t>
            </a:r>
            <a:r>
              <a:rPr lang="en-US" sz="3600" dirty="0"/>
              <a:t>The Church will overcome death</a:t>
            </a:r>
            <a:endParaRPr lang="en-US" sz="3600" dirty="0">
              <a:solidFill>
                <a:schemeClr val="tx1"/>
              </a:solidFill>
            </a:endParaRPr>
          </a:p>
          <a:p>
            <a:r>
              <a:rPr lang="en-US" sz="2800" b="1" dirty="0"/>
              <a:t>1Co 15:50</a:t>
            </a:r>
            <a:r>
              <a:rPr lang="en-US" sz="2800" dirty="0"/>
              <a:t>  Now this I say, brethren, that flesh and blood cannot inherit the kingdom of God; nor does corruption inherit incorruption. </a:t>
            </a:r>
          </a:p>
          <a:p>
            <a:r>
              <a:rPr lang="en-US" sz="2800" dirty="0"/>
              <a:t>1Co 15:51  Behold, I tell you a mystery: </a:t>
            </a:r>
            <a:r>
              <a:rPr lang="en-US" sz="2800" b="1" u="sng" dirty="0"/>
              <a:t>We shall not all sleep</a:t>
            </a:r>
            <a:r>
              <a:rPr lang="en-US" sz="2800" dirty="0"/>
              <a:t>, but we shall all be changed—</a:t>
            </a:r>
          </a:p>
          <a:p>
            <a:r>
              <a:rPr lang="en-US" sz="2800" dirty="0"/>
              <a:t>1Co 15:52  in a moment, in the twinkling of an eye, at the last trumpet. For the trumpet will sound, and the dead will be raised incorruptible, and we shall be changed. </a:t>
            </a:r>
          </a:p>
          <a:p>
            <a:endParaRPr lang="en-US" sz="3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23849429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3. </a:t>
            </a:r>
            <a:r>
              <a:rPr lang="en-US" sz="3600" dirty="0"/>
              <a:t>The Church will overcome death</a:t>
            </a:r>
            <a:endParaRPr lang="en-US" sz="3600" dirty="0">
              <a:solidFill>
                <a:schemeClr val="tx1"/>
              </a:solidFill>
            </a:endParaRPr>
          </a:p>
          <a:p>
            <a:r>
              <a:rPr lang="en-US" sz="2800" dirty="0"/>
              <a:t>1Co 15:53  For this corruptible must put on incorruption, and this mortal </a:t>
            </a:r>
            <a:r>
              <a:rPr lang="en-US" sz="2800" i="1" dirty="0"/>
              <a:t>must</a:t>
            </a:r>
            <a:r>
              <a:rPr lang="en-US" sz="2800" dirty="0"/>
              <a:t> put on immortality. </a:t>
            </a:r>
          </a:p>
          <a:p>
            <a:r>
              <a:rPr lang="en-US" sz="2800" dirty="0"/>
              <a:t>1Co 15:54  So when this corruptible has put on incorruption, and this mortal has put on immortality, then shall be brought to pass the saying that is written: </a:t>
            </a:r>
            <a:r>
              <a:rPr lang="en-US" sz="2800" b="1" dirty="0"/>
              <a:t>"DEATH IS SWALLOWED UP IN VICTORY." </a:t>
            </a:r>
          </a:p>
          <a:p>
            <a:endParaRPr lang="en-US" sz="3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51936844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3. </a:t>
            </a:r>
            <a:r>
              <a:rPr lang="en-US" sz="3600" dirty="0"/>
              <a:t>The Church will overcome death</a:t>
            </a:r>
            <a:endParaRPr lang="en-US" sz="3600" dirty="0">
              <a:solidFill>
                <a:schemeClr val="tx1"/>
              </a:solidFill>
            </a:endParaRPr>
          </a:p>
          <a:p>
            <a:r>
              <a:rPr lang="en-US" sz="2800" dirty="0"/>
              <a:t>1Co 15:55  "O </a:t>
            </a:r>
            <a:r>
              <a:rPr lang="en-US" sz="2800" b="1" u="sng" dirty="0"/>
              <a:t>DEATH (Thanatos)</a:t>
            </a:r>
            <a:r>
              <a:rPr lang="en-US" sz="2800" b="1" dirty="0"/>
              <a:t>, </a:t>
            </a:r>
            <a:r>
              <a:rPr lang="en-US" sz="2800" dirty="0"/>
              <a:t>WHERE IS YOUR STING? O </a:t>
            </a:r>
            <a:r>
              <a:rPr lang="en-US" sz="2800" b="1" u="sng" dirty="0"/>
              <a:t>HADES</a:t>
            </a:r>
            <a:r>
              <a:rPr lang="en-US" sz="2800" dirty="0"/>
              <a:t>, WHERE IS YOUR VICTORY?" </a:t>
            </a:r>
          </a:p>
          <a:p>
            <a:r>
              <a:rPr lang="en-US" sz="2800" dirty="0"/>
              <a:t>1Co 15:56  The sting of death </a:t>
            </a:r>
            <a:r>
              <a:rPr lang="en-US" sz="2800" i="1" dirty="0"/>
              <a:t>is</a:t>
            </a:r>
            <a:r>
              <a:rPr lang="en-US" sz="2800" dirty="0"/>
              <a:t> sin, and the strength of sin </a:t>
            </a:r>
            <a:r>
              <a:rPr lang="en-US" sz="2800" i="1" dirty="0"/>
              <a:t>is</a:t>
            </a:r>
            <a:r>
              <a:rPr lang="en-US" sz="2800" dirty="0"/>
              <a:t> the law. </a:t>
            </a:r>
          </a:p>
          <a:p>
            <a:r>
              <a:rPr lang="en-US" sz="2800" dirty="0"/>
              <a:t>1Co 15:57  But </a:t>
            </a:r>
            <a:r>
              <a:rPr lang="en-US" sz="2800" b="1" u="sng" dirty="0"/>
              <a:t>thanks </a:t>
            </a:r>
            <a:r>
              <a:rPr lang="en-US" sz="2800" b="1" i="1" u="sng" dirty="0"/>
              <a:t>be</a:t>
            </a:r>
            <a:r>
              <a:rPr lang="en-US" sz="2800" b="1" u="sng" dirty="0"/>
              <a:t> to God</a:t>
            </a:r>
            <a:r>
              <a:rPr lang="en-US" sz="2800" dirty="0"/>
              <a:t>, who gives us </a:t>
            </a:r>
            <a:r>
              <a:rPr lang="en-US" sz="2800" b="1" u="sng" dirty="0"/>
              <a:t>the victory through our Lord Jesus Christ</a:t>
            </a:r>
            <a:r>
              <a:rPr lang="en-US" sz="2800" dirty="0"/>
              <a:t>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7795204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3. </a:t>
            </a:r>
            <a:r>
              <a:rPr lang="en-US" sz="3600" dirty="0"/>
              <a:t>The Church will overcome death</a:t>
            </a:r>
          </a:p>
          <a:p>
            <a:r>
              <a:rPr lang="en-US" sz="3600" b="1" dirty="0"/>
              <a:t>Rev 20:14</a:t>
            </a:r>
            <a:r>
              <a:rPr lang="en-US" sz="3600" dirty="0"/>
              <a:t>  Then </a:t>
            </a:r>
            <a:r>
              <a:rPr lang="en-US" sz="3600" b="1" u="sng" dirty="0"/>
              <a:t>Death (Thanatos) </a:t>
            </a:r>
            <a:r>
              <a:rPr lang="en-US" sz="3600" dirty="0"/>
              <a:t>and </a:t>
            </a:r>
            <a:r>
              <a:rPr lang="en-US" sz="3600" b="1" u="sng" dirty="0"/>
              <a:t>Hades</a:t>
            </a:r>
            <a:r>
              <a:rPr lang="en-US" sz="3600" dirty="0"/>
              <a:t> were cast into the lake of fire. This is the second death.</a:t>
            </a:r>
          </a:p>
          <a:p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58350847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/>
              <a:t>4. The Church will attack the Gate of Hades</a:t>
            </a:r>
          </a:p>
          <a:p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17450060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/>
              <a:t>4. The Church will attack the Gate of Hades</a:t>
            </a:r>
          </a:p>
          <a:p>
            <a:r>
              <a:rPr lang="en-US" sz="3600" b="1" dirty="0"/>
              <a:t>1Co 15:58</a:t>
            </a:r>
            <a:r>
              <a:rPr lang="en-US" sz="3600" dirty="0"/>
              <a:t>  Therefore, my beloved brethren, be steadfast, immovable, </a:t>
            </a:r>
            <a:r>
              <a:rPr lang="en-US" sz="3600" b="1" u="sng" dirty="0"/>
              <a:t>always abounding in the work of the Lord</a:t>
            </a:r>
            <a:r>
              <a:rPr lang="en-US" sz="3600" dirty="0"/>
              <a:t>, knowing that your labor is not in vain in the Lord.</a:t>
            </a:r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50609542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/>
              <a:t>4. The Church will attack the Gate of Hades</a:t>
            </a:r>
          </a:p>
          <a:p>
            <a:r>
              <a:rPr lang="en-US" sz="3600" b="1" dirty="0"/>
              <a:t>Act 1:8</a:t>
            </a:r>
            <a:r>
              <a:rPr lang="en-US" sz="3600" dirty="0"/>
              <a:t>  But you shall receive power when the Holy Spirit has come upon you; and you shall be </a:t>
            </a:r>
            <a:r>
              <a:rPr lang="en-US" sz="3600" b="1" u="sng" dirty="0"/>
              <a:t>witnesses</a:t>
            </a:r>
            <a:r>
              <a:rPr lang="en-US" sz="3600" dirty="0"/>
              <a:t> to Me in Jerusalem, and in all Judea and Samaria, </a:t>
            </a:r>
            <a:r>
              <a:rPr lang="en-US" sz="3600" b="1" u="sng" dirty="0"/>
              <a:t>and to the end of the earth."</a:t>
            </a:r>
          </a:p>
          <a:p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3163244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/>
              <a:t>4. The Church will attack the Gate of Hades</a:t>
            </a:r>
          </a:p>
          <a:p>
            <a:r>
              <a:rPr lang="en-US" sz="3200" b="1" dirty="0"/>
              <a:t>1Pe 3:15</a:t>
            </a:r>
            <a:r>
              <a:rPr lang="en-US" sz="3200" dirty="0"/>
              <a:t>  But sanctify the Lord God in your hearts, and </a:t>
            </a:r>
            <a:r>
              <a:rPr lang="en-US" sz="3200" b="1" u="sng" dirty="0"/>
              <a:t>always </a:t>
            </a:r>
            <a:r>
              <a:rPr lang="en-US" sz="3200" b="1" i="1" u="sng" dirty="0"/>
              <a:t>be</a:t>
            </a:r>
            <a:r>
              <a:rPr lang="en-US" sz="3200" b="1" u="sng" dirty="0"/>
              <a:t> ready to </a:t>
            </a:r>
            <a:r>
              <a:rPr lang="en-US" sz="3200" b="1" i="1" u="sng" dirty="0"/>
              <a:t>give</a:t>
            </a:r>
            <a:r>
              <a:rPr lang="en-US" sz="3200" b="1" u="sng" dirty="0"/>
              <a:t> a defense </a:t>
            </a:r>
            <a:r>
              <a:rPr lang="en-US" sz="3200" dirty="0"/>
              <a:t>to everyone who asks you a reason </a:t>
            </a:r>
            <a:r>
              <a:rPr lang="en-US" sz="3200" b="1" u="sng" dirty="0"/>
              <a:t>for the hope that is in you</a:t>
            </a:r>
            <a:r>
              <a:rPr lang="en-US" sz="3200" dirty="0"/>
              <a:t>, with meekness and fear; </a:t>
            </a:r>
          </a:p>
          <a:p>
            <a:r>
              <a:rPr lang="en-US" sz="3200" dirty="0"/>
              <a:t>1Pe 3:16  having a good conscience, that when they defame you as evildoers, those who revile your good conduct in Christ may be ashamed.</a:t>
            </a:r>
          </a:p>
          <a:p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772972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53100-3076-4726-B6E8-AE7CD2CCF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876" y="814650"/>
            <a:ext cx="10113645" cy="743682"/>
          </a:xfrm>
        </p:spPr>
        <p:txBody>
          <a:bodyPr/>
          <a:lstStyle/>
          <a:p>
            <a:r>
              <a:rPr lang="en-US" dirty="0" err="1"/>
              <a:t>Panias</a:t>
            </a:r>
            <a:endParaRPr lang="en-US" dirty="0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518" y="618309"/>
            <a:ext cx="8006310" cy="5324508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1353100-3076-4726-B6E8-AE7CD2CCFA3F}"/>
              </a:ext>
            </a:extLst>
          </p:cNvPr>
          <p:cNvSpPr txBox="1">
            <a:spLocks/>
          </p:cNvSpPr>
          <p:nvPr/>
        </p:nvSpPr>
        <p:spPr>
          <a:xfrm>
            <a:off x="725875" y="1689861"/>
            <a:ext cx="10113645" cy="743682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Banias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1353100-3076-4726-B6E8-AE7CD2CCFA3F}"/>
              </a:ext>
            </a:extLst>
          </p:cNvPr>
          <p:cNvSpPr txBox="1">
            <a:spLocks/>
          </p:cNvSpPr>
          <p:nvPr/>
        </p:nvSpPr>
        <p:spPr>
          <a:xfrm>
            <a:off x="725874" y="2604969"/>
            <a:ext cx="10113645" cy="743682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Banyias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1353100-3076-4726-B6E8-AE7CD2CCFA3F}"/>
              </a:ext>
            </a:extLst>
          </p:cNvPr>
          <p:cNvSpPr txBox="1">
            <a:spLocks/>
          </p:cNvSpPr>
          <p:nvPr/>
        </p:nvSpPr>
        <p:spPr>
          <a:xfrm>
            <a:off x="725874" y="4828177"/>
            <a:ext cx="10113645" cy="743682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Caesarea</a:t>
            </a:r>
          </a:p>
          <a:p>
            <a:r>
              <a:rPr lang="en-US" dirty="0"/>
              <a:t>Philippi</a:t>
            </a:r>
          </a:p>
        </p:txBody>
      </p:sp>
    </p:spTree>
    <p:extLst>
      <p:ext uri="{BB962C8B-B14F-4D97-AF65-F5344CB8AC3E}">
        <p14:creationId xmlns:p14="http://schemas.microsoft.com/office/powerpoint/2010/main" val="77283614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/>
              <a:t>4. The Church will attack the Gate of Hades</a:t>
            </a:r>
          </a:p>
          <a:p>
            <a:r>
              <a:rPr lang="en-US" sz="2800" dirty="0"/>
              <a:t>Mar 8:35  For whoever desires to save his life will lose it, but whoever loses his life for My sake and the gospel's will save it. </a:t>
            </a:r>
          </a:p>
          <a:p>
            <a:r>
              <a:rPr lang="en-US" sz="2800" dirty="0"/>
              <a:t>Mar 8:36  For what will it profit a man if he gains the whole world, and loses his own soul (breath of life/life)? </a:t>
            </a:r>
          </a:p>
          <a:p>
            <a:r>
              <a:rPr lang="en-US" sz="2800" dirty="0"/>
              <a:t>Mar 8:37  Or what will a man give in exchange for his soul? </a:t>
            </a:r>
          </a:p>
          <a:p>
            <a:pPr marL="0" indent="0">
              <a:buNone/>
            </a:pP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219764776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/>
              <a:t>4. The Church will attack the Gate of Hades</a:t>
            </a:r>
          </a:p>
          <a:p>
            <a:pPr marL="0" indent="0">
              <a:buNone/>
            </a:pPr>
            <a:r>
              <a:rPr lang="en-US" sz="3600" dirty="0"/>
              <a:t>Mar 8:38  </a:t>
            </a:r>
            <a:r>
              <a:rPr lang="en-US" sz="3600" b="1" u="sng" dirty="0"/>
              <a:t>For whoever is ashamed of Me and My words in this adulterous and sinful generation</a:t>
            </a:r>
            <a:r>
              <a:rPr lang="en-US" sz="3600" dirty="0"/>
              <a:t>, of him the </a:t>
            </a:r>
            <a:r>
              <a:rPr lang="en-US" sz="3600" b="1" u="sng" dirty="0"/>
              <a:t>Son of Man also will be ashamed </a:t>
            </a:r>
            <a:r>
              <a:rPr lang="en-US" sz="3600" dirty="0"/>
              <a:t>when He comes in the glory of His Father with the holy angels."</a:t>
            </a:r>
          </a:p>
          <a:p>
            <a:pPr marL="0" indent="0">
              <a:buNone/>
            </a:pP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55857761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/>
              <a:t>4. The Church will attack the Gate of Hades</a:t>
            </a:r>
          </a:p>
          <a:p>
            <a:r>
              <a:rPr lang="en-US" sz="3600" dirty="0"/>
              <a:t>1 </a:t>
            </a:r>
            <a:r>
              <a:rPr lang="en-US" sz="3600" dirty="0" err="1"/>
              <a:t>Cor</a:t>
            </a:r>
            <a:r>
              <a:rPr lang="en-US" sz="3600" dirty="0"/>
              <a:t> 15:58…knowing that your labor is not in vain in the Lord. 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127471637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/>
              <a:t>4. The Church will attack the Gate of Hades</a:t>
            </a:r>
          </a:p>
          <a:p>
            <a:r>
              <a:rPr lang="en-US" sz="3600" b="1" dirty="0"/>
              <a:t>Act 14:22</a:t>
            </a:r>
            <a:r>
              <a:rPr lang="en-US" sz="3600" dirty="0"/>
              <a:t>  strengthening the souls of the disciples, exhorting </a:t>
            </a:r>
            <a:r>
              <a:rPr lang="en-US" sz="3600" i="1" dirty="0"/>
              <a:t>them</a:t>
            </a:r>
            <a:r>
              <a:rPr lang="en-US" sz="3600" dirty="0"/>
              <a:t> to continue in the faith, and </a:t>
            </a:r>
            <a:r>
              <a:rPr lang="en-US" sz="3600" i="1" dirty="0"/>
              <a:t>saying,</a:t>
            </a:r>
            <a:r>
              <a:rPr lang="en-US" sz="3600" dirty="0"/>
              <a:t> "</a:t>
            </a:r>
            <a:r>
              <a:rPr lang="en-US" sz="3600" b="1" u="sng" dirty="0"/>
              <a:t>We must through many tribulations enter the kingdom of God</a:t>
            </a:r>
            <a:r>
              <a:rPr lang="en-US" sz="3600" dirty="0"/>
              <a:t>."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381862798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436914"/>
            <a:ext cx="10136777" cy="4432182"/>
          </a:xfrm>
        </p:spPr>
        <p:txBody>
          <a:bodyPr>
            <a:noAutofit/>
          </a:bodyPr>
          <a:lstStyle/>
          <a:p>
            <a:r>
              <a:rPr lang="en-US" sz="3600" dirty="0"/>
              <a:t>4. The Church will attack the Gate of Hades</a:t>
            </a:r>
          </a:p>
          <a:p>
            <a:r>
              <a:rPr lang="en-US" sz="3600" b="1" dirty="0"/>
              <a:t>Joh 15:18</a:t>
            </a:r>
            <a:r>
              <a:rPr lang="en-US" sz="3600" dirty="0"/>
              <a:t>  "If the world hates you, you know that it hated Me before </a:t>
            </a:r>
            <a:r>
              <a:rPr lang="en-US" sz="3600" i="1" dirty="0"/>
              <a:t>it hated</a:t>
            </a:r>
            <a:r>
              <a:rPr lang="en-US" sz="3600" dirty="0"/>
              <a:t> you. </a:t>
            </a:r>
          </a:p>
          <a:p>
            <a:r>
              <a:rPr lang="en-US" sz="3600" dirty="0"/>
              <a:t>Joh 15:19  If you were of the world, the world would love its own. Yet because you are not of the world, but </a:t>
            </a:r>
            <a:r>
              <a:rPr lang="en-US" sz="3600" b="1" u="sng" dirty="0"/>
              <a:t>I chose you out of the world, therefore the world hates you</a:t>
            </a:r>
            <a:r>
              <a:rPr lang="en-US" sz="3600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0"/>
            <a:ext cx="10058400" cy="587585"/>
          </a:xfrm>
        </p:spPr>
        <p:txBody>
          <a:bodyPr>
            <a:normAutofit/>
          </a:bodyPr>
          <a:lstStyle/>
          <a:p>
            <a:r>
              <a:rPr lang="en-US" dirty="0"/>
              <a:t>4 Ways THIS SCRIPTURE IS TRUE!</a:t>
            </a:r>
          </a:p>
        </p:txBody>
      </p:sp>
    </p:spTree>
    <p:extLst>
      <p:ext uri="{BB962C8B-B14F-4D97-AF65-F5344CB8AC3E}">
        <p14:creationId xmlns:p14="http://schemas.microsoft.com/office/powerpoint/2010/main" val="56573501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rmAutofit/>
          </a:bodyPr>
          <a:lstStyle/>
          <a:p>
            <a:r>
              <a:rPr lang="en-US" sz="3600" dirty="0"/>
              <a:t>I will build My church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16:18			</a:t>
            </a:r>
          </a:p>
        </p:txBody>
      </p:sp>
    </p:spTree>
    <p:extLst>
      <p:ext uri="{BB962C8B-B14F-4D97-AF65-F5344CB8AC3E}">
        <p14:creationId xmlns:p14="http://schemas.microsoft.com/office/powerpoint/2010/main" val="205203542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50FE-08C8-4530-B722-29C38A359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530456"/>
            <a:ext cx="10136777" cy="4338640"/>
          </a:xfrm>
        </p:spPr>
        <p:txBody>
          <a:bodyPr>
            <a:normAutofit/>
          </a:bodyPr>
          <a:lstStyle/>
          <a:p>
            <a:r>
              <a:rPr lang="en-US" sz="3600" dirty="0"/>
              <a:t>I will build My church, </a:t>
            </a:r>
          </a:p>
          <a:p>
            <a:r>
              <a:rPr lang="en-US" sz="3600" dirty="0"/>
              <a:t>and the gates of Hades shall not prevail against it.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2B56-74BF-47D4-B1CD-AF93A810B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942871"/>
            <a:ext cx="10058400" cy="587584"/>
          </a:xfrm>
        </p:spPr>
        <p:txBody>
          <a:bodyPr/>
          <a:lstStyle/>
          <a:p>
            <a:r>
              <a:rPr lang="en-US" dirty="0"/>
              <a:t>Matthew 16:18			</a:t>
            </a:r>
          </a:p>
        </p:txBody>
      </p:sp>
    </p:spTree>
    <p:extLst>
      <p:ext uri="{BB962C8B-B14F-4D97-AF65-F5344CB8AC3E}">
        <p14:creationId xmlns:p14="http://schemas.microsoft.com/office/powerpoint/2010/main" val="1470892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16" y="2595667"/>
            <a:ext cx="6514822" cy="3664586"/>
          </a:xfrm>
        </p:spPr>
      </p:pic>
      <p:pic>
        <p:nvPicPr>
          <p:cNvPr id="8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098" y="605759"/>
            <a:ext cx="5272028" cy="317376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987204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922" y="609601"/>
            <a:ext cx="10052906" cy="5656728"/>
          </a:xfrm>
        </p:spPr>
      </p:pic>
    </p:spTree>
    <p:extLst>
      <p:ext uri="{BB962C8B-B14F-4D97-AF65-F5344CB8AC3E}">
        <p14:creationId xmlns:p14="http://schemas.microsoft.com/office/powerpoint/2010/main" val="3882940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53100-3076-4726-B6E8-AE7CD2CCF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980" y="2852456"/>
            <a:ext cx="1881051" cy="743682"/>
          </a:xfrm>
        </p:spPr>
        <p:txBody>
          <a:bodyPr/>
          <a:lstStyle/>
          <a:p>
            <a:pPr algn="ctr"/>
            <a:r>
              <a:rPr lang="en-US" dirty="0"/>
              <a:t>Pan</a:t>
            </a:r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797" y="653142"/>
            <a:ext cx="3866053" cy="5625738"/>
          </a:xfrm>
        </p:spPr>
      </p:pic>
      <p:pic>
        <p:nvPicPr>
          <p:cNvPr id="6" name="Picture Placeholder 24">
            <a:extLst>
              <a:ext uri="{FF2B5EF4-FFF2-40B4-BE49-F238E27FC236}">
                <a16:creationId xmlns:a16="http://schemas.microsoft.com/office/drawing/2014/main" id="{8DFFB7C0-8017-5C49-82B9-22CA9BCE81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382" y="653142"/>
            <a:ext cx="4375574" cy="562573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24593567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MONO">
      <a:dk1>
        <a:srgbClr val="000000"/>
      </a:dk1>
      <a:lt1>
        <a:srgbClr val="ECEEF7"/>
      </a:lt1>
      <a:dk2>
        <a:srgbClr val="000000"/>
      </a:dk2>
      <a:lt2>
        <a:srgbClr val="F5F8FF"/>
      </a:lt2>
      <a:accent1>
        <a:srgbClr val="ECEEF7"/>
      </a:accent1>
      <a:accent2>
        <a:srgbClr val="F5F8FF"/>
      </a:accent2>
      <a:accent3>
        <a:srgbClr val="A1A2A9"/>
      </a:accent3>
      <a:accent4>
        <a:srgbClr val="141514"/>
      </a:accent4>
      <a:accent5>
        <a:srgbClr val="000000"/>
      </a:accent5>
      <a:accent6>
        <a:srgbClr val="96969C"/>
      </a:accent6>
      <a:hlink>
        <a:srgbClr val="5F6063"/>
      </a:hlink>
      <a:folHlink>
        <a:srgbClr val="91919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_Light_Sales Pitch_02_Win32_AS_v3" id="{A204E388-A84B-4CC6-98FC-54ED9900B3CD}" vid="{1AF041A9-EA2C-4539-9272-70AF2168FE9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fa6e671f1cd7e4d96ff9652be322dd5e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4e2496f70b101db0b8013f30a071bbf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5029FA76-0C86-4BF1-99F1-A3115FBFFAB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A43D08-F4F9-4D95-9CB2-7DE3744160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4FAF7B5-E40C-46BE-9C83-DA251FCAE61E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16c05727-aa75-4e4a-9b5f-8a80a1165891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Minimalist sales pitch</Template>
  <TotalTime>0</TotalTime>
  <Words>2680</Words>
  <Application>Microsoft Office PowerPoint</Application>
  <PresentationFormat>Widescreen</PresentationFormat>
  <Paragraphs>197</Paragraphs>
  <Slides>66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1" baseType="lpstr">
      <vt:lpstr>Arial</vt:lpstr>
      <vt:lpstr>Calibri</vt:lpstr>
      <vt:lpstr>Century Gothic</vt:lpstr>
      <vt:lpstr>Helvetica Neue Medium</vt:lpstr>
      <vt:lpstr>RetrospectVTI</vt:lpstr>
      <vt:lpstr>The Church  Against  the Gates of Hades</vt:lpstr>
      <vt:lpstr>PowerPoint Presentation</vt:lpstr>
      <vt:lpstr>PowerPoint Presentation</vt:lpstr>
      <vt:lpstr>Washington DC</vt:lpstr>
      <vt:lpstr>30 miles</vt:lpstr>
      <vt:lpstr>Panias</vt:lpstr>
      <vt:lpstr>PowerPoint Presentation</vt:lpstr>
      <vt:lpstr>PowerPoint Presentation</vt:lpstr>
      <vt:lpstr>Pan</vt:lpstr>
      <vt:lpstr>Cave of Pan</vt:lpstr>
      <vt:lpstr>Cave of Pan</vt:lpstr>
      <vt:lpstr>PowerPoint Presentation</vt:lpstr>
      <vt:lpstr>Matthew 16:13   (Parallel in Mark 8)</vt:lpstr>
      <vt:lpstr>Matthew 16:13   (Parallel in Mark 8)</vt:lpstr>
      <vt:lpstr>Matthew 16:14  (Parallel in Mark 8)</vt:lpstr>
      <vt:lpstr>Matthew 16:14   (Parallel in Mark 8)</vt:lpstr>
      <vt:lpstr>Matthew 16:14   (Parallel in Mark 8)</vt:lpstr>
      <vt:lpstr>Matthew 16:15   (Parallel in Mark 8)</vt:lpstr>
      <vt:lpstr>Matthew 16:16   (Parallel in Mark 8)</vt:lpstr>
      <vt:lpstr>Matthew 16:16   (Parallel in Mark 8)</vt:lpstr>
      <vt:lpstr>Acts 10:38</vt:lpstr>
      <vt:lpstr>Matthew 16:16   (Parallel in Mark 8)</vt:lpstr>
      <vt:lpstr>Matthew 16:17   (Parallel in Mark 8)</vt:lpstr>
      <vt:lpstr>Matthew 16:17   (Parallel in Mark 8)</vt:lpstr>
      <vt:lpstr>Matthew 16:18   (Parallel in Mark 8)</vt:lpstr>
      <vt:lpstr>Matthew 16:18   (Parallel in Mark 8)</vt:lpstr>
      <vt:lpstr>Matthew 16:18   (Parallel in Mark 8)</vt:lpstr>
      <vt:lpstr>Matthew 7:24   </vt:lpstr>
      <vt:lpstr>Compare: Romans 9:33 &amp; 1 Corinthians 10:4</vt:lpstr>
      <vt:lpstr>Compare: EphISIANS 2:19 &amp; 1 Peter 2:5</vt:lpstr>
      <vt:lpstr>Compare: EphISIANS 2:19 &amp; 1 Peter 2:5</vt:lpstr>
      <vt:lpstr>Matthew 16:18   (Parallel in Mark 8)</vt:lpstr>
      <vt:lpstr>Matthew 16:18   (Parallel in Mark 8)</vt:lpstr>
      <vt:lpstr>Matthew 16:18   (Parallel in Mark 8)</vt:lpstr>
      <vt:lpstr>Matthew 16:18   (Parallel in Mark 8)</vt:lpstr>
      <vt:lpstr>Hades</vt:lpstr>
      <vt:lpstr>Hades</vt:lpstr>
      <vt:lpstr>Matthew 16:18   (Parallel in Mark 8)</vt:lpstr>
      <vt:lpstr>Matthew 16:18   (Parallel in Mark 8)</vt:lpstr>
      <vt:lpstr>Matthew 16:18   (Parallel in Mark 8)</vt:lpstr>
      <vt:lpstr>Luke 23:23  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4 Ways THIS SCRIPTURE IS TRUE!</vt:lpstr>
      <vt:lpstr>Matthew 16:18   </vt:lpstr>
      <vt:lpstr>Matthew 16:18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2021-05-15T15:48:01Z</dcterms:created>
  <dcterms:modified xsi:type="dcterms:W3CDTF">2023-04-29T16:10:00Z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