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424" r:id="rId2"/>
    <p:sldId id="370" r:id="rId3"/>
    <p:sldId id="460" r:id="rId4"/>
    <p:sldId id="459" r:id="rId5"/>
    <p:sldId id="458" r:id="rId6"/>
    <p:sldId id="461" r:id="rId7"/>
    <p:sldId id="430" r:id="rId8"/>
    <p:sldId id="433" r:id="rId9"/>
    <p:sldId id="457" r:id="rId10"/>
    <p:sldId id="442" r:id="rId11"/>
    <p:sldId id="447" r:id="rId12"/>
    <p:sldId id="449" r:id="rId13"/>
    <p:sldId id="450" r:id="rId14"/>
    <p:sldId id="451" r:id="rId15"/>
    <p:sldId id="452" r:id="rId16"/>
    <p:sldId id="453" r:id="rId17"/>
    <p:sldId id="454" r:id="rId18"/>
    <p:sldId id="456" r:id="rId19"/>
  </p:sldIdLst>
  <p:sldSz cx="9144000" cy="6858000" type="screen4x3"/>
  <p:notesSz cx="7077075" cy="8412163"/>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049" autoAdjust="0"/>
    <p:restoredTop sz="58764" autoAdjust="0"/>
  </p:normalViewPr>
  <p:slideViewPr>
    <p:cSldViewPr>
      <p:cViewPr varScale="1">
        <p:scale>
          <a:sx n="24" d="100"/>
          <a:sy n="24" d="100"/>
        </p:scale>
        <p:origin x="-1716" y="-9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87" d="100"/>
          <a:sy n="87" d="100"/>
        </p:scale>
        <p:origin x="3840" y="66"/>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E3844EC7-CB5A-43CF-CC96-5DEB75607C5E}"/>
              </a:ext>
            </a:extLst>
          </p:cNvPr>
          <p:cNvSpPr>
            <a:spLocks noGrp="1"/>
          </p:cNvSpPr>
          <p:nvPr>
            <p:ph type="hdr" sz="quarter"/>
          </p:nvPr>
        </p:nvSpPr>
        <p:spPr>
          <a:xfrm>
            <a:off x="0" y="0"/>
            <a:ext cx="3066733" cy="42060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xmlns="" id="{26004D00-C4D0-15E3-BC02-DDB6304D0C8C}"/>
              </a:ext>
            </a:extLst>
          </p:cNvPr>
          <p:cNvSpPr>
            <a:spLocks noGrp="1"/>
          </p:cNvSpPr>
          <p:nvPr>
            <p:ph type="dt" sz="quarter" idx="1"/>
          </p:nvPr>
        </p:nvSpPr>
        <p:spPr>
          <a:xfrm>
            <a:off x="4008705" y="0"/>
            <a:ext cx="3066733" cy="42060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0F7DDCC-72F1-42C8-A5D7-348459E055A5}" type="datetimeFigureOut">
              <a:rPr lang="en-US"/>
              <a:pPr>
                <a:defRPr/>
              </a:pPr>
              <a:t>12/11/2023</a:t>
            </a:fld>
            <a:endParaRPr lang="en-US"/>
          </a:p>
        </p:txBody>
      </p:sp>
      <p:sp>
        <p:nvSpPr>
          <p:cNvPr id="4" name="Footer Placeholder 3">
            <a:extLst>
              <a:ext uri="{FF2B5EF4-FFF2-40B4-BE49-F238E27FC236}">
                <a16:creationId xmlns:a16="http://schemas.microsoft.com/office/drawing/2014/main" xmlns="" id="{3BA67A84-C7FA-383E-958C-08BDBF2E2A1A}"/>
              </a:ext>
            </a:extLst>
          </p:cNvPr>
          <p:cNvSpPr>
            <a:spLocks noGrp="1"/>
          </p:cNvSpPr>
          <p:nvPr>
            <p:ph type="ftr" sz="quarter" idx="2"/>
          </p:nvPr>
        </p:nvSpPr>
        <p:spPr>
          <a:xfrm>
            <a:off x="0" y="7990095"/>
            <a:ext cx="3066733" cy="42060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xmlns="" id="{BAA984A1-1FA8-B826-7F70-EC1398A3DBEC}"/>
              </a:ext>
            </a:extLst>
          </p:cNvPr>
          <p:cNvSpPr>
            <a:spLocks noGrp="1"/>
          </p:cNvSpPr>
          <p:nvPr>
            <p:ph type="sldNum" sz="quarter" idx="3"/>
          </p:nvPr>
        </p:nvSpPr>
        <p:spPr>
          <a:xfrm>
            <a:off x="4008705" y="7990095"/>
            <a:ext cx="3066733" cy="42060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4FA7D284-0224-47D6-8FE8-45E1A5AE2BA6}" type="slidenum">
              <a:rPr lang="en-US"/>
              <a:pPr>
                <a:defRPr/>
              </a:pPr>
              <a:t>‹#›</a:t>
            </a:fld>
            <a:endParaRPr lang="en-US"/>
          </a:p>
        </p:txBody>
      </p:sp>
    </p:spTree>
    <p:extLst>
      <p:ext uri="{BB962C8B-B14F-4D97-AF65-F5344CB8AC3E}">
        <p14:creationId xmlns:p14="http://schemas.microsoft.com/office/powerpoint/2010/main" xmlns=""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D3856A2-3C6A-4293-2564-C8430B0CF6B0}"/>
              </a:ext>
            </a:extLst>
          </p:cNvPr>
          <p:cNvSpPr>
            <a:spLocks noGrp="1"/>
          </p:cNvSpPr>
          <p:nvPr>
            <p:ph type="hdr" sz="quarter"/>
          </p:nvPr>
        </p:nvSpPr>
        <p:spPr>
          <a:xfrm>
            <a:off x="0" y="0"/>
            <a:ext cx="3066733" cy="42060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xmlns="" id="{656BC78D-04C7-DECD-B059-538334532F49}"/>
              </a:ext>
            </a:extLst>
          </p:cNvPr>
          <p:cNvSpPr>
            <a:spLocks noGrp="1"/>
          </p:cNvSpPr>
          <p:nvPr>
            <p:ph type="dt" idx="1"/>
          </p:nvPr>
        </p:nvSpPr>
        <p:spPr>
          <a:xfrm>
            <a:off x="4008705" y="0"/>
            <a:ext cx="3066733" cy="42060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EE57B191-4C56-45FD-82C9-102D9F5D9CA5}" type="datetimeFigureOut">
              <a:rPr lang="en-US"/>
              <a:pPr>
                <a:defRPr/>
              </a:pPr>
              <a:t>12/11/2023</a:t>
            </a:fld>
            <a:endParaRPr lang="en-US"/>
          </a:p>
        </p:txBody>
      </p:sp>
      <p:sp>
        <p:nvSpPr>
          <p:cNvPr id="4" name="Slide Image Placeholder 3">
            <a:extLst>
              <a:ext uri="{FF2B5EF4-FFF2-40B4-BE49-F238E27FC236}">
                <a16:creationId xmlns:a16="http://schemas.microsoft.com/office/drawing/2014/main" xmlns="" id="{7278F840-9C53-13B7-24EA-444FFB713022}"/>
              </a:ext>
            </a:extLst>
          </p:cNvPr>
          <p:cNvSpPr>
            <a:spLocks noGrp="1" noRot="1" noChangeAspect="1"/>
          </p:cNvSpPr>
          <p:nvPr>
            <p:ph type="sldImg" idx="2"/>
          </p:nvPr>
        </p:nvSpPr>
        <p:spPr>
          <a:xfrm>
            <a:off x="1435100" y="630238"/>
            <a:ext cx="4206875" cy="3155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7310C3CE-ED56-0D8F-5D1D-830D9C6674D6}"/>
              </a:ext>
            </a:extLst>
          </p:cNvPr>
          <p:cNvSpPr>
            <a:spLocks noGrp="1"/>
          </p:cNvSpPr>
          <p:nvPr>
            <p:ph type="body" sz="quarter" idx="3"/>
          </p:nvPr>
        </p:nvSpPr>
        <p:spPr>
          <a:xfrm>
            <a:off x="707708" y="3995778"/>
            <a:ext cx="5661660" cy="378547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8DACEAE6-8DD4-8175-667F-D79C3E53F1CF}"/>
              </a:ext>
            </a:extLst>
          </p:cNvPr>
          <p:cNvSpPr>
            <a:spLocks noGrp="1"/>
          </p:cNvSpPr>
          <p:nvPr>
            <p:ph type="ftr" sz="quarter" idx="4"/>
          </p:nvPr>
        </p:nvSpPr>
        <p:spPr>
          <a:xfrm>
            <a:off x="0" y="7990095"/>
            <a:ext cx="3066733" cy="42060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xmlns="" id="{AAF7D6A3-3AD4-936F-968B-6A3FA39BE5BD}"/>
              </a:ext>
            </a:extLst>
          </p:cNvPr>
          <p:cNvSpPr>
            <a:spLocks noGrp="1"/>
          </p:cNvSpPr>
          <p:nvPr>
            <p:ph type="sldNum" sz="quarter" idx="5"/>
          </p:nvPr>
        </p:nvSpPr>
        <p:spPr>
          <a:xfrm>
            <a:off x="4008705" y="7990095"/>
            <a:ext cx="3066733" cy="42060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0F044102-EA21-4A81-94DF-1C28F9BA81B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biblegateway.com/passage/?search=Daniel+2:44-45&amp;version=NKJV"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iblegateway.com/passage/?search=Matthew+24:42-47&amp;version=NKJ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blegateway.com/passage/?search=Daniel+2:32-35&amp;version=NKJV"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Greetings.  {Introductions} 27% of the Bible is Prophesy or predictive past and future </a:t>
            </a:r>
            <a:r>
              <a:rPr lang="en-US" b="0" i="0" dirty="0">
                <a:solidFill>
                  <a:srgbClr val="081C2A"/>
                </a:solidFill>
                <a:effectLst/>
                <a:latin typeface="system-ui"/>
              </a:rPr>
              <a:t>(Payne, J. B., </a:t>
            </a:r>
            <a:r>
              <a:rPr lang="en-US" b="0" i="1" dirty="0">
                <a:solidFill>
                  <a:srgbClr val="081C2A"/>
                </a:solidFill>
                <a:effectLst/>
                <a:latin typeface="system-ui"/>
              </a:rPr>
              <a:t>The Encyclopedia of Biblical Prophecy</a:t>
            </a:r>
            <a:r>
              <a:rPr lang="en-US" b="0" i="0" dirty="0">
                <a:solidFill>
                  <a:srgbClr val="081C2A"/>
                </a:solidFill>
                <a:effectLst/>
                <a:latin typeface="system-ui"/>
              </a:rPr>
              <a:t>, Baker Pub. Group, 1980, p. 675). Two key bible books for end-time prophesy is Daniel and Revelation. Daniel is the key to understanding Revelation. One could say if Daniel is misunderstood than Revelation will be misunderstood. We know that the final superpower will be God’s Kingdom with our Lord and </a:t>
            </a:r>
            <a:r>
              <a:rPr lang="en-US" b="0" i="0" dirty="0" err="1">
                <a:solidFill>
                  <a:srgbClr val="081C2A"/>
                </a:solidFill>
                <a:effectLst/>
                <a:latin typeface="system-ui"/>
              </a:rPr>
              <a:t>Saviour</a:t>
            </a:r>
            <a:r>
              <a:rPr lang="en-US" b="0" i="0" dirty="0">
                <a:solidFill>
                  <a:srgbClr val="081C2A"/>
                </a:solidFill>
                <a:effectLst/>
                <a:latin typeface="system-ui"/>
              </a:rPr>
              <a:t> Jesus Christ as King. But in Revelation we read about a superpower or super government that is in power just before Jesus Christ return. </a:t>
            </a:r>
          </a:p>
          <a:p>
            <a:endParaRPr lang="en-US" b="0" i="0" dirty="0">
              <a:solidFill>
                <a:srgbClr val="081C2A"/>
              </a:solidFill>
              <a:effectLst/>
              <a:latin typeface="system-ui"/>
            </a:endParaRPr>
          </a:p>
          <a:p>
            <a:endParaRPr lang="en-US" b="0" i="0" dirty="0">
              <a:solidFill>
                <a:srgbClr val="081C2A"/>
              </a:solidFill>
              <a:effectLst/>
              <a:latin typeface="system-ui"/>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chemeClr val="bg1"/>
                </a:solidFill>
              </a:rPr>
              <a:t>Church leaders can calculate the current / future prophesy by using a previously determined prophesy. Prophesy Dead Reckoning can give us confidence that what God’s has revealed at a high level is true and correct. </a:t>
            </a:r>
          </a:p>
          <a:p>
            <a:endParaRPr lang="en-US" b="0" i="0" dirty="0">
              <a:solidFill>
                <a:srgbClr val="081C2A"/>
              </a:solidFill>
              <a:effectLst/>
              <a:latin typeface="system-ui"/>
            </a:endParaRPr>
          </a:p>
          <a:p>
            <a:endParaRPr lang="en-US" b="0" i="0" dirty="0">
              <a:solidFill>
                <a:srgbClr val="081C2A"/>
              </a:solidFill>
              <a:effectLst/>
              <a:latin typeface="system-ui"/>
            </a:endParaRPr>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a:t>
            </a:fld>
            <a:endParaRPr lang="en-US"/>
          </a:p>
        </p:txBody>
      </p:sp>
    </p:spTree>
    <p:extLst>
      <p:ext uri="{BB962C8B-B14F-4D97-AF65-F5344CB8AC3E}">
        <p14:creationId xmlns:p14="http://schemas.microsoft.com/office/powerpoint/2010/main" xmlns="" val="3298863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{Read}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sz="1200" dirty="0">
                <a:solidFill>
                  <a:srgbClr val="FFC000"/>
                </a:solidFill>
              </a:rPr>
              <a:t>There are TEN toes on two feet, pictured as being a mixture of iron and miry clay. “And whereas thou </a:t>
            </a:r>
            <a:r>
              <a:rPr lang="en-US" altLang="en-US" sz="1200" dirty="0" err="1">
                <a:solidFill>
                  <a:srgbClr val="FFC000"/>
                </a:solidFill>
              </a:rPr>
              <a:t>sawest</a:t>
            </a:r>
            <a:r>
              <a:rPr lang="en-US" altLang="en-US" sz="1200" dirty="0">
                <a:solidFill>
                  <a:srgbClr val="FFC000"/>
                </a:solidFill>
              </a:rPr>
              <a:t> iron mixed with miry clay, they shall mingle themselves with the seed of men (a UNION of men, or  nations)</a:t>
            </a:r>
          </a:p>
          <a:p>
            <a:pPr algn="l"/>
            <a:endParaRPr lang="en-US" dirty="0"/>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10</a:t>
            </a:fld>
            <a:endParaRPr lang="en-US"/>
          </a:p>
        </p:txBody>
      </p:sp>
    </p:spTree>
    <p:extLst>
      <p:ext uri="{BB962C8B-B14F-4D97-AF65-F5344CB8AC3E}">
        <p14:creationId xmlns:p14="http://schemas.microsoft.com/office/powerpoint/2010/main" xmlns="" val="399837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a:t>
            </a:r>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11</a:t>
            </a:fld>
            <a:endParaRPr lang="en-US"/>
          </a:p>
        </p:txBody>
      </p:sp>
    </p:spTree>
    <p:extLst>
      <p:ext uri="{BB962C8B-B14F-4D97-AF65-F5344CB8AC3E}">
        <p14:creationId xmlns:p14="http://schemas.microsoft.com/office/powerpoint/2010/main" xmlns="" val="349565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err="1"/>
              <a:t>We</a:t>
            </a:r>
            <a:r>
              <a:rPr lang="fr-FR" sz="1200" dirty="0"/>
              <a:t> are </a:t>
            </a:r>
            <a:r>
              <a:rPr lang="fr-FR" sz="1200" dirty="0" err="1"/>
              <a:t>going</a:t>
            </a:r>
            <a:r>
              <a:rPr lang="fr-FR" sz="1200" dirty="0"/>
              <a:t> to do a high </a:t>
            </a:r>
            <a:r>
              <a:rPr lang="fr-FR" sz="1200" dirty="0" err="1"/>
              <a:t>level</a:t>
            </a:r>
            <a:r>
              <a:rPr lang="fr-FR" sz="1200" dirty="0"/>
              <a:t> </a:t>
            </a:r>
            <a:r>
              <a:rPr lang="fr-FR" sz="1200" dirty="0" err="1"/>
              <a:t>overview</a:t>
            </a:r>
            <a:r>
              <a:rPr lang="fr-FR" sz="1200" dirty="0"/>
              <a:t> of the chart. </a:t>
            </a:r>
            <a:r>
              <a:rPr lang="fr-FR" sz="1200" dirty="0" err="1"/>
              <a:t>Its</a:t>
            </a:r>
            <a:r>
              <a:rPr lang="fr-FR" sz="1200" dirty="0"/>
              <a:t> main </a:t>
            </a:r>
            <a:r>
              <a:rPr lang="fr-FR" sz="1200" dirty="0" err="1"/>
              <a:t>purpose</a:t>
            </a:r>
            <a:r>
              <a:rPr lang="fr-FR" sz="1200" dirty="0"/>
              <a:t> </a:t>
            </a:r>
            <a:r>
              <a:rPr lang="fr-FR" sz="1200" dirty="0" err="1"/>
              <a:t>is</a:t>
            </a:r>
            <a:r>
              <a:rPr lang="fr-FR" sz="1200" dirty="0"/>
              <a:t> a bible </a:t>
            </a:r>
            <a:r>
              <a:rPr lang="fr-FR" sz="1200" dirty="0" err="1"/>
              <a:t>study</a:t>
            </a:r>
            <a:r>
              <a:rPr lang="fr-FR" sz="1200" dirty="0"/>
              <a:t> </a:t>
            </a:r>
            <a:r>
              <a:rPr lang="fr-FR" sz="1200" dirty="0" err="1"/>
              <a:t>aid</a:t>
            </a:r>
            <a:r>
              <a:rPr lang="fr-FR" sz="1200" dirty="0"/>
              <a:t>. </a:t>
            </a:r>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12</a:t>
            </a:fld>
            <a:endParaRPr lang="en-US"/>
          </a:p>
        </p:txBody>
      </p:sp>
    </p:spTree>
    <p:extLst>
      <p:ext uri="{BB962C8B-B14F-4D97-AF65-F5344CB8AC3E}">
        <p14:creationId xmlns:p14="http://schemas.microsoft.com/office/powerpoint/2010/main" xmlns="" val="3529045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Chart has </a:t>
            </a:r>
            <a:r>
              <a:rPr lang="fr-FR" sz="1200" dirty="0" err="1"/>
              <a:t>two</a:t>
            </a:r>
            <a:r>
              <a:rPr lang="fr-FR" sz="1200" dirty="0"/>
              <a:t> </a:t>
            </a:r>
            <a:r>
              <a:rPr lang="fr-FR" sz="1200" dirty="0" err="1"/>
              <a:t>sides</a:t>
            </a:r>
            <a:r>
              <a:rPr lang="fr-FR" sz="1200" dirty="0"/>
              <a:t>. </a:t>
            </a:r>
            <a:r>
              <a:rPr lang="fr-FR" sz="1200" dirty="0" err="1"/>
              <a:t>We</a:t>
            </a:r>
            <a:r>
              <a:rPr lang="fr-FR" sz="1200" dirty="0"/>
              <a:t> know the </a:t>
            </a:r>
            <a:r>
              <a:rPr lang="fr-FR" sz="1200" dirty="0" err="1"/>
              <a:t>details</a:t>
            </a:r>
            <a:r>
              <a:rPr lang="fr-FR" sz="1200" dirty="0"/>
              <a:t> of the chart </a:t>
            </a:r>
            <a:r>
              <a:rPr lang="fr-FR" sz="1200" dirty="0" err="1"/>
              <a:t>from</a:t>
            </a:r>
            <a:r>
              <a:rPr lang="fr-FR" sz="1200" dirty="0"/>
              <a:t> </a:t>
            </a:r>
            <a:r>
              <a:rPr lang="fr-FR" sz="1200" dirty="0" err="1"/>
              <a:t>Prophesy</a:t>
            </a:r>
            <a:r>
              <a:rPr lang="fr-FR" sz="1200" dirty="0"/>
              <a:t> </a:t>
            </a:r>
            <a:r>
              <a:rPr lang="fr-FR" sz="1200" dirty="0" err="1"/>
              <a:t>that</a:t>
            </a:r>
            <a:r>
              <a:rPr lang="fr-FR" sz="1200" dirty="0"/>
              <a:t> has been </a:t>
            </a:r>
            <a:r>
              <a:rPr lang="fr-FR" sz="1200" dirty="0" err="1"/>
              <a:t>fulfilled</a:t>
            </a:r>
            <a:r>
              <a:rPr lang="fr-FR" sz="1200" dirty="0"/>
              <a:t>. </a:t>
            </a:r>
            <a:r>
              <a:rPr lang="fr-FR" sz="1200" b="1" dirty="0"/>
              <a:t>Dead </a:t>
            </a:r>
            <a:r>
              <a:rPr lang="en-US" altLang="en-US" sz="1200" b="1" dirty="0">
                <a:solidFill>
                  <a:schemeClr val="bg1"/>
                </a:solidFill>
              </a:rPr>
              <a:t>Reckoning</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sz="1200" b="0" dirty="0">
                <a:solidFill>
                  <a:schemeClr val="bg1"/>
                </a:solidFill>
              </a:rPr>
              <a:t>{Click} Meads and Persians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fr-FR" sz="1200" dirty="0"/>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13</a:t>
            </a:fld>
            <a:endParaRPr lang="en-US"/>
          </a:p>
        </p:txBody>
      </p:sp>
    </p:spTree>
    <p:extLst>
      <p:ext uri="{BB962C8B-B14F-4D97-AF65-F5344CB8AC3E}">
        <p14:creationId xmlns:p14="http://schemas.microsoft.com/office/powerpoint/2010/main" xmlns="" val="1350289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 </a:t>
            </a:r>
            <a:r>
              <a:rPr lang="fr-FR" sz="1200" dirty="0" err="1"/>
              <a:t>from</a:t>
            </a:r>
            <a:r>
              <a:rPr lang="fr-FR" sz="1200" dirty="0"/>
              <a:t> Chart}</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{Click}{Read </a:t>
            </a:r>
            <a:r>
              <a:rPr lang="fr-FR" sz="1200" dirty="0" err="1"/>
              <a:t>From</a:t>
            </a:r>
            <a:r>
              <a:rPr lang="fr-FR" sz="1200" dirty="0"/>
              <a:t> Chart}</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{Click}{Read </a:t>
            </a:r>
            <a:r>
              <a:rPr lang="fr-FR" sz="1200" dirty="0" err="1"/>
              <a:t>From</a:t>
            </a:r>
            <a:r>
              <a:rPr lang="fr-FR" sz="1200" dirty="0"/>
              <a:t> Chart}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fr-FR" sz="1200" dirty="0"/>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14</a:t>
            </a:fld>
            <a:endParaRPr lang="en-US"/>
          </a:p>
        </p:txBody>
      </p:sp>
    </p:spTree>
    <p:extLst>
      <p:ext uri="{BB962C8B-B14F-4D97-AF65-F5344CB8AC3E}">
        <p14:creationId xmlns:p14="http://schemas.microsoft.com/office/powerpoint/2010/main" xmlns="" val="3498640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 </a:t>
            </a:r>
            <a:r>
              <a:rPr lang="fr-FR" sz="1200" dirty="0" err="1"/>
              <a:t>From</a:t>
            </a:r>
            <a:r>
              <a:rPr lang="fr-FR" sz="1200" dirty="0"/>
              <a:t> Chart}</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{Click}{Read </a:t>
            </a:r>
            <a:r>
              <a:rPr lang="fr-FR" sz="1200" dirty="0" err="1"/>
              <a:t>From</a:t>
            </a:r>
            <a:r>
              <a:rPr lang="fr-FR" sz="1200" dirty="0"/>
              <a:t> Chart}</a:t>
            </a:r>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15</a:t>
            </a:fld>
            <a:endParaRPr lang="en-US"/>
          </a:p>
        </p:txBody>
      </p:sp>
    </p:spTree>
    <p:extLst>
      <p:ext uri="{BB962C8B-B14F-4D97-AF65-F5344CB8AC3E}">
        <p14:creationId xmlns:p14="http://schemas.microsoft.com/office/powerpoint/2010/main" xmlns="" val="3484919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 </a:t>
            </a:r>
            <a:r>
              <a:rPr lang="fr-FR" sz="1200" dirty="0" err="1"/>
              <a:t>From</a:t>
            </a:r>
            <a:r>
              <a:rPr lang="fr-FR" sz="1200" dirty="0"/>
              <a:t> Chart}</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{Click}{Read </a:t>
            </a:r>
            <a:r>
              <a:rPr lang="fr-FR" sz="1200" dirty="0" err="1"/>
              <a:t>From</a:t>
            </a:r>
            <a:r>
              <a:rPr lang="fr-FR" sz="1200" dirty="0"/>
              <a:t> Chart} [</a:t>
            </a:r>
            <a:r>
              <a:rPr lang="fr-FR" sz="1200" dirty="0" err="1"/>
              <a:t>Ten</a:t>
            </a:r>
            <a:r>
              <a:rPr lang="fr-FR" sz="1200" dirty="0"/>
              <a:t> </a:t>
            </a:r>
            <a:r>
              <a:rPr lang="fr-FR" sz="1200" dirty="0" err="1"/>
              <a:t>Toes</a:t>
            </a:r>
            <a:r>
              <a:rPr lang="fr-FR" sz="1200" dirty="0"/>
              <a:t>]</a:t>
            </a:r>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16</a:t>
            </a:fld>
            <a:endParaRPr lang="en-US"/>
          </a:p>
        </p:txBody>
      </p:sp>
    </p:spTree>
    <p:extLst>
      <p:ext uri="{BB962C8B-B14F-4D97-AF65-F5344CB8AC3E}">
        <p14:creationId xmlns:p14="http://schemas.microsoft.com/office/powerpoint/2010/main" xmlns="" val="104198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{English}{Read}</a:t>
            </a:r>
          </a:p>
          <a:p>
            <a:pPr algn="l"/>
            <a:r>
              <a:rPr lang="en-US" dirty="0"/>
              <a:t>Take the updated Beast Chart and do the study for your self. Use the Chart as a Study guide. If you would like an </a:t>
            </a:r>
            <a:r>
              <a:rPr lang="en-US"/>
              <a:t>electronic copy, </a:t>
            </a:r>
            <a:r>
              <a:rPr lang="en-US" dirty="0"/>
              <a:t>please let </a:t>
            </a:r>
            <a:r>
              <a:rPr lang="en-US"/>
              <a:t>me know. </a:t>
            </a:r>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17</a:t>
            </a:fld>
            <a:endParaRPr lang="en-US"/>
          </a:p>
        </p:txBody>
      </p:sp>
    </p:spTree>
    <p:extLst>
      <p:ext uri="{BB962C8B-B14F-4D97-AF65-F5344CB8AC3E}">
        <p14:creationId xmlns:p14="http://schemas.microsoft.com/office/powerpoint/2010/main" xmlns="" val="1227079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200" dirty="0"/>
              <a:t>{English}</a:t>
            </a:r>
          </a:p>
          <a:p>
            <a:pPr algn="l"/>
            <a:r>
              <a:rPr lang="en-US" dirty="0"/>
              <a:t>Daniel 2:34 (NKJV)</a:t>
            </a:r>
          </a:p>
          <a:p>
            <a:pPr algn="l"/>
            <a:r>
              <a:rPr lang="en-US" dirty="0"/>
              <a:t>34 You watched while a stone was cut out without hands, which struck the image on its feet of iron and clay, and broke them in pieces. 35 Then the iron, the clay, the bronze, the silver, and the gold were crushed together, and became like chaff from the summer threshing floors; the wind carried them away so that no trace of them was found. And the stone that struck the image {Click} became a great mountain and filled the whole earth.</a:t>
            </a:r>
          </a:p>
          <a:p>
            <a:pPr algn="l"/>
            <a:endParaRPr lang="en-US" dirty="0"/>
          </a:p>
          <a:p>
            <a:pPr algn="l"/>
            <a:r>
              <a:rPr lang="en-US" b="0" i="0" dirty="0">
                <a:solidFill>
                  <a:srgbClr val="000000"/>
                </a:solidFill>
                <a:effectLst/>
                <a:latin typeface="system-ui"/>
              </a:rPr>
              <a:t>Daniel 2:44-45</a:t>
            </a:r>
          </a:p>
          <a:p>
            <a:pPr algn="l"/>
            <a:r>
              <a:rPr lang="en-US" b="0" i="0" dirty="0">
                <a:solidFill>
                  <a:srgbClr val="000000"/>
                </a:solidFill>
                <a:effectLst/>
                <a:latin typeface="system-ui"/>
              </a:rPr>
              <a:t>New King James Version</a:t>
            </a:r>
          </a:p>
          <a:p>
            <a:pPr algn="l"/>
            <a:r>
              <a:rPr lang="en-US" b="1" i="0" baseline="30000" dirty="0">
                <a:solidFill>
                  <a:srgbClr val="000000"/>
                </a:solidFill>
                <a:effectLst/>
                <a:latin typeface="system-ui"/>
              </a:rPr>
              <a:t>44 </a:t>
            </a:r>
            <a:r>
              <a:rPr lang="en-US" b="0" i="0" dirty="0">
                <a:solidFill>
                  <a:srgbClr val="000000"/>
                </a:solidFill>
                <a:effectLst/>
                <a:latin typeface="system-ui"/>
              </a:rPr>
              <a:t>And in the days of these kings the God of heaven will set up a kingdom which shall never be destroyed; and the kingdom shall not be left to other people; it shall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a"/>
              </a:rPr>
              <a:t>a</a:t>
            </a:r>
            <a:r>
              <a:rPr lang="en-US" b="0" i="0" baseline="30000" dirty="0">
                <a:solidFill>
                  <a:srgbClr val="000000"/>
                </a:solidFill>
                <a:effectLst/>
                <a:latin typeface="system-ui"/>
              </a:rPr>
              <a:t>]</a:t>
            </a:r>
            <a:r>
              <a:rPr lang="en-US" b="0" i="0" dirty="0">
                <a:solidFill>
                  <a:srgbClr val="000000"/>
                </a:solidFill>
                <a:effectLst/>
                <a:latin typeface="system-ui"/>
              </a:rPr>
              <a:t>break in pieces and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b"/>
              </a:rPr>
              <a:t>b</a:t>
            </a:r>
            <a:r>
              <a:rPr lang="en-US" b="0" i="0" baseline="30000" dirty="0">
                <a:solidFill>
                  <a:srgbClr val="000000"/>
                </a:solidFill>
                <a:effectLst/>
                <a:latin typeface="system-ui"/>
              </a:rPr>
              <a:t>]</a:t>
            </a:r>
            <a:r>
              <a:rPr lang="en-US" b="0" i="0" dirty="0">
                <a:solidFill>
                  <a:srgbClr val="000000"/>
                </a:solidFill>
                <a:effectLst/>
                <a:latin typeface="system-ui"/>
              </a:rPr>
              <a:t>consume all these kingdoms, and it shall stand forever. </a:t>
            </a:r>
            <a:r>
              <a:rPr lang="en-US" b="1" i="0" baseline="30000" dirty="0">
                <a:solidFill>
                  <a:srgbClr val="000000"/>
                </a:solidFill>
                <a:effectLst/>
                <a:latin typeface="system-ui"/>
              </a:rPr>
              <a:t>45 </a:t>
            </a:r>
            <a:r>
              <a:rPr lang="en-US" b="0" i="0" dirty="0">
                <a:solidFill>
                  <a:srgbClr val="000000"/>
                </a:solidFill>
                <a:effectLst/>
                <a:latin typeface="system-ui"/>
              </a:rPr>
              <a:t>Inasmuch as you saw that the stone was cut out of the mountain without hands, and that it broke in pieces the iron, the bronze, the clay, the silver, and the gold—the great God has made known to the king what will come to pass after this. The dream is certain, and its interpretation is sure.”</a:t>
            </a:r>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18</a:t>
            </a:fld>
            <a:endParaRPr lang="en-US"/>
          </a:p>
        </p:txBody>
      </p:sp>
    </p:spTree>
    <p:extLst>
      <p:ext uri="{BB962C8B-B14F-4D97-AF65-F5344CB8AC3E}">
        <p14:creationId xmlns:p14="http://schemas.microsoft.com/office/powerpoint/2010/main" xmlns="" val="1325494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spcBef>
                <a:spcPts val="0"/>
              </a:spcBef>
              <a:spcAft>
                <a:spcPts val="0"/>
              </a:spcAft>
            </a:pPr>
            <a:r>
              <a:rPr lang="en-US" sz="1200" i="1" dirty="0">
                <a:solidFill>
                  <a:schemeClr val="bg1"/>
                </a:solidFill>
                <a:effectLst/>
                <a:latin typeface="Times-Roman"/>
                <a:ea typeface="Calibri" panose="020F0502020204030204" pitchFamily="34" charset="0"/>
              </a:rPr>
              <a:t>{</a:t>
            </a:r>
            <a:r>
              <a:rPr lang="en-US" sz="1200" i="0" dirty="0">
                <a:solidFill>
                  <a:schemeClr val="bg1"/>
                </a:solidFill>
                <a:effectLst/>
                <a:latin typeface="Times-Roman"/>
                <a:ea typeface="Calibri" panose="020F0502020204030204" pitchFamily="34" charset="0"/>
              </a:rPr>
              <a:t>Start in a different place}</a:t>
            </a:r>
            <a:endParaRPr lang="en-US" sz="1200" i="1" dirty="0">
              <a:solidFill>
                <a:schemeClr val="bg1"/>
              </a:solidFill>
              <a:effectLst/>
              <a:latin typeface="Times-Roman"/>
              <a:ea typeface="Calibri" panose="020F0502020204030204" pitchFamily="34" charset="0"/>
            </a:endParaRPr>
          </a:p>
          <a:p>
            <a:pPr marL="0" marR="0">
              <a:spcBef>
                <a:spcPts val="0"/>
              </a:spcBef>
              <a:spcAft>
                <a:spcPts val="0"/>
              </a:spcAft>
            </a:pPr>
            <a:r>
              <a:rPr lang="en-US" sz="1200" i="1" dirty="0">
                <a:solidFill>
                  <a:schemeClr val="bg1"/>
                </a:solidFill>
                <a:effectLst/>
                <a:latin typeface="Times-Roman"/>
                <a:ea typeface="Calibri" panose="020F0502020204030204" pitchFamily="34" charset="0"/>
              </a:rPr>
              <a:t>The person who says “I will get my salvation alone, outside of the Church” is totally deceived. This is not the time when salvation is opened to those in Satan’s world. </a:t>
            </a:r>
            <a:endParaRPr lang="en-US" sz="1200" dirty="0">
              <a:solidFill>
                <a:schemeClr val="bg1"/>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1200" i="1" dirty="0">
                <a:solidFill>
                  <a:schemeClr val="bg1"/>
                </a:solidFill>
                <a:effectLst/>
                <a:latin typeface="Times-Roman"/>
                <a:ea typeface="Calibri" panose="020F0502020204030204" pitchFamily="34" charset="0"/>
              </a:rPr>
              <a:t>Those called now, I repeat emphatically, are not called </a:t>
            </a:r>
            <a:r>
              <a:rPr lang="en-US" sz="1200" i="1" dirty="0">
                <a:solidFill>
                  <a:schemeClr val="bg1"/>
                </a:solidFill>
                <a:effectLst/>
                <a:highlight>
                  <a:srgbClr val="FFFF00"/>
                </a:highlight>
                <a:latin typeface="Times-Roman"/>
                <a:ea typeface="Calibri" panose="020F0502020204030204" pitchFamily="34" charset="0"/>
              </a:rPr>
              <a:t>just for salvation</a:t>
            </a:r>
            <a:r>
              <a:rPr lang="en-US" sz="1200" i="1" dirty="0">
                <a:solidFill>
                  <a:schemeClr val="bg1"/>
                </a:solidFill>
                <a:effectLst/>
                <a:latin typeface="Times-Roman"/>
                <a:ea typeface="Calibri" panose="020F0502020204030204" pitchFamily="34" charset="0"/>
              </a:rPr>
              <a:t>. They are called for a special training provided only in God’s Church</a:t>
            </a:r>
            <a:endParaRPr lang="en-US" sz="1200" dirty="0">
              <a:solidFill>
                <a:schemeClr val="bg1"/>
              </a:solidFill>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2</a:t>
            </a:fld>
            <a:endParaRPr lang="en-US"/>
          </a:p>
        </p:txBody>
      </p:sp>
    </p:spTree>
    <p:extLst>
      <p:ext uri="{BB962C8B-B14F-4D97-AF65-F5344CB8AC3E}">
        <p14:creationId xmlns:p14="http://schemas.microsoft.com/office/powerpoint/2010/main" xmlns="" val="1123900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b="0" i="0" dirty="0">
                <a:solidFill>
                  <a:srgbClr val="000000"/>
                </a:solidFill>
                <a:effectLst/>
                <a:latin typeface="system-ui"/>
              </a:rPr>
              <a:t>Matthew 24:42-47</a:t>
            </a:r>
          </a:p>
          <a:p>
            <a:pPr algn="l"/>
            <a:r>
              <a:rPr lang="en-US" b="0" i="0" dirty="0">
                <a:solidFill>
                  <a:srgbClr val="000000"/>
                </a:solidFill>
                <a:effectLst/>
                <a:latin typeface="system-ui"/>
              </a:rPr>
              <a:t>New King James Version</a:t>
            </a:r>
          </a:p>
          <a:p>
            <a:pPr algn="l"/>
            <a:r>
              <a:rPr lang="en-US" b="1" i="0" baseline="30000" dirty="0">
                <a:solidFill>
                  <a:srgbClr val="000000"/>
                </a:solidFill>
                <a:effectLst/>
                <a:latin typeface="system-ui"/>
              </a:rPr>
              <a:t>42 </a:t>
            </a:r>
            <a:r>
              <a:rPr lang="en-US" b="0" i="0" dirty="0">
                <a:solidFill>
                  <a:srgbClr val="000000"/>
                </a:solidFill>
                <a:effectLst/>
                <a:latin typeface="system-ui"/>
              </a:rPr>
              <a:t>Watch therefore, for you do not know what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a"/>
              </a:rPr>
              <a:t>a</a:t>
            </a:r>
            <a:r>
              <a:rPr lang="en-US" b="0" i="0" baseline="30000" dirty="0">
                <a:solidFill>
                  <a:srgbClr val="000000"/>
                </a:solidFill>
                <a:effectLst/>
                <a:latin typeface="system-ui"/>
              </a:rPr>
              <a:t>]</a:t>
            </a:r>
            <a:r>
              <a:rPr lang="en-US" b="0" i="0" dirty="0">
                <a:solidFill>
                  <a:srgbClr val="000000"/>
                </a:solidFill>
                <a:effectLst/>
                <a:latin typeface="system-ui"/>
              </a:rPr>
              <a:t>hour your Lord is coming. </a:t>
            </a:r>
            <a:r>
              <a:rPr lang="en-US" b="1" i="0" baseline="30000" dirty="0">
                <a:solidFill>
                  <a:srgbClr val="000000"/>
                </a:solidFill>
                <a:effectLst/>
                <a:latin typeface="system-ui"/>
              </a:rPr>
              <a:t>43 </a:t>
            </a:r>
            <a:r>
              <a:rPr lang="en-US" b="0" i="0" dirty="0">
                <a:solidFill>
                  <a:srgbClr val="000000"/>
                </a:solidFill>
                <a:effectLst/>
                <a:latin typeface="system-ui"/>
              </a:rPr>
              <a:t>But know this, that if the master of the house had known what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b"/>
              </a:rPr>
              <a:t>b</a:t>
            </a:r>
            <a:r>
              <a:rPr lang="en-US" b="0" i="0" baseline="30000" dirty="0">
                <a:solidFill>
                  <a:srgbClr val="000000"/>
                </a:solidFill>
                <a:effectLst/>
                <a:latin typeface="system-ui"/>
              </a:rPr>
              <a:t>]</a:t>
            </a:r>
            <a:r>
              <a:rPr lang="en-US" b="0" i="0" dirty="0">
                <a:solidFill>
                  <a:srgbClr val="000000"/>
                </a:solidFill>
                <a:effectLst/>
                <a:latin typeface="system-ui"/>
              </a:rPr>
              <a:t>hour the thief would come, he would have watched and not allowed his house to be broken into. </a:t>
            </a:r>
            <a:r>
              <a:rPr lang="en-US" b="1" i="0" baseline="30000" dirty="0">
                <a:solidFill>
                  <a:srgbClr val="000000"/>
                </a:solidFill>
                <a:effectLst/>
                <a:latin typeface="system-ui"/>
              </a:rPr>
              <a:t>44 </a:t>
            </a:r>
            <a:r>
              <a:rPr lang="en-US" b="0" i="0" dirty="0">
                <a:solidFill>
                  <a:srgbClr val="000000"/>
                </a:solidFill>
                <a:effectLst/>
                <a:latin typeface="system-ui"/>
              </a:rPr>
              <a:t>Therefore you also be ready, for the Son of Man is coming at an hour you do not expect.</a:t>
            </a:r>
          </a:p>
          <a:p>
            <a:pPr algn="l"/>
            <a:endParaRPr lang="en-US" b="1" i="0" dirty="0">
              <a:solidFill>
                <a:srgbClr val="000000"/>
              </a:solidFill>
              <a:effectLst/>
              <a:latin typeface="system-ui"/>
            </a:endParaRPr>
          </a:p>
          <a:p>
            <a:pPr algn="l"/>
            <a:r>
              <a:rPr lang="en-US" b="1" i="0" dirty="0">
                <a:solidFill>
                  <a:srgbClr val="000000"/>
                </a:solidFill>
                <a:effectLst/>
                <a:latin typeface="system-ui"/>
              </a:rPr>
              <a:t>The Faithful Servant and the Evil Servant</a:t>
            </a:r>
          </a:p>
          <a:p>
            <a:pPr algn="l"/>
            <a:r>
              <a:rPr lang="en-US" b="1" i="0" baseline="30000" dirty="0">
                <a:solidFill>
                  <a:srgbClr val="000000"/>
                </a:solidFill>
                <a:effectLst/>
                <a:latin typeface="system-ui"/>
              </a:rPr>
              <a:t>45 </a:t>
            </a:r>
            <a:r>
              <a:rPr lang="en-US" b="0" i="0" dirty="0">
                <a:solidFill>
                  <a:srgbClr val="000000"/>
                </a:solidFill>
                <a:effectLst/>
                <a:latin typeface="system-ui"/>
              </a:rPr>
              <a:t>“Who then is a faithful and wise servant, whom his master made ruler over his household, to give them food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c"/>
              </a:rPr>
              <a:t>c</a:t>
            </a:r>
            <a:r>
              <a:rPr lang="en-US" b="0" i="0" baseline="30000" dirty="0">
                <a:solidFill>
                  <a:srgbClr val="000000"/>
                </a:solidFill>
                <a:effectLst/>
                <a:latin typeface="system-ui"/>
              </a:rPr>
              <a:t>]</a:t>
            </a:r>
            <a:r>
              <a:rPr lang="en-US" b="0" i="0" dirty="0">
                <a:solidFill>
                  <a:srgbClr val="000000"/>
                </a:solidFill>
                <a:effectLst/>
                <a:latin typeface="system-ui"/>
              </a:rPr>
              <a:t>in due season? </a:t>
            </a:r>
            <a:r>
              <a:rPr lang="en-US" b="1" i="0" baseline="30000" dirty="0">
                <a:solidFill>
                  <a:srgbClr val="000000"/>
                </a:solidFill>
                <a:effectLst/>
                <a:latin typeface="system-ui"/>
              </a:rPr>
              <a:t>46 </a:t>
            </a:r>
            <a:r>
              <a:rPr lang="en-US" b="0" i="0" dirty="0">
                <a:solidFill>
                  <a:srgbClr val="000000"/>
                </a:solidFill>
                <a:effectLst/>
                <a:latin typeface="system-ui"/>
              </a:rPr>
              <a:t>Blessed </a:t>
            </a:r>
            <a:r>
              <a:rPr lang="en-US" b="0" i="1" dirty="0">
                <a:solidFill>
                  <a:srgbClr val="000000"/>
                </a:solidFill>
                <a:effectLst/>
                <a:latin typeface="system-ui"/>
              </a:rPr>
              <a:t>is</a:t>
            </a:r>
            <a:r>
              <a:rPr lang="en-US" b="0" i="0" dirty="0">
                <a:solidFill>
                  <a:srgbClr val="000000"/>
                </a:solidFill>
                <a:effectLst/>
                <a:latin typeface="system-ui"/>
              </a:rPr>
              <a:t> that servant whom his master, when he comes, will find so doing. </a:t>
            </a:r>
            <a:r>
              <a:rPr lang="en-US" b="1" i="0" baseline="30000" dirty="0">
                <a:solidFill>
                  <a:srgbClr val="000000"/>
                </a:solidFill>
                <a:effectLst/>
                <a:latin typeface="system-ui"/>
              </a:rPr>
              <a:t>47 </a:t>
            </a:r>
            <a:r>
              <a:rPr lang="en-US" b="0" i="0" dirty="0">
                <a:solidFill>
                  <a:srgbClr val="000000"/>
                </a:solidFill>
                <a:effectLst/>
                <a:latin typeface="system-ui"/>
              </a:rPr>
              <a:t>Assuredly, I say to you that he will make him ruler over all his goods.</a:t>
            </a:r>
          </a:p>
          <a:p>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3</a:t>
            </a:fld>
            <a:endParaRPr lang="en-US"/>
          </a:p>
        </p:txBody>
      </p:sp>
    </p:spTree>
    <p:extLst>
      <p:ext uri="{BB962C8B-B14F-4D97-AF65-F5344CB8AC3E}">
        <p14:creationId xmlns:p14="http://schemas.microsoft.com/office/powerpoint/2010/main" xmlns="" val="2113602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{Read}</a:t>
            </a:r>
          </a:p>
          <a:p>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4</a:t>
            </a:fld>
            <a:endParaRPr lang="en-US"/>
          </a:p>
        </p:txBody>
      </p:sp>
    </p:spTree>
    <p:extLst>
      <p:ext uri="{BB962C8B-B14F-4D97-AF65-F5344CB8AC3E}">
        <p14:creationId xmlns:p14="http://schemas.microsoft.com/office/powerpoint/2010/main" xmlns="" val="3356684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Daniel we find a very reassuring verse. Let’s read Dan 2:20-22 </a:t>
            </a:r>
          </a:p>
          <a:p>
            <a:r>
              <a:rPr lang="en-US" dirty="0"/>
              <a:t>{Read}</a:t>
            </a:r>
          </a:p>
          <a:p>
            <a:r>
              <a:rPr lang="en-US" dirty="0"/>
              <a:t>God does the revealing. </a:t>
            </a:r>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5</a:t>
            </a:fld>
            <a:endParaRPr lang="en-US"/>
          </a:p>
        </p:txBody>
      </p:sp>
    </p:spTree>
    <p:extLst>
      <p:ext uri="{BB962C8B-B14F-4D97-AF65-F5344CB8AC3E}">
        <p14:creationId xmlns:p14="http://schemas.microsoft.com/office/powerpoint/2010/main" xmlns="" val="686132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{Read}</a:t>
            </a:r>
          </a:p>
          <a:p>
            <a:pPr algn="l"/>
            <a:r>
              <a:rPr lang="en-US" b="0" i="0" dirty="0">
                <a:solidFill>
                  <a:srgbClr val="000000"/>
                </a:solidFill>
                <a:effectLst/>
                <a:latin typeface="system-ui"/>
              </a:rPr>
              <a:t>Daniel 2:32-35</a:t>
            </a:r>
          </a:p>
          <a:p>
            <a:pPr algn="l"/>
            <a:r>
              <a:rPr lang="en-US" b="0" i="0" dirty="0">
                <a:solidFill>
                  <a:srgbClr val="000000"/>
                </a:solidFill>
                <a:effectLst/>
                <a:latin typeface="system-ui"/>
              </a:rPr>
              <a:t>New King James Version</a:t>
            </a:r>
          </a:p>
          <a:p>
            <a:pPr algn="l"/>
            <a:r>
              <a:rPr lang="en-US" b="1" i="0" baseline="30000" dirty="0">
                <a:solidFill>
                  <a:srgbClr val="000000"/>
                </a:solidFill>
                <a:effectLst/>
                <a:latin typeface="system-ui"/>
              </a:rPr>
              <a:t>32 </a:t>
            </a:r>
            <a:r>
              <a:rPr lang="en-US" b="0" i="0" dirty="0">
                <a:solidFill>
                  <a:srgbClr val="000000"/>
                </a:solidFill>
                <a:effectLst/>
                <a:latin typeface="system-ui"/>
              </a:rPr>
              <a:t>This image’s head </a:t>
            </a:r>
            <a:r>
              <a:rPr lang="en-US" b="0" i="1" dirty="0">
                <a:solidFill>
                  <a:srgbClr val="000000"/>
                </a:solidFill>
                <a:effectLst/>
                <a:latin typeface="system-ui"/>
              </a:rPr>
              <a:t>was</a:t>
            </a:r>
            <a:r>
              <a:rPr lang="en-US" b="0" i="0" dirty="0">
                <a:solidFill>
                  <a:srgbClr val="000000"/>
                </a:solidFill>
                <a:effectLst/>
                <a:latin typeface="system-ui"/>
              </a:rPr>
              <a:t> of fine gold, its chest and arms of silver, its belly and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a"/>
              </a:rPr>
              <a:t>a</a:t>
            </a:r>
            <a:r>
              <a:rPr lang="en-US" b="0" i="0" baseline="30000" dirty="0">
                <a:solidFill>
                  <a:srgbClr val="000000"/>
                </a:solidFill>
                <a:effectLst/>
                <a:latin typeface="system-ui"/>
              </a:rPr>
              <a:t>]</a:t>
            </a:r>
            <a:r>
              <a:rPr lang="en-US" b="0" i="0" dirty="0">
                <a:solidFill>
                  <a:srgbClr val="000000"/>
                </a:solidFill>
                <a:effectLst/>
                <a:latin typeface="system-ui"/>
              </a:rPr>
              <a:t>thighs of bronze, </a:t>
            </a:r>
            <a:r>
              <a:rPr lang="en-US" b="1" i="0" baseline="30000" dirty="0">
                <a:solidFill>
                  <a:srgbClr val="000000"/>
                </a:solidFill>
                <a:effectLst/>
                <a:latin typeface="system-ui"/>
              </a:rPr>
              <a:t>33 </a:t>
            </a:r>
            <a:r>
              <a:rPr lang="en-US" b="0" i="0" dirty="0">
                <a:solidFill>
                  <a:srgbClr val="000000"/>
                </a:solidFill>
                <a:effectLst/>
                <a:latin typeface="system-ui"/>
              </a:rPr>
              <a:t>its legs of iron, its feet partly of iron and partly of </a:t>
            </a:r>
            <a:r>
              <a:rPr lang="en-US" b="0" i="0" baseline="30000" dirty="0">
                <a:solidFill>
                  <a:srgbClr val="000000"/>
                </a:solidFill>
                <a:effectLst/>
                <a:latin typeface="system-ui"/>
              </a:rPr>
              <a:t>[</a:t>
            </a:r>
            <a:r>
              <a:rPr lang="en-US" b="0" i="0" baseline="30000" dirty="0">
                <a:solidFill>
                  <a:srgbClr val="4A4A4A"/>
                </a:solidFill>
                <a:effectLst/>
                <a:latin typeface="system-ui"/>
                <a:hlinkClick r:id="rId3" tooltip="See footnote b"/>
              </a:rPr>
              <a:t>b</a:t>
            </a:r>
            <a:r>
              <a:rPr lang="en-US" b="0" i="0" baseline="30000" dirty="0">
                <a:solidFill>
                  <a:srgbClr val="000000"/>
                </a:solidFill>
                <a:effectLst/>
                <a:latin typeface="system-ui"/>
              </a:rPr>
              <a:t>]</a:t>
            </a:r>
            <a:r>
              <a:rPr lang="en-US" b="0" i="0" dirty="0">
                <a:solidFill>
                  <a:srgbClr val="000000"/>
                </a:solidFill>
                <a:effectLst/>
                <a:latin typeface="system-ui"/>
              </a:rPr>
              <a:t>clay. </a:t>
            </a:r>
            <a:r>
              <a:rPr lang="en-US" b="1" i="0" baseline="30000" dirty="0">
                <a:solidFill>
                  <a:srgbClr val="000000"/>
                </a:solidFill>
                <a:effectLst/>
                <a:latin typeface="system-ui"/>
              </a:rPr>
              <a:t>34 </a:t>
            </a:r>
            <a:r>
              <a:rPr lang="en-US" b="0" i="0" dirty="0">
                <a:solidFill>
                  <a:srgbClr val="000000"/>
                </a:solidFill>
                <a:effectLst/>
                <a:latin typeface="system-ui"/>
              </a:rPr>
              <a:t>You watched while a stone was cut out without hands, which struck the image on its feet of iron and clay, and broke them in pieces. </a:t>
            </a:r>
            <a:r>
              <a:rPr lang="en-US" b="1" i="0" baseline="30000" dirty="0">
                <a:solidFill>
                  <a:srgbClr val="000000"/>
                </a:solidFill>
                <a:effectLst/>
                <a:latin typeface="system-ui"/>
              </a:rPr>
              <a:t>35 </a:t>
            </a:r>
            <a:r>
              <a:rPr lang="en-US" b="0" i="0" dirty="0">
                <a:solidFill>
                  <a:srgbClr val="000000"/>
                </a:solidFill>
                <a:effectLst/>
                <a:latin typeface="system-ui"/>
              </a:rPr>
              <a:t>Then the iron, the clay, the bronze, the silver, and the gold were crushed together, and became like chaff from the summer threshing floors; the wind carried them away so that no trace of them was found. And the stone that struck the image became a great mountain and filled the whole earth.</a:t>
            </a:r>
          </a:p>
          <a:p>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6</a:t>
            </a:fld>
            <a:endParaRPr lang="en-US"/>
          </a:p>
        </p:txBody>
      </p:sp>
    </p:spTree>
    <p:extLst>
      <p:ext uri="{BB962C8B-B14F-4D97-AF65-F5344CB8AC3E}">
        <p14:creationId xmlns:p14="http://schemas.microsoft.com/office/powerpoint/2010/main" xmlns="" val="231091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{English}</a:t>
            </a:r>
          </a:p>
          <a:p>
            <a:r>
              <a:rPr lang="en-US" dirty="0"/>
              <a:t>Hebert W Armstrong Autobiography </a:t>
            </a:r>
          </a:p>
          <a:p>
            <a:r>
              <a:rPr lang="en-US" dirty="0"/>
              <a:t>“From the time of my conversion Mrs. Armstrong has always studied with me. We didn't realize it then, but God was calling us together. We were always a team, working together in unity.”</a:t>
            </a:r>
          </a:p>
          <a:p>
            <a:endParaRPr lang="en-US" dirty="0"/>
          </a:p>
          <a:p>
            <a:r>
              <a:rPr lang="en-US" dirty="0"/>
              <a:t>The Bible Advocate produce by Church of God Seventh Day </a:t>
            </a:r>
            <a:r>
              <a:rPr lang="en-US" sz="1800" b="0" i="0" u="none" strike="noStrike" baseline="0" dirty="0">
                <a:latin typeface="Times New Roman" panose="02020603050405020304" pitchFamily="18" charset="0"/>
              </a:rPr>
              <a:t>– Stanberry MO.</a:t>
            </a: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BA 1928 October – Urgency to understand the Third Angel’s message of Revelation 14.</a:t>
            </a:r>
          </a:p>
          <a:p>
            <a:endParaRPr lang="en-US" dirty="0"/>
          </a:p>
          <a:p>
            <a:pPr algn="l"/>
            <a:endParaRPr lang="en-US" dirty="0"/>
          </a:p>
          <a:p>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7</a:t>
            </a:fld>
            <a:endParaRPr lang="en-US"/>
          </a:p>
        </p:txBody>
      </p:sp>
    </p:spTree>
    <p:extLst>
      <p:ext uri="{BB962C8B-B14F-4D97-AF65-F5344CB8AC3E}">
        <p14:creationId xmlns:p14="http://schemas.microsoft.com/office/powerpoint/2010/main" xmlns="" val="4095901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{English}</a:t>
            </a:r>
          </a:p>
          <a:p>
            <a:r>
              <a:rPr lang="en-US" dirty="0"/>
              <a:t>1929 was an epochal year in world events, too! The Papal State, extinct since 1870, was revived as a state, or nation by the Lateran Treaty. The Lateran Treaty (Italian: Patti </a:t>
            </a:r>
            <a:r>
              <a:rPr lang="en-US" dirty="0" err="1"/>
              <a:t>Lateranensi</a:t>
            </a:r>
            <a:r>
              <a:rPr lang="en-US" dirty="0"/>
              <a:t>; Latin: Pacta </a:t>
            </a:r>
            <a:r>
              <a:rPr lang="en-US" dirty="0" err="1"/>
              <a:t>Lateranensia</a:t>
            </a:r>
            <a:r>
              <a:rPr lang="en-US" dirty="0"/>
              <a:t>) was one component of the Lateran Pacts of 1929, agreements between the Kingdom of Italy under King Victor Emmanuel III (with his powerful Prime Minister Benito Mussolini) and the Holy See under Pope Pius XI to settle the long-standing Roman Question. The treaty and associated pacts were named after the Lateran Palace where they were signed on 11 February 1929, and the Italian parliament ratified them on 7 June 1929. The treaty recognized Vatican City as an independent state under the sovereignty of the Holy See. The Italian government also agreed to give the Roman Catholic Church financial compensation for the loss of the Papal States. In 1948, the Lateran Treaty was recognized in the Constitution of Italy as regulating the relations between the state and the Catholic Church. The treaty was significantly revised in 1984, ending the status of Catholicism as the sole state religion.</a:t>
            </a:r>
          </a:p>
          <a:p>
            <a:endParaRPr lang="en-US" dirty="0"/>
          </a:p>
          <a:p>
            <a:r>
              <a:rPr lang="en-US" dirty="0"/>
              <a:t>Another significant event of that year was, the New York Stock Market crash occurred October 29, 1929, with $14 Billion lost.</a:t>
            </a:r>
          </a:p>
          <a:p>
            <a:endParaRPr lang="en-US" dirty="0"/>
          </a:p>
          <a:p>
            <a:r>
              <a:rPr lang="en-US" dirty="0"/>
              <a:t>{Click}</a:t>
            </a:r>
          </a:p>
          <a:p>
            <a:pPr algn="l"/>
            <a:r>
              <a:rPr lang="en-US" dirty="0"/>
              <a:t>Now let’s Jump to 1934, were we have first documentation I could find of the beast chart and specially the 10 Toes of the Image in Daniel. </a:t>
            </a:r>
          </a:p>
          <a:p>
            <a:pPr algn="l"/>
            <a:r>
              <a:rPr lang="en-US" dirty="0"/>
              <a:t>In this plain truth we can see progress but the there are misunderstandings. God is patiently working with Mr. and Mrs. Armstrong. </a:t>
            </a:r>
          </a:p>
          <a:p>
            <a:pPr algn="l"/>
            <a:r>
              <a:rPr lang="en-US" dirty="0"/>
              <a:t>The  Ten Toes are thought to be 10 revivals not 10 Kings. </a:t>
            </a:r>
            <a:r>
              <a:rPr lang="en-US" sz="1800" b="0" i="0" u="none" strike="noStrike" baseline="0" dirty="0">
                <a:latin typeface="Times New Roman" panose="02020603050405020304" pitchFamily="18" charset="0"/>
              </a:rPr>
              <a:t>Mussolini is believed to be the last revival of the Roman Empire and that His Majesty Jesus Christ with return soon.</a:t>
            </a:r>
          </a:p>
          <a:p>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8</a:t>
            </a:fld>
            <a:endParaRPr lang="en-US"/>
          </a:p>
        </p:txBody>
      </p:sp>
    </p:spTree>
    <p:extLst>
      <p:ext uri="{BB962C8B-B14F-4D97-AF65-F5344CB8AC3E}">
        <p14:creationId xmlns:p14="http://schemas.microsoft.com/office/powerpoint/2010/main" xmlns="" val="2419129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{English} {Read} {Click}{Read}</a:t>
            </a:r>
            <a:endParaRPr lang="fr-FR" sz="1200" dirty="0"/>
          </a:p>
          <a:p>
            <a:pPr algn="l"/>
            <a:endParaRPr lang="en-US" dirty="0"/>
          </a:p>
        </p:txBody>
      </p:sp>
      <p:sp>
        <p:nvSpPr>
          <p:cNvPr id="4" name="Slide Number Placeholder 3"/>
          <p:cNvSpPr>
            <a:spLocks noGrp="1"/>
          </p:cNvSpPr>
          <p:nvPr>
            <p:ph type="sldNum" sz="quarter" idx="5"/>
          </p:nvPr>
        </p:nvSpPr>
        <p:spPr/>
        <p:txBody>
          <a:bodyPr/>
          <a:lstStyle/>
          <a:p>
            <a:pPr>
              <a:defRPr/>
            </a:pPr>
            <a:fld id="{0F044102-EA21-4A81-94DF-1C28F9BA81BB}" type="slidenum">
              <a:rPr lang="en-US" smtClean="0"/>
              <a:pPr>
                <a:defRPr/>
              </a:pPr>
              <a:t>9</a:t>
            </a:fld>
            <a:endParaRPr lang="en-US"/>
          </a:p>
        </p:txBody>
      </p:sp>
    </p:spTree>
    <p:extLst>
      <p:ext uri="{BB962C8B-B14F-4D97-AF65-F5344CB8AC3E}">
        <p14:creationId xmlns:p14="http://schemas.microsoft.com/office/powerpoint/2010/main" xmlns="" val="3735487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FFB133FB-D394-FB43-96BD-A6E707D3DEDD}"/>
              </a:ext>
            </a:extLst>
          </p:cNvPr>
          <p:cNvSpPr>
            <a:spLocks noGrp="1"/>
          </p:cNvSpPr>
          <p:nvPr>
            <p:ph type="dt" sz="half" idx="10"/>
          </p:nvPr>
        </p:nvSpPr>
        <p:spPr/>
        <p:txBody>
          <a:bodyPr/>
          <a:lstStyle>
            <a:lvl1pPr>
              <a:defRPr/>
            </a:lvl1pPr>
          </a:lstStyle>
          <a:p>
            <a:pPr>
              <a:defRPr/>
            </a:pPr>
            <a:fld id="{E7D0533B-D0C6-4EB3-AFC7-2A920D4059EF}" type="datetime1">
              <a:rPr lang="en-US"/>
              <a:pPr>
                <a:defRPr/>
              </a:pPr>
              <a:t>12/11/2023</a:t>
            </a:fld>
            <a:endParaRPr lang="en-US"/>
          </a:p>
        </p:txBody>
      </p:sp>
      <p:sp>
        <p:nvSpPr>
          <p:cNvPr id="5" name="Footer Placeholder 4">
            <a:extLst>
              <a:ext uri="{FF2B5EF4-FFF2-40B4-BE49-F238E27FC236}">
                <a16:creationId xmlns:a16="http://schemas.microsoft.com/office/drawing/2014/main" xmlns="" id="{40358908-CBEE-15D3-952A-1CE1BF1FCEB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A2F411C9-531B-CBF6-A85D-374E95590B8A}"/>
              </a:ext>
            </a:extLst>
          </p:cNvPr>
          <p:cNvSpPr>
            <a:spLocks noGrp="1"/>
          </p:cNvSpPr>
          <p:nvPr>
            <p:ph type="sldNum" sz="quarter" idx="12"/>
          </p:nvPr>
        </p:nvSpPr>
        <p:spPr/>
        <p:txBody>
          <a:bodyPr/>
          <a:lstStyle>
            <a:lvl1pPr>
              <a:defRPr/>
            </a:lvl1pPr>
          </a:lstStyle>
          <a:p>
            <a:pPr>
              <a:defRPr/>
            </a:pPr>
            <a:fld id="{B86BDEC6-0326-4AAB-9AE4-FA32FF1A707C}" type="slidenum">
              <a:rPr lang="en-US"/>
              <a:pPr>
                <a:defRPr/>
              </a:pPr>
              <a:t>‹#›</a:t>
            </a:fld>
            <a:endParaRPr lang="en-US"/>
          </a:p>
        </p:txBody>
      </p:sp>
    </p:spTree>
    <p:extLst>
      <p:ext uri="{BB962C8B-B14F-4D97-AF65-F5344CB8AC3E}">
        <p14:creationId xmlns:p14="http://schemas.microsoft.com/office/powerpoint/2010/main" xmlns="" val="2352731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F5963DB-5090-8650-86A3-885CB9E65DE4}"/>
              </a:ext>
            </a:extLst>
          </p:cNvPr>
          <p:cNvSpPr>
            <a:spLocks noGrp="1"/>
          </p:cNvSpPr>
          <p:nvPr>
            <p:ph type="dt" sz="half" idx="10"/>
          </p:nvPr>
        </p:nvSpPr>
        <p:spPr/>
        <p:txBody>
          <a:bodyPr/>
          <a:lstStyle>
            <a:lvl1pPr>
              <a:defRPr/>
            </a:lvl1pPr>
          </a:lstStyle>
          <a:p>
            <a:pPr>
              <a:defRPr/>
            </a:pPr>
            <a:fld id="{7EC28A52-F7E8-4495-89BC-9A50B9668B66}" type="datetime1">
              <a:rPr lang="en-US"/>
              <a:pPr>
                <a:defRPr/>
              </a:pPr>
              <a:t>12/11/2023</a:t>
            </a:fld>
            <a:endParaRPr lang="en-US"/>
          </a:p>
        </p:txBody>
      </p:sp>
      <p:sp>
        <p:nvSpPr>
          <p:cNvPr id="5" name="Footer Placeholder 4">
            <a:extLst>
              <a:ext uri="{FF2B5EF4-FFF2-40B4-BE49-F238E27FC236}">
                <a16:creationId xmlns:a16="http://schemas.microsoft.com/office/drawing/2014/main" xmlns="" id="{44462DA1-EC6F-B8B5-D974-60EA61E5CE5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C9BE9E07-94D9-7B45-3BDA-C1BF51EE56FB}"/>
              </a:ext>
            </a:extLst>
          </p:cNvPr>
          <p:cNvSpPr>
            <a:spLocks noGrp="1"/>
          </p:cNvSpPr>
          <p:nvPr>
            <p:ph type="sldNum" sz="quarter" idx="12"/>
          </p:nvPr>
        </p:nvSpPr>
        <p:spPr/>
        <p:txBody>
          <a:bodyPr/>
          <a:lstStyle>
            <a:lvl1pPr>
              <a:defRPr/>
            </a:lvl1pPr>
          </a:lstStyle>
          <a:p>
            <a:pPr>
              <a:defRPr/>
            </a:pPr>
            <a:fld id="{5326A319-24A1-4651-AC2B-A72BA93EEEA5}" type="slidenum">
              <a:rPr lang="en-US"/>
              <a:pPr>
                <a:defRPr/>
              </a:pPr>
              <a:t>‹#›</a:t>
            </a:fld>
            <a:endParaRPr lang="en-US"/>
          </a:p>
        </p:txBody>
      </p:sp>
    </p:spTree>
    <p:extLst>
      <p:ext uri="{BB962C8B-B14F-4D97-AF65-F5344CB8AC3E}">
        <p14:creationId xmlns:p14="http://schemas.microsoft.com/office/powerpoint/2010/main" xmlns="" val="1107252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E6DFCA8-E499-E642-AC8F-0B960D5C950A}"/>
              </a:ext>
            </a:extLst>
          </p:cNvPr>
          <p:cNvSpPr>
            <a:spLocks noGrp="1"/>
          </p:cNvSpPr>
          <p:nvPr>
            <p:ph type="dt" sz="half" idx="10"/>
          </p:nvPr>
        </p:nvSpPr>
        <p:spPr/>
        <p:txBody>
          <a:bodyPr/>
          <a:lstStyle>
            <a:lvl1pPr>
              <a:defRPr/>
            </a:lvl1pPr>
          </a:lstStyle>
          <a:p>
            <a:pPr>
              <a:defRPr/>
            </a:pPr>
            <a:fld id="{3589092C-776C-4D4B-8B91-2BF013EB9382}" type="datetime1">
              <a:rPr lang="en-US"/>
              <a:pPr>
                <a:defRPr/>
              </a:pPr>
              <a:t>12/11/2023</a:t>
            </a:fld>
            <a:endParaRPr lang="en-US"/>
          </a:p>
        </p:txBody>
      </p:sp>
      <p:sp>
        <p:nvSpPr>
          <p:cNvPr id="5" name="Footer Placeholder 4">
            <a:extLst>
              <a:ext uri="{FF2B5EF4-FFF2-40B4-BE49-F238E27FC236}">
                <a16:creationId xmlns:a16="http://schemas.microsoft.com/office/drawing/2014/main" xmlns="" id="{52524E92-D5DC-C36A-5EEE-F310836B79C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3CD8AE31-01CC-D65D-E09F-F63D86155EB1}"/>
              </a:ext>
            </a:extLst>
          </p:cNvPr>
          <p:cNvSpPr>
            <a:spLocks noGrp="1"/>
          </p:cNvSpPr>
          <p:nvPr>
            <p:ph type="sldNum" sz="quarter" idx="12"/>
          </p:nvPr>
        </p:nvSpPr>
        <p:spPr/>
        <p:txBody>
          <a:bodyPr/>
          <a:lstStyle>
            <a:lvl1pPr>
              <a:defRPr/>
            </a:lvl1pPr>
          </a:lstStyle>
          <a:p>
            <a:pPr>
              <a:defRPr/>
            </a:pPr>
            <a:fld id="{DB6CDD6D-B39F-4006-8C19-5687BBD8B2C8}" type="slidenum">
              <a:rPr lang="en-US"/>
              <a:pPr>
                <a:defRPr/>
              </a:pPr>
              <a:t>‹#›</a:t>
            </a:fld>
            <a:endParaRPr lang="en-US"/>
          </a:p>
        </p:txBody>
      </p:sp>
    </p:spTree>
    <p:extLst>
      <p:ext uri="{BB962C8B-B14F-4D97-AF65-F5344CB8AC3E}">
        <p14:creationId xmlns:p14="http://schemas.microsoft.com/office/powerpoint/2010/main" xmlns="" val="4019210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CA40CAD-2B22-7F43-5DB3-60294EF2ADFD}"/>
              </a:ext>
            </a:extLst>
          </p:cNvPr>
          <p:cNvSpPr>
            <a:spLocks noGrp="1"/>
          </p:cNvSpPr>
          <p:nvPr>
            <p:ph type="dt" sz="half" idx="10"/>
          </p:nvPr>
        </p:nvSpPr>
        <p:spPr/>
        <p:txBody>
          <a:bodyPr/>
          <a:lstStyle>
            <a:lvl1pPr>
              <a:defRPr/>
            </a:lvl1pPr>
          </a:lstStyle>
          <a:p>
            <a:pPr>
              <a:defRPr/>
            </a:pPr>
            <a:fld id="{0EE18C1C-B2CB-4815-8F25-0186BC63A1A6}" type="datetime1">
              <a:rPr lang="en-US"/>
              <a:pPr>
                <a:defRPr/>
              </a:pPr>
              <a:t>12/11/2023</a:t>
            </a:fld>
            <a:endParaRPr lang="en-US"/>
          </a:p>
        </p:txBody>
      </p:sp>
      <p:sp>
        <p:nvSpPr>
          <p:cNvPr id="5" name="Footer Placeholder 4">
            <a:extLst>
              <a:ext uri="{FF2B5EF4-FFF2-40B4-BE49-F238E27FC236}">
                <a16:creationId xmlns:a16="http://schemas.microsoft.com/office/drawing/2014/main" xmlns="" id="{398C854A-71B1-8CCB-B55F-FB24FDE2D5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4E46EC47-5524-AC25-7795-841C8A88026B}"/>
              </a:ext>
            </a:extLst>
          </p:cNvPr>
          <p:cNvSpPr>
            <a:spLocks noGrp="1"/>
          </p:cNvSpPr>
          <p:nvPr>
            <p:ph type="sldNum" sz="quarter" idx="12"/>
          </p:nvPr>
        </p:nvSpPr>
        <p:spPr/>
        <p:txBody>
          <a:bodyPr/>
          <a:lstStyle>
            <a:lvl1pPr>
              <a:defRPr/>
            </a:lvl1pPr>
          </a:lstStyle>
          <a:p>
            <a:pPr>
              <a:defRPr/>
            </a:pPr>
            <a:fld id="{7D818A14-5554-4E40-A549-8E75CDCCF6CE}" type="slidenum">
              <a:rPr lang="en-US"/>
              <a:pPr>
                <a:defRPr/>
              </a:pPr>
              <a:t>‹#›</a:t>
            </a:fld>
            <a:endParaRPr lang="en-US"/>
          </a:p>
        </p:txBody>
      </p:sp>
    </p:spTree>
    <p:extLst>
      <p:ext uri="{BB962C8B-B14F-4D97-AF65-F5344CB8AC3E}">
        <p14:creationId xmlns:p14="http://schemas.microsoft.com/office/powerpoint/2010/main" xmlns="" val="93892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22B0CD78-4B41-D1A0-C9C1-F57D491CF1FB}"/>
              </a:ext>
            </a:extLst>
          </p:cNvPr>
          <p:cNvSpPr>
            <a:spLocks noGrp="1"/>
          </p:cNvSpPr>
          <p:nvPr>
            <p:ph type="dt" sz="half" idx="10"/>
          </p:nvPr>
        </p:nvSpPr>
        <p:spPr/>
        <p:txBody>
          <a:bodyPr/>
          <a:lstStyle>
            <a:lvl1pPr>
              <a:defRPr/>
            </a:lvl1pPr>
          </a:lstStyle>
          <a:p>
            <a:pPr>
              <a:defRPr/>
            </a:pPr>
            <a:fld id="{0BEF79ED-1582-4C98-A0A2-FCE0CEBF7B73}" type="datetime1">
              <a:rPr lang="en-US"/>
              <a:pPr>
                <a:defRPr/>
              </a:pPr>
              <a:t>12/11/2023</a:t>
            </a:fld>
            <a:endParaRPr lang="en-US"/>
          </a:p>
        </p:txBody>
      </p:sp>
      <p:sp>
        <p:nvSpPr>
          <p:cNvPr id="5" name="Footer Placeholder 4">
            <a:extLst>
              <a:ext uri="{FF2B5EF4-FFF2-40B4-BE49-F238E27FC236}">
                <a16:creationId xmlns:a16="http://schemas.microsoft.com/office/drawing/2014/main" xmlns="" id="{3BC46AC7-14CE-FC4E-F885-CBB9CE90C22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1D1ADCB0-37D8-9BAA-5CFE-41CC56AF78B0}"/>
              </a:ext>
            </a:extLst>
          </p:cNvPr>
          <p:cNvSpPr>
            <a:spLocks noGrp="1"/>
          </p:cNvSpPr>
          <p:nvPr>
            <p:ph type="sldNum" sz="quarter" idx="12"/>
          </p:nvPr>
        </p:nvSpPr>
        <p:spPr/>
        <p:txBody>
          <a:bodyPr/>
          <a:lstStyle>
            <a:lvl1pPr>
              <a:defRPr/>
            </a:lvl1pPr>
          </a:lstStyle>
          <a:p>
            <a:pPr>
              <a:defRPr/>
            </a:pPr>
            <a:fld id="{5F2FD647-09AD-45CD-B4FE-A9F0CF92BCA0}" type="slidenum">
              <a:rPr lang="en-US"/>
              <a:pPr>
                <a:defRPr/>
              </a:pPr>
              <a:t>‹#›</a:t>
            </a:fld>
            <a:endParaRPr lang="en-US"/>
          </a:p>
        </p:txBody>
      </p:sp>
    </p:spTree>
    <p:extLst>
      <p:ext uri="{BB962C8B-B14F-4D97-AF65-F5344CB8AC3E}">
        <p14:creationId xmlns:p14="http://schemas.microsoft.com/office/powerpoint/2010/main" xmlns="" val="3930732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5A25FA51-906C-F183-3D57-E85FB6804BB1}"/>
              </a:ext>
            </a:extLst>
          </p:cNvPr>
          <p:cNvSpPr>
            <a:spLocks noGrp="1"/>
          </p:cNvSpPr>
          <p:nvPr>
            <p:ph type="dt" sz="half" idx="10"/>
          </p:nvPr>
        </p:nvSpPr>
        <p:spPr/>
        <p:txBody>
          <a:bodyPr/>
          <a:lstStyle>
            <a:lvl1pPr>
              <a:defRPr/>
            </a:lvl1pPr>
          </a:lstStyle>
          <a:p>
            <a:pPr>
              <a:defRPr/>
            </a:pPr>
            <a:fld id="{E5A14C72-FC40-476F-9854-2B0F4465104E}" type="datetime1">
              <a:rPr lang="en-US"/>
              <a:pPr>
                <a:defRPr/>
              </a:pPr>
              <a:t>12/11/2023</a:t>
            </a:fld>
            <a:endParaRPr lang="en-US"/>
          </a:p>
        </p:txBody>
      </p:sp>
      <p:sp>
        <p:nvSpPr>
          <p:cNvPr id="6" name="Footer Placeholder 4">
            <a:extLst>
              <a:ext uri="{FF2B5EF4-FFF2-40B4-BE49-F238E27FC236}">
                <a16:creationId xmlns:a16="http://schemas.microsoft.com/office/drawing/2014/main" xmlns="" id="{9C27ACF2-DCD8-7CFB-F60B-34CBFCA3057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17F4F8DD-F2A3-90A8-4C17-AA6F5857C5D2}"/>
              </a:ext>
            </a:extLst>
          </p:cNvPr>
          <p:cNvSpPr>
            <a:spLocks noGrp="1"/>
          </p:cNvSpPr>
          <p:nvPr>
            <p:ph type="sldNum" sz="quarter" idx="12"/>
          </p:nvPr>
        </p:nvSpPr>
        <p:spPr/>
        <p:txBody>
          <a:bodyPr/>
          <a:lstStyle>
            <a:lvl1pPr>
              <a:defRPr/>
            </a:lvl1pPr>
          </a:lstStyle>
          <a:p>
            <a:pPr>
              <a:defRPr/>
            </a:pPr>
            <a:fld id="{C29526EF-8369-43D5-A26C-F42629A7FC9B}" type="slidenum">
              <a:rPr lang="en-US"/>
              <a:pPr>
                <a:defRPr/>
              </a:pPr>
              <a:t>‹#›</a:t>
            </a:fld>
            <a:endParaRPr lang="en-US"/>
          </a:p>
        </p:txBody>
      </p:sp>
    </p:spTree>
    <p:extLst>
      <p:ext uri="{BB962C8B-B14F-4D97-AF65-F5344CB8AC3E}">
        <p14:creationId xmlns:p14="http://schemas.microsoft.com/office/powerpoint/2010/main" xmlns="" val="2243879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22B56E54-3E82-A6D2-2E30-B2F1509FA1DC}"/>
              </a:ext>
            </a:extLst>
          </p:cNvPr>
          <p:cNvSpPr>
            <a:spLocks noGrp="1"/>
          </p:cNvSpPr>
          <p:nvPr>
            <p:ph type="dt" sz="half" idx="10"/>
          </p:nvPr>
        </p:nvSpPr>
        <p:spPr/>
        <p:txBody>
          <a:bodyPr/>
          <a:lstStyle>
            <a:lvl1pPr>
              <a:defRPr/>
            </a:lvl1pPr>
          </a:lstStyle>
          <a:p>
            <a:pPr>
              <a:defRPr/>
            </a:pPr>
            <a:fld id="{0340CD50-5781-442F-945A-DC9670DAD663}" type="datetime1">
              <a:rPr lang="en-US"/>
              <a:pPr>
                <a:defRPr/>
              </a:pPr>
              <a:t>12/11/2023</a:t>
            </a:fld>
            <a:endParaRPr lang="en-US"/>
          </a:p>
        </p:txBody>
      </p:sp>
      <p:sp>
        <p:nvSpPr>
          <p:cNvPr id="8" name="Footer Placeholder 4">
            <a:extLst>
              <a:ext uri="{FF2B5EF4-FFF2-40B4-BE49-F238E27FC236}">
                <a16:creationId xmlns:a16="http://schemas.microsoft.com/office/drawing/2014/main" xmlns="" id="{C1A90D64-09F5-143A-3C56-BD6277E2E6F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xmlns="" id="{A69B19D5-5802-036E-B166-B1E26B917C6D}"/>
              </a:ext>
            </a:extLst>
          </p:cNvPr>
          <p:cNvSpPr>
            <a:spLocks noGrp="1"/>
          </p:cNvSpPr>
          <p:nvPr>
            <p:ph type="sldNum" sz="quarter" idx="12"/>
          </p:nvPr>
        </p:nvSpPr>
        <p:spPr/>
        <p:txBody>
          <a:bodyPr/>
          <a:lstStyle>
            <a:lvl1pPr>
              <a:defRPr/>
            </a:lvl1pPr>
          </a:lstStyle>
          <a:p>
            <a:pPr>
              <a:defRPr/>
            </a:pPr>
            <a:fld id="{437D61D5-204D-4C40-8384-3FB2E4141581}" type="slidenum">
              <a:rPr lang="en-US"/>
              <a:pPr>
                <a:defRPr/>
              </a:pPr>
              <a:t>‹#›</a:t>
            </a:fld>
            <a:endParaRPr lang="en-US"/>
          </a:p>
        </p:txBody>
      </p:sp>
    </p:spTree>
    <p:extLst>
      <p:ext uri="{BB962C8B-B14F-4D97-AF65-F5344CB8AC3E}">
        <p14:creationId xmlns:p14="http://schemas.microsoft.com/office/powerpoint/2010/main" xmlns="" val="3383963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96841A6A-8216-3922-52DA-E9CD34B8CE1C}"/>
              </a:ext>
            </a:extLst>
          </p:cNvPr>
          <p:cNvSpPr>
            <a:spLocks noGrp="1"/>
          </p:cNvSpPr>
          <p:nvPr>
            <p:ph type="dt" sz="half" idx="10"/>
          </p:nvPr>
        </p:nvSpPr>
        <p:spPr/>
        <p:txBody>
          <a:bodyPr/>
          <a:lstStyle>
            <a:lvl1pPr>
              <a:defRPr/>
            </a:lvl1pPr>
          </a:lstStyle>
          <a:p>
            <a:pPr>
              <a:defRPr/>
            </a:pPr>
            <a:fld id="{B1499FBC-2CB7-4567-B79E-E9F054745996}" type="datetime1">
              <a:rPr lang="en-US"/>
              <a:pPr>
                <a:defRPr/>
              </a:pPr>
              <a:t>12/11/2023</a:t>
            </a:fld>
            <a:endParaRPr lang="en-US"/>
          </a:p>
        </p:txBody>
      </p:sp>
      <p:sp>
        <p:nvSpPr>
          <p:cNvPr id="4" name="Footer Placeholder 4">
            <a:extLst>
              <a:ext uri="{FF2B5EF4-FFF2-40B4-BE49-F238E27FC236}">
                <a16:creationId xmlns:a16="http://schemas.microsoft.com/office/drawing/2014/main" xmlns="" id="{03EC09DF-8A09-D2B2-7D51-B3577C60740E}"/>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xmlns="" id="{8C6D00F2-1E0D-1C35-E642-EA5E20C3C3AF}"/>
              </a:ext>
            </a:extLst>
          </p:cNvPr>
          <p:cNvSpPr>
            <a:spLocks noGrp="1"/>
          </p:cNvSpPr>
          <p:nvPr>
            <p:ph type="sldNum" sz="quarter" idx="12"/>
          </p:nvPr>
        </p:nvSpPr>
        <p:spPr/>
        <p:txBody>
          <a:bodyPr/>
          <a:lstStyle>
            <a:lvl1pPr>
              <a:defRPr/>
            </a:lvl1pPr>
          </a:lstStyle>
          <a:p>
            <a:pPr>
              <a:defRPr/>
            </a:pPr>
            <a:fld id="{AC5ACF13-196E-4901-9EA4-0C61AB740C8E}" type="slidenum">
              <a:rPr lang="en-US"/>
              <a:pPr>
                <a:defRPr/>
              </a:pPr>
              <a:t>‹#›</a:t>
            </a:fld>
            <a:endParaRPr lang="en-US"/>
          </a:p>
        </p:txBody>
      </p:sp>
    </p:spTree>
    <p:extLst>
      <p:ext uri="{BB962C8B-B14F-4D97-AF65-F5344CB8AC3E}">
        <p14:creationId xmlns:p14="http://schemas.microsoft.com/office/powerpoint/2010/main" xmlns="" val="3071796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01B7DB4-8332-F21B-E515-27668630936F}"/>
              </a:ext>
            </a:extLst>
          </p:cNvPr>
          <p:cNvSpPr>
            <a:spLocks noGrp="1"/>
          </p:cNvSpPr>
          <p:nvPr>
            <p:ph type="dt" sz="half" idx="10"/>
          </p:nvPr>
        </p:nvSpPr>
        <p:spPr/>
        <p:txBody>
          <a:bodyPr/>
          <a:lstStyle>
            <a:lvl1pPr>
              <a:defRPr/>
            </a:lvl1pPr>
          </a:lstStyle>
          <a:p>
            <a:pPr>
              <a:defRPr/>
            </a:pPr>
            <a:fld id="{2BD23AFB-0BB9-4EF4-9217-374F40AC2E0F}" type="datetime1">
              <a:rPr lang="en-US"/>
              <a:pPr>
                <a:defRPr/>
              </a:pPr>
              <a:t>12/11/2023</a:t>
            </a:fld>
            <a:endParaRPr lang="en-US"/>
          </a:p>
        </p:txBody>
      </p:sp>
      <p:sp>
        <p:nvSpPr>
          <p:cNvPr id="3" name="Footer Placeholder 4">
            <a:extLst>
              <a:ext uri="{FF2B5EF4-FFF2-40B4-BE49-F238E27FC236}">
                <a16:creationId xmlns:a16="http://schemas.microsoft.com/office/drawing/2014/main" xmlns="" id="{C1BDBBD4-5859-A56D-9C93-52E00703BE25}"/>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xmlns="" id="{D5B52D90-BE42-5390-3466-89B6D21A2FE2}"/>
              </a:ext>
            </a:extLst>
          </p:cNvPr>
          <p:cNvSpPr>
            <a:spLocks noGrp="1"/>
          </p:cNvSpPr>
          <p:nvPr>
            <p:ph type="sldNum" sz="quarter" idx="12"/>
          </p:nvPr>
        </p:nvSpPr>
        <p:spPr/>
        <p:txBody>
          <a:bodyPr/>
          <a:lstStyle>
            <a:lvl1pPr>
              <a:defRPr/>
            </a:lvl1pPr>
          </a:lstStyle>
          <a:p>
            <a:pPr>
              <a:defRPr/>
            </a:pPr>
            <a:fld id="{4295A392-8FC1-440F-845D-0BF0C5E30F77}" type="slidenum">
              <a:rPr lang="en-US"/>
              <a:pPr>
                <a:defRPr/>
              </a:pPr>
              <a:t>‹#›</a:t>
            </a:fld>
            <a:endParaRPr lang="en-US"/>
          </a:p>
        </p:txBody>
      </p:sp>
    </p:spTree>
    <p:extLst>
      <p:ext uri="{BB962C8B-B14F-4D97-AF65-F5344CB8AC3E}">
        <p14:creationId xmlns:p14="http://schemas.microsoft.com/office/powerpoint/2010/main" xmlns="" val="4084998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F14686EA-79B7-81FC-7FDD-0574D65F5382}"/>
              </a:ext>
            </a:extLst>
          </p:cNvPr>
          <p:cNvSpPr>
            <a:spLocks noGrp="1"/>
          </p:cNvSpPr>
          <p:nvPr>
            <p:ph type="dt" sz="half" idx="10"/>
          </p:nvPr>
        </p:nvSpPr>
        <p:spPr/>
        <p:txBody>
          <a:bodyPr/>
          <a:lstStyle>
            <a:lvl1pPr>
              <a:defRPr/>
            </a:lvl1pPr>
          </a:lstStyle>
          <a:p>
            <a:pPr>
              <a:defRPr/>
            </a:pPr>
            <a:fld id="{AA7CFD41-2B8D-4D2C-ABCD-CED7900CCA63}" type="datetime1">
              <a:rPr lang="en-US"/>
              <a:pPr>
                <a:defRPr/>
              </a:pPr>
              <a:t>12/11/2023</a:t>
            </a:fld>
            <a:endParaRPr lang="en-US"/>
          </a:p>
        </p:txBody>
      </p:sp>
      <p:sp>
        <p:nvSpPr>
          <p:cNvPr id="6" name="Footer Placeholder 4">
            <a:extLst>
              <a:ext uri="{FF2B5EF4-FFF2-40B4-BE49-F238E27FC236}">
                <a16:creationId xmlns:a16="http://schemas.microsoft.com/office/drawing/2014/main" xmlns="" id="{55440DB8-332E-72A8-3352-73F81B0BB81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67EED12B-2F1A-0641-D304-B3CCB0FCFFED}"/>
              </a:ext>
            </a:extLst>
          </p:cNvPr>
          <p:cNvSpPr>
            <a:spLocks noGrp="1"/>
          </p:cNvSpPr>
          <p:nvPr>
            <p:ph type="sldNum" sz="quarter" idx="12"/>
          </p:nvPr>
        </p:nvSpPr>
        <p:spPr/>
        <p:txBody>
          <a:bodyPr/>
          <a:lstStyle>
            <a:lvl1pPr>
              <a:defRPr/>
            </a:lvl1pPr>
          </a:lstStyle>
          <a:p>
            <a:pPr>
              <a:defRPr/>
            </a:pPr>
            <a:fld id="{4340A2B2-B286-4312-97C3-6E07C6B5B89A}" type="slidenum">
              <a:rPr lang="en-US"/>
              <a:pPr>
                <a:defRPr/>
              </a:pPr>
              <a:t>‹#›</a:t>
            </a:fld>
            <a:endParaRPr lang="en-US"/>
          </a:p>
        </p:txBody>
      </p:sp>
    </p:spTree>
    <p:extLst>
      <p:ext uri="{BB962C8B-B14F-4D97-AF65-F5344CB8AC3E}">
        <p14:creationId xmlns:p14="http://schemas.microsoft.com/office/powerpoint/2010/main" xmlns="" val="1983316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94FDAFE0-AC93-4CBE-8158-C8DB8E280A1B}"/>
              </a:ext>
            </a:extLst>
          </p:cNvPr>
          <p:cNvSpPr>
            <a:spLocks noGrp="1"/>
          </p:cNvSpPr>
          <p:nvPr>
            <p:ph type="dt" sz="half" idx="10"/>
          </p:nvPr>
        </p:nvSpPr>
        <p:spPr/>
        <p:txBody>
          <a:bodyPr/>
          <a:lstStyle>
            <a:lvl1pPr>
              <a:defRPr/>
            </a:lvl1pPr>
          </a:lstStyle>
          <a:p>
            <a:pPr>
              <a:defRPr/>
            </a:pPr>
            <a:fld id="{7032A0C9-760B-4BF6-9137-5C54D2C01DF1}" type="datetime1">
              <a:rPr lang="en-US"/>
              <a:pPr>
                <a:defRPr/>
              </a:pPr>
              <a:t>12/11/2023</a:t>
            </a:fld>
            <a:endParaRPr lang="en-US"/>
          </a:p>
        </p:txBody>
      </p:sp>
      <p:sp>
        <p:nvSpPr>
          <p:cNvPr id="6" name="Footer Placeholder 4">
            <a:extLst>
              <a:ext uri="{FF2B5EF4-FFF2-40B4-BE49-F238E27FC236}">
                <a16:creationId xmlns:a16="http://schemas.microsoft.com/office/drawing/2014/main" xmlns="" id="{7F11A30C-AA95-9F72-2414-7FC49495092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97BB06B8-C9D3-8274-F835-D10149574611}"/>
              </a:ext>
            </a:extLst>
          </p:cNvPr>
          <p:cNvSpPr>
            <a:spLocks noGrp="1"/>
          </p:cNvSpPr>
          <p:nvPr>
            <p:ph type="sldNum" sz="quarter" idx="12"/>
          </p:nvPr>
        </p:nvSpPr>
        <p:spPr/>
        <p:txBody>
          <a:bodyPr/>
          <a:lstStyle>
            <a:lvl1pPr>
              <a:defRPr/>
            </a:lvl1pPr>
          </a:lstStyle>
          <a:p>
            <a:pPr>
              <a:defRPr/>
            </a:pPr>
            <a:fld id="{71BCE1ED-7101-4308-8689-B5ED78B6225B}" type="slidenum">
              <a:rPr lang="en-US"/>
              <a:pPr>
                <a:defRPr/>
              </a:pPr>
              <a:t>‹#›</a:t>
            </a:fld>
            <a:endParaRPr lang="en-US"/>
          </a:p>
        </p:txBody>
      </p:sp>
    </p:spTree>
    <p:extLst>
      <p:ext uri="{BB962C8B-B14F-4D97-AF65-F5344CB8AC3E}">
        <p14:creationId xmlns:p14="http://schemas.microsoft.com/office/powerpoint/2010/main" xmlns="" val="2228635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915840F6-2807-4B60-180E-793604FAE8EE}"/>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xmlns="" id="{714330B9-B03E-C042-CCD5-2BCD095CB5E1}"/>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xmlns="" id="{FD954006-B67F-01E0-9D1F-2A46B88D24EE}"/>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3141EE1A-EA28-4A8C-A8B8-1F1D1FC6920F}" type="datetime1">
              <a:rPr lang="en-US"/>
              <a:pPr>
                <a:defRPr/>
              </a:pPr>
              <a:t>12/11/2023</a:t>
            </a:fld>
            <a:endParaRPr lang="en-US"/>
          </a:p>
        </p:txBody>
      </p:sp>
      <p:sp>
        <p:nvSpPr>
          <p:cNvPr id="5" name="Footer Placeholder 4">
            <a:extLst>
              <a:ext uri="{FF2B5EF4-FFF2-40B4-BE49-F238E27FC236}">
                <a16:creationId xmlns:a16="http://schemas.microsoft.com/office/drawing/2014/main" xmlns="" id="{2AE577E5-908E-2066-747C-10969701190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xmlns="" id="{A91F5C37-A38A-B286-A011-F63428251FCA}"/>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833CA6F8-FC10-47BF-9612-3A03CD87B8C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a:t>
            </a:fld>
            <a:endParaRPr lang="en-US"/>
          </a:p>
        </p:txBody>
      </p:sp>
      <p:pic>
        <p:nvPicPr>
          <p:cNvPr id="6" name="Picture 5">
            <a:extLst>
              <a:ext uri="{FF2B5EF4-FFF2-40B4-BE49-F238E27FC236}">
                <a16:creationId xmlns:a16="http://schemas.microsoft.com/office/drawing/2014/main" xmlns="" id="{6CFE243C-D831-EA21-D664-BDF80C8F6D0D}"/>
              </a:ext>
            </a:extLst>
          </p:cNvPr>
          <p:cNvPicPr>
            <a:picLocks noChangeAspect="1"/>
          </p:cNvPicPr>
          <p:nvPr/>
        </p:nvPicPr>
        <p:blipFill>
          <a:blip r:embed="rId3" cstate="print"/>
          <a:stretch>
            <a:fillRect/>
          </a:stretch>
        </p:blipFill>
        <p:spPr>
          <a:xfrm>
            <a:off x="7010400" y="200025"/>
            <a:ext cx="1981200" cy="5789886"/>
          </a:xfrm>
          <a:prstGeom prst="rect">
            <a:avLst/>
          </a:prstGeom>
        </p:spPr>
      </p:pic>
      <p:pic>
        <p:nvPicPr>
          <p:cNvPr id="2" name="Picture 2" descr="Who or What Is the PROPHETIC BEAST? - Herbert W Armstrong">
            <a:extLst>
              <a:ext uri="{FF2B5EF4-FFF2-40B4-BE49-F238E27FC236}">
                <a16:creationId xmlns:a16="http://schemas.microsoft.com/office/drawing/2014/main" xmlns="" id="{63F1AE9F-354B-6845-4317-FB685B8EB32C}"/>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200" y="200025"/>
            <a:ext cx="1760389" cy="5743575"/>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1676400" y="200025"/>
            <a:ext cx="5334000" cy="652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400" b="1" dirty="0">
                <a:solidFill>
                  <a:schemeClr val="bg1"/>
                </a:solidFill>
              </a:rPr>
              <a:t>Prophesy</a:t>
            </a:r>
          </a:p>
          <a:p>
            <a:pPr algn="ctr" eaLnBrk="1" hangingPunct="1"/>
            <a:r>
              <a:rPr lang="en-US" altLang="en-US" sz="4400" b="1" dirty="0">
                <a:solidFill>
                  <a:schemeClr val="bg1"/>
                </a:solidFill>
              </a:rPr>
              <a:t>Dead </a:t>
            </a:r>
          </a:p>
          <a:p>
            <a:pPr algn="ctr" eaLnBrk="1" hangingPunct="1"/>
            <a:r>
              <a:rPr lang="en-US" altLang="en-US" sz="4400" b="1" dirty="0">
                <a:solidFill>
                  <a:schemeClr val="bg1"/>
                </a:solidFill>
              </a:rPr>
              <a:t>Reckoning</a:t>
            </a:r>
          </a:p>
          <a:p>
            <a:pPr algn="ctr" eaLnBrk="1" hangingPunct="1"/>
            <a:endParaRPr lang="en-US" altLang="en-US" sz="4400" dirty="0">
              <a:solidFill>
                <a:schemeClr val="bg1"/>
              </a:solidFill>
            </a:endParaRPr>
          </a:p>
          <a:p>
            <a:pPr algn="ctr" eaLnBrk="1" hangingPunct="1"/>
            <a:r>
              <a:rPr lang="en-US" altLang="en-US" sz="3600" dirty="0">
                <a:solidFill>
                  <a:schemeClr val="bg1"/>
                </a:solidFill>
              </a:rPr>
              <a:t>Dead Reckoning is the process of calculating the current position of a moving object by using a previously determined position</a:t>
            </a:r>
          </a:p>
        </p:txBody>
      </p:sp>
    </p:spTree>
    <p:extLst>
      <p:ext uri="{BB962C8B-B14F-4D97-AF65-F5344CB8AC3E}">
        <p14:creationId xmlns:p14="http://schemas.microsoft.com/office/powerpoint/2010/main" xmlns="" val="2032091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xmlns="" id="{BCE04C8C-592F-4099-6DA0-A5FB62ACB61C}"/>
              </a:ext>
            </a:extLst>
          </p:cNvPr>
          <p:cNvPicPr>
            <a:picLocks noChangeAspect="1"/>
          </p:cNvPicPr>
          <p:nvPr/>
        </p:nvPicPr>
        <p:blipFill>
          <a:blip r:embed="rId3" cstate="print"/>
          <a:stretch>
            <a:fillRect/>
          </a:stretch>
        </p:blipFill>
        <p:spPr>
          <a:xfrm>
            <a:off x="4771003" y="1626667"/>
            <a:ext cx="4152901" cy="1845733"/>
          </a:xfrm>
          <a:prstGeom prst="rect">
            <a:avLst/>
          </a:prstGeom>
        </p:spPr>
      </p:pic>
      <p:pic>
        <p:nvPicPr>
          <p:cNvPr id="14" name="Picture 13">
            <a:extLst>
              <a:ext uri="{FF2B5EF4-FFF2-40B4-BE49-F238E27FC236}">
                <a16:creationId xmlns:a16="http://schemas.microsoft.com/office/drawing/2014/main" xmlns="" id="{AA0067F8-1761-B1A9-7124-6BECE590E425}"/>
              </a:ext>
            </a:extLst>
          </p:cNvPr>
          <p:cNvPicPr>
            <a:picLocks noChangeAspect="1"/>
          </p:cNvPicPr>
          <p:nvPr/>
        </p:nvPicPr>
        <p:blipFill>
          <a:blip r:embed="rId4" cstate="print"/>
          <a:stretch>
            <a:fillRect/>
          </a:stretch>
        </p:blipFill>
        <p:spPr>
          <a:xfrm>
            <a:off x="228600" y="826698"/>
            <a:ext cx="2286000" cy="2985023"/>
          </a:xfrm>
          <a:prstGeom prst="rect">
            <a:avLst/>
          </a:prstGeom>
        </p:spPr>
      </p:pic>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10</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457200" y="4032999"/>
            <a:ext cx="8610600" cy="2553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3600" dirty="0">
                <a:solidFill>
                  <a:schemeClr val="bg1"/>
                </a:solidFill>
              </a:rPr>
              <a:t>There are TEN toes on two feet, pictured as being a mixture of iron and miry clay. “And whereas thou </a:t>
            </a:r>
            <a:r>
              <a:rPr lang="en-US" altLang="en-US" sz="3600" dirty="0" err="1">
                <a:solidFill>
                  <a:schemeClr val="bg1"/>
                </a:solidFill>
              </a:rPr>
              <a:t>sawest</a:t>
            </a:r>
            <a:r>
              <a:rPr lang="en-US" altLang="en-US" sz="3600" dirty="0">
                <a:solidFill>
                  <a:schemeClr val="bg1"/>
                </a:solidFill>
              </a:rPr>
              <a:t> iron mixed with miry clay, they shall mingle themselves with the seed of men (a UNION of men, or  nations)</a:t>
            </a: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172" y="136526"/>
            <a:ext cx="9144000" cy="6901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Jump to 1959</a:t>
            </a:r>
          </a:p>
        </p:txBody>
      </p:sp>
      <p:sp>
        <p:nvSpPr>
          <p:cNvPr id="20" name="Title 1">
            <a:extLst>
              <a:ext uri="{FF2B5EF4-FFF2-40B4-BE49-F238E27FC236}">
                <a16:creationId xmlns:a16="http://schemas.microsoft.com/office/drawing/2014/main" xmlns="" id="{3A358E3C-7D97-DD3D-E97B-F1CFA57F89DE}"/>
              </a:ext>
            </a:extLst>
          </p:cNvPr>
          <p:cNvSpPr txBox="1">
            <a:spLocks noChangeArrowheads="1"/>
          </p:cNvSpPr>
          <p:nvPr/>
        </p:nvSpPr>
        <p:spPr bwMode="auto">
          <a:xfrm>
            <a:off x="2690436" y="1720430"/>
            <a:ext cx="5990809" cy="1150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000" dirty="0">
                <a:solidFill>
                  <a:schemeClr val="bg1"/>
                </a:solidFill>
              </a:rPr>
              <a:t>No Chart included but Ten Toes are </a:t>
            </a:r>
          </a:p>
          <a:p>
            <a:pPr eaLnBrk="1" hangingPunct="1"/>
            <a:r>
              <a:rPr lang="en-US" altLang="en-US" sz="4000" dirty="0">
                <a:solidFill>
                  <a:schemeClr val="bg1"/>
                </a:solidFill>
              </a:rPr>
              <a:t>specifically </a:t>
            </a:r>
          </a:p>
          <a:p>
            <a:pPr eaLnBrk="1" hangingPunct="1"/>
            <a:r>
              <a:rPr lang="en-US" altLang="en-US" sz="4000" dirty="0">
                <a:solidFill>
                  <a:schemeClr val="bg1"/>
                </a:solidFill>
              </a:rPr>
              <a:t>defined</a:t>
            </a:r>
          </a:p>
          <a:p>
            <a:pPr eaLnBrk="1" hangingPunct="1"/>
            <a:r>
              <a:rPr lang="en-US" altLang="en-US" sz="4000" dirty="0">
                <a:solidFill>
                  <a:schemeClr val="bg1"/>
                </a:solidFill>
              </a:rPr>
              <a:t>CORRECT.</a:t>
            </a:r>
            <a:endParaRPr lang="fr-FR" altLang="en-US" sz="4000" dirty="0">
              <a:solidFill>
                <a:schemeClr val="bg1"/>
              </a:solidFill>
            </a:endParaRPr>
          </a:p>
        </p:txBody>
      </p:sp>
      <p:sp>
        <p:nvSpPr>
          <p:cNvPr id="12" name="TextBox 11">
            <a:extLst>
              <a:ext uri="{FF2B5EF4-FFF2-40B4-BE49-F238E27FC236}">
                <a16:creationId xmlns:a16="http://schemas.microsoft.com/office/drawing/2014/main" xmlns="" id="{47C8A9E2-2063-0EBB-CBF8-050788C2963C}"/>
              </a:ext>
            </a:extLst>
          </p:cNvPr>
          <p:cNvSpPr txBox="1"/>
          <p:nvPr/>
        </p:nvSpPr>
        <p:spPr>
          <a:xfrm>
            <a:off x="462755" y="2905780"/>
            <a:ext cx="1512890" cy="523220"/>
          </a:xfrm>
          <a:prstGeom prst="rect">
            <a:avLst/>
          </a:prstGeom>
          <a:noFill/>
        </p:spPr>
        <p:txBody>
          <a:bodyPr wrap="square">
            <a:spAutoFit/>
          </a:bodyPr>
          <a:lstStyle/>
          <a:p>
            <a:r>
              <a:rPr lang="en-US" sz="2800" dirty="0">
                <a:highlight>
                  <a:srgbClr val="C0C0C0"/>
                </a:highlight>
              </a:rPr>
              <a:t>01/1959</a:t>
            </a:r>
          </a:p>
        </p:txBody>
      </p:sp>
    </p:spTree>
    <p:extLst>
      <p:ext uri="{BB962C8B-B14F-4D97-AF65-F5344CB8AC3E}">
        <p14:creationId xmlns:p14="http://schemas.microsoft.com/office/powerpoint/2010/main" xmlns="" val="4167242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11</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Title 1">
            <a:extLst>
              <a:ext uri="{FF2B5EF4-FFF2-40B4-BE49-F238E27FC236}">
                <a16:creationId xmlns:a16="http://schemas.microsoft.com/office/drawing/2014/main" xmlns="" id="{3A358E3C-7D97-DD3D-E97B-F1CFA57F89DE}"/>
              </a:ext>
            </a:extLst>
          </p:cNvPr>
          <p:cNvSpPr txBox="1">
            <a:spLocks noChangeArrowheads="1"/>
          </p:cNvSpPr>
          <p:nvPr/>
        </p:nvSpPr>
        <p:spPr bwMode="auto">
          <a:xfrm>
            <a:off x="1" y="77913"/>
            <a:ext cx="9144000" cy="1150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chemeClr val="bg1"/>
                </a:solidFill>
              </a:rPr>
              <a:t>It took ~30 years to completely understand the Prophecies in Dan 2, 7, 8, Rev 13, 17</a:t>
            </a:r>
          </a:p>
        </p:txBody>
      </p:sp>
      <p:pic>
        <p:nvPicPr>
          <p:cNvPr id="5" name="Picture 4">
            <a:extLst>
              <a:ext uri="{FF2B5EF4-FFF2-40B4-BE49-F238E27FC236}">
                <a16:creationId xmlns:a16="http://schemas.microsoft.com/office/drawing/2014/main" xmlns="" id="{C1798A36-65A7-978B-DF4E-1DA1836E91B5}"/>
              </a:ext>
            </a:extLst>
          </p:cNvPr>
          <p:cNvPicPr>
            <a:picLocks noChangeAspect="1"/>
          </p:cNvPicPr>
          <p:nvPr/>
        </p:nvPicPr>
        <p:blipFill>
          <a:blip r:embed="rId3" cstate="print"/>
          <a:stretch>
            <a:fillRect/>
          </a:stretch>
        </p:blipFill>
        <p:spPr>
          <a:xfrm>
            <a:off x="457200" y="1406374"/>
            <a:ext cx="4191000" cy="5201837"/>
          </a:xfrm>
          <a:prstGeom prst="rect">
            <a:avLst/>
          </a:prstGeom>
        </p:spPr>
      </p:pic>
      <p:pic>
        <p:nvPicPr>
          <p:cNvPr id="6" name="Picture 5">
            <a:extLst>
              <a:ext uri="{FF2B5EF4-FFF2-40B4-BE49-F238E27FC236}">
                <a16:creationId xmlns:a16="http://schemas.microsoft.com/office/drawing/2014/main" xmlns="" id="{AE45AA16-A134-6405-0C56-A0F6CD175C6F}"/>
              </a:ext>
            </a:extLst>
          </p:cNvPr>
          <p:cNvPicPr>
            <a:picLocks noChangeAspect="1"/>
          </p:cNvPicPr>
          <p:nvPr/>
        </p:nvPicPr>
        <p:blipFill>
          <a:blip r:embed="rId4" cstate="print"/>
          <a:stretch>
            <a:fillRect/>
          </a:stretch>
        </p:blipFill>
        <p:spPr>
          <a:xfrm>
            <a:off x="5181600" y="1308146"/>
            <a:ext cx="3429000" cy="5403460"/>
          </a:xfrm>
          <a:prstGeom prst="rect">
            <a:avLst/>
          </a:prstGeom>
        </p:spPr>
      </p:pic>
    </p:spTree>
    <p:extLst>
      <p:ext uri="{BB962C8B-B14F-4D97-AF65-F5344CB8AC3E}">
        <p14:creationId xmlns:p14="http://schemas.microsoft.com/office/powerpoint/2010/main" xmlns="" val="1351725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B16A5EE0-0E74-8771-5E51-146219B78924}"/>
              </a:ext>
            </a:extLst>
          </p:cNvPr>
          <p:cNvPicPr>
            <a:picLocks noChangeAspect="1"/>
          </p:cNvPicPr>
          <p:nvPr/>
        </p:nvPicPr>
        <p:blipFill>
          <a:blip r:embed="rId3" cstate="print"/>
          <a:stretch>
            <a:fillRect/>
          </a:stretch>
        </p:blipFill>
        <p:spPr>
          <a:xfrm>
            <a:off x="5925786" y="826925"/>
            <a:ext cx="3180471" cy="4943271"/>
          </a:xfrm>
          <a:prstGeom prst="rect">
            <a:avLst/>
          </a:prstGeom>
        </p:spPr>
      </p:pic>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12</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0" y="1"/>
            <a:ext cx="91440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b="1" dirty="0">
                <a:solidFill>
                  <a:schemeClr val="bg1"/>
                </a:solidFill>
              </a:rPr>
              <a:t> The Updated Beast Chart </a:t>
            </a:r>
            <a:endParaRPr lang="en-US" altLang="en-US" sz="3200" b="1" dirty="0">
              <a:solidFill>
                <a:schemeClr val="bg1"/>
              </a:solidFill>
            </a:endParaRPr>
          </a:p>
        </p:txBody>
      </p:sp>
      <p:sp>
        <p:nvSpPr>
          <p:cNvPr id="10" name="TextBox 9">
            <a:extLst>
              <a:ext uri="{FF2B5EF4-FFF2-40B4-BE49-F238E27FC236}">
                <a16:creationId xmlns:a16="http://schemas.microsoft.com/office/drawing/2014/main" xmlns="" id="{4CD3265F-4125-E408-0421-AAFDAACF230F}"/>
              </a:ext>
            </a:extLst>
          </p:cNvPr>
          <p:cNvSpPr txBox="1"/>
          <p:nvPr/>
        </p:nvSpPr>
        <p:spPr>
          <a:xfrm>
            <a:off x="21331" y="609601"/>
            <a:ext cx="6096000" cy="5293757"/>
          </a:xfrm>
          <a:prstGeom prst="rect">
            <a:avLst/>
          </a:prstGeom>
          <a:noFill/>
        </p:spPr>
        <p:txBody>
          <a:bodyPr wrap="square">
            <a:spAutoFit/>
          </a:bodyPr>
          <a:lstStyle/>
          <a:p>
            <a:pPr marR="0" lvl="0" algn="ctr">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Beast Chart from 1980s WWCG </a:t>
            </a:r>
            <a:endParaRPr lang="en-US" sz="3600" dirty="0">
              <a:solidFill>
                <a:schemeClr val="bg1"/>
              </a:solidFill>
              <a:effectLst/>
              <a:latin typeface="Calibri" panose="020F0502020204030204" pitchFamily="34" charset="0"/>
              <a:ea typeface="Calibri" panose="020F0502020204030204" pitchFamily="34" charset="0"/>
            </a:endParaRPr>
          </a:p>
          <a:p>
            <a:pPr marR="0" lvl="0" algn="ctr">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Who or What Is the Prophetic Beast ? </a:t>
            </a:r>
            <a:r>
              <a:rPr lang="en-US" sz="3600" dirty="0">
                <a:solidFill>
                  <a:schemeClr val="bg1"/>
                </a:solidFill>
                <a:ea typeface="Times New Roman" panose="02020603050405020304" pitchFamily="18" charset="0"/>
              </a:rPr>
              <a:t>Printed </a:t>
            </a:r>
            <a:r>
              <a:rPr lang="en-US" sz="3600" dirty="0">
                <a:solidFill>
                  <a:schemeClr val="bg1"/>
                </a:solidFill>
                <a:effectLst/>
                <a:latin typeface="Calibri" panose="020F0502020204030204" pitchFamily="34" charset="0"/>
                <a:ea typeface="Times New Roman" panose="02020603050405020304" pitchFamily="18" charset="0"/>
              </a:rPr>
              <a:t>1985s WWCG </a:t>
            </a:r>
            <a:endParaRPr lang="en-US" sz="3600" dirty="0">
              <a:solidFill>
                <a:schemeClr val="bg1"/>
              </a:solidFill>
              <a:effectLst/>
              <a:latin typeface="Calibri" panose="020F0502020204030204" pitchFamily="34" charset="0"/>
              <a:ea typeface="Calibri" panose="020F0502020204030204" pitchFamily="34" charset="0"/>
            </a:endParaRPr>
          </a:p>
          <a:p>
            <a:pPr marR="0" lvl="0" algn="ctr">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The Final Superpower </a:t>
            </a:r>
          </a:p>
          <a:p>
            <a:pPr marR="0" lvl="0" algn="ctr">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2013 UCG </a:t>
            </a:r>
            <a:endParaRPr lang="en-US" sz="3600" dirty="0">
              <a:solidFill>
                <a:schemeClr val="bg1"/>
              </a:solidFill>
              <a:effectLst/>
              <a:latin typeface="Calibri" panose="020F0502020204030204" pitchFamily="34" charset="0"/>
              <a:ea typeface="Calibri" panose="020F0502020204030204" pitchFamily="34" charset="0"/>
            </a:endParaRPr>
          </a:p>
          <a:p>
            <a:pPr marR="0" lvl="0" algn="ctr">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Book of Revelation Unveiled 2005 UCG</a:t>
            </a:r>
            <a:endParaRPr lang="en-US" sz="3600" dirty="0">
              <a:solidFill>
                <a:schemeClr val="bg1"/>
              </a:solidFill>
              <a:effectLst/>
              <a:latin typeface="Calibri" panose="020F0502020204030204" pitchFamily="34" charset="0"/>
              <a:ea typeface="Calibri" panose="020F0502020204030204" pitchFamily="34" charset="0"/>
            </a:endParaRPr>
          </a:p>
          <a:p>
            <a:pPr marR="0" lvl="0">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Who is the Beast 1960 WWCG</a:t>
            </a:r>
            <a:endParaRPr lang="en-US" sz="3600" dirty="0">
              <a:solidFill>
                <a:srgbClr val="FFC000"/>
              </a:solidFill>
              <a:ea typeface="Times New Roman" panose="02020603050405020304" pitchFamily="18" charset="0"/>
            </a:endParaRPr>
          </a:p>
        </p:txBody>
      </p:sp>
      <p:sp>
        <p:nvSpPr>
          <p:cNvPr id="2" name="TextBox 1">
            <a:extLst>
              <a:ext uri="{FF2B5EF4-FFF2-40B4-BE49-F238E27FC236}">
                <a16:creationId xmlns:a16="http://schemas.microsoft.com/office/drawing/2014/main" xmlns="" id="{8FDC54E3-CA3F-ADFF-4B6A-5AB6F6275547}"/>
              </a:ext>
            </a:extLst>
          </p:cNvPr>
          <p:cNvSpPr txBox="1"/>
          <p:nvPr/>
        </p:nvSpPr>
        <p:spPr>
          <a:xfrm>
            <a:off x="21330" y="5961464"/>
            <a:ext cx="9084925" cy="646331"/>
          </a:xfrm>
          <a:prstGeom prst="rect">
            <a:avLst/>
          </a:prstGeom>
          <a:noFill/>
        </p:spPr>
        <p:txBody>
          <a:bodyPr wrap="square">
            <a:spAutoFit/>
          </a:bodyPr>
          <a:lstStyle/>
          <a:p>
            <a:pPr marR="0" lvl="0">
              <a:spcBef>
                <a:spcPts val="0"/>
              </a:spcBef>
              <a:spcAft>
                <a:spcPts val="1200"/>
              </a:spcAft>
            </a:pPr>
            <a:r>
              <a:rPr lang="en-US" sz="3600" dirty="0">
                <a:solidFill>
                  <a:schemeClr val="bg1"/>
                </a:solidFill>
                <a:effectLst/>
                <a:latin typeface="Calibri" panose="020F0502020204030204" pitchFamily="34" charset="0"/>
                <a:ea typeface="Times New Roman" panose="02020603050405020304" pitchFamily="18" charset="0"/>
              </a:rPr>
              <a:t>A few sermons </a:t>
            </a:r>
            <a:r>
              <a:rPr lang="en-US" sz="3600" dirty="0">
                <a:solidFill>
                  <a:schemeClr val="bg1"/>
                </a:solidFill>
                <a:ea typeface="Times New Roman" panose="02020603050405020304" pitchFamily="18" charset="0"/>
              </a:rPr>
              <a:t>from</a:t>
            </a:r>
            <a:r>
              <a:rPr lang="en-US" sz="3600" dirty="0">
                <a:solidFill>
                  <a:schemeClr val="bg1"/>
                </a:solidFill>
                <a:effectLst/>
                <a:latin typeface="Calibri" panose="020F0502020204030204" pitchFamily="34" charset="0"/>
                <a:ea typeface="Times New Roman" panose="02020603050405020304" pitchFamily="18" charset="0"/>
              </a:rPr>
              <a:t> my own research.</a:t>
            </a:r>
            <a:endParaRPr lang="en-US" sz="3600" dirty="0">
              <a:solidFill>
                <a:srgbClr val="FFC000"/>
              </a:solidFill>
              <a:ea typeface="Times New Roman" panose="02020603050405020304" pitchFamily="18" charset="0"/>
            </a:endParaRPr>
          </a:p>
        </p:txBody>
      </p:sp>
    </p:spTree>
    <p:extLst>
      <p:ext uri="{BB962C8B-B14F-4D97-AF65-F5344CB8AC3E}">
        <p14:creationId xmlns:p14="http://schemas.microsoft.com/office/powerpoint/2010/main" xmlns="" val="2386293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13</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304800" y="1"/>
            <a:ext cx="88392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rgbClr val="FFC000"/>
                </a:solidFill>
              </a:rPr>
              <a:t> </a:t>
            </a:r>
            <a:r>
              <a:rPr lang="en-US" altLang="en-US" sz="3600" dirty="0">
                <a:solidFill>
                  <a:schemeClr val="bg1"/>
                </a:solidFill>
              </a:rPr>
              <a:t>Updated Beast Chart</a:t>
            </a:r>
            <a:r>
              <a:rPr lang="en-US" altLang="en-US" sz="3600" dirty="0">
                <a:solidFill>
                  <a:srgbClr val="FFC000"/>
                </a:solidFill>
              </a:rPr>
              <a:t> </a:t>
            </a:r>
            <a:endParaRPr lang="en-US" altLang="en-US" sz="3200" dirty="0">
              <a:solidFill>
                <a:schemeClr val="bg1"/>
              </a:solidFill>
            </a:endParaRPr>
          </a:p>
        </p:txBody>
      </p:sp>
      <p:pic>
        <p:nvPicPr>
          <p:cNvPr id="6" name="Picture 5">
            <a:extLst>
              <a:ext uri="{FF2B5EF4-FFF2-40B4-BE49-F238E27FC236}">
                <a16:creationId xmlns:a16="http://schemas.microsoft.com/office/drawing/2014/main" xmlns="" id="{029B75F1-1F22-C2DE-B82F-057C73A8CDA7}"/>
              </a:ext>
            </a:extLst>
          </p:cNvPr>
          <p:cNvPicPr>
            <a:picLocks noChangeAspect="1"/>
          </p:cNvPicPr>
          <p:nvPr/>
        </p:nvPicPr>
        <p:blipFill>
          <a:blip r:embed="rId3" cstate="print"/>
          <a:stretch>
            <a:fillRect/>
          </a:stretch>
        </p:blipFill>
        <p:spPr>
          <a:xfrm>
            <a:off x="143296" y="762001"/>
            <a:ext cx="8907281" cy="1984369"/>
          </a:xfrm>
          <a:prstGeom prst="rect">
            <a:avLst/>
          </a:prstGeom>
        </p:spPr>
      </p:pic>
      <p:sp>
        <p:nvSpPr>
          <p:cNvPr id="7" name="Title 1">
            <a:extLst>
              <a:ext uri="{FF2B5EF4-FFF2-40B4-BE49-F238E27FC236}">
                <a16:creationId xmlns:a16="http://schemas.microsoft.com/office/drawing/2014/main" xmlns="" id="{41C608BC-C072-DACC-B160-3F3A04BFFB26}"/>
              </a:ext>
            </a:extLst>
          </p:cNvPr>
          <p:cNvSpPr txBox="1">
            <a:spLocks noChangeArrowheads="1"/>
          </p:cNvSpPr>
          <p:nvPr/>
        </p:nvSpPr>
        <p:spPr bwMode="auto">
          <a:xfrm>
            <a:off x="0" y="3000378"/>
            <a:ext cx="88392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rgbClr val="FFC000"/>
                </a:solidFill>
              </a:rPr>
              <a:t> </a:t>
            </a:r>
            <a:r>
              <a:rPr lang="en-US" altLang="en-US" sz="3600" dirty="0">
                <a:solidFill>
                  <a:schemeClr val="bg1"/>
                </a:solidFill>
              </a:rPr>
              <a:t>Dan 2, Dan 7, Dan 8, Rev 13, Rev 17 </a:t>
            </a:r>
          </a:p>
        </p:txBody>
      </p:sp>
      <p:pic>
        <p:nvPicPr>
          <p:cNvPr id="11" name="Picture 10">
            <a:extLst>
              <a:ext uri="{FF2B5EF4-FFF2-40B4-BE49-F238E27FC236}">
                <a16:creationId xmlns:a16="http://schemas.microsoft.com/office/drawing/2014/main" xmlns="" id="{C3CA0818-4664-51B8-3B84-B14A730F49F9}"/>
              </a:ext>
            </a:extLst>
          </p:cNvPr>
          <p:cNvPicPr>
            <a:picLocks noChangeAspect="1"/>
          </p:cNvPicPr>
          <p:nvPr/>
        </p:nvPicPr>
        <p:blipFill>
          <a:blip r:embed="rId4" cstate="print"/>
          <a:stretch>
            <a:fillRect/>
          </a:stretch>
        </p:blipFill>
        <p:spPr>
          <a:xfrm>
            <a:off x="264550" y="3992569"/>
            <a:ext cx="8574650" cy="1915151"/>
          </a:xfrm>
          <a:prstGeom prst="rect">
            <a:avLst/>
          </a:prstGeom>
        </p:spPr>
      </p:pic>
    </p:spTree>
    <p:extLst>
      <p:ext uri="{BB962C8B-B14F-4D97-AF65-F5344CB8AC3E}">
        <p14:creationId xmlns:p14="http://schemas.microsoft.com/office/powerpoint/2010/main" xmlns="" val="337760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14</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88937" y="187463"/>
            <a:ext cx="91440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rgbClr val="FFC000"/>
                </a:solidFill>
              </a:rPr>
              <a:t> </a:t>
            </a:r>
            <a:r>
              <a:rPr lang="en-US" altLang="en-US" sz="3600" dirty="0">
                <a:solidFill>
                  <a:schemeClr val="bg1"/>
                </a:solidFill>
              </a:rPr>
              <a:t>Updated Beast Chart</a:t>
            </a:r>
            <a:endParaRPr lang="en-US" altLang="en-US" sz="3200" dirty="0">
              <a:solidFill>
                <a:schemeClr val="bg1"/>
              </a:solidFill>
            </a:endParaRPr>
          </a:p>
        </p:txBody>
      </p:sp>
      <p:pic>
        <p:nvPicPr>
          <p:cNvPr id="10" name="Picture 9">
            <a:extLst>
              <a:ext uri="{FF2B5EF4-FFF2-40B4-BE49-F238E27FC236}">
                <a16:creationId xmlns:a16="http://schemas.microsoft.com/office/drawing/2014/main" xmlns="" id="{CAE7ABB1-E058-61ED-EA3C-D6A11D79BE88}"/>
              </a:ext>
            </a:extLst>
          </p:cNvPr>
          <p:cNvPicPr>
            <a:picLocks noChangeAspect="1"/>
          </p:cNvPicPr>
          <p:nvPr/>
        </p:nvPicPr>
        <p:blipFill>
          <a:blip r:embed="rId3" cstate="print"/>
          <a:stretch>
            <a:fillRect/>
          </a:stretch>
        </p:blipFill>
        <p:spPr>
          <a:xfrm>
            <a:off x="228600" y="990599"/>
            <a:ext cx="8688022" cy="927293"/>
          </a:xfrm>
          <a:prstGeom prst="rect">
            <a:avLst/>
          </a:prstGeom>
        </p:spPr>
      </p:pic>
      <p:pic>
        <p:nvPicPr>
          <p:cNvPr id="12" name="Picture 11">
            <a:extLst>
              <a:ext uri="{FF2B5EF4-FFF2-40B4-BE49-F238E27FC236}">
                <a16:creationId xmlns:a16="http://schemas.microsoft.com/office/drawing/2014/main" xmlns="" id="{BC06BFF0-F235-4294-AC52-4173E8ADD978}"/>
              </a:ext>
            </a:extLst>
          </p:cNvPr>
          <p:cNvPicPr>
            <a:picLocks noChangeAspect="1"/>
          </p:cNvPicPr>
          <p:nvPr/>
        </p:nvPicPr>
        <p:blipFill>
          <a:blip r:embed="rId4" cstate="print"/>
          <a:stretch>
            <a:fillRect/>
          </a:stretch>
        </p:blipFill>
        <p:spPr>
          <a:xfrm>
            <a:off x="240768" y="2375090"/>
            <a:ext cx="8585891" cy="1358710"/>
          </a:xfrm>
          <a:prstGeom prst="rect">
            <a:avLst/>
          </a:prstGeom>
        </p:spPr>
      </p:pic>
      <p:pic>
        <p:nvPicPr>
          <p:cNvPr id="14" name="Picture 13">
            <a:extLst>
              <a:ext uri="{FF2B5EF4-FFF2-40B4-BE49-F238E27FC236}">
                <a16:creationId xmlns:a16="http://schemas.microsoft.com/office/drawing/2014/main" xmlns="" id="{9AD6066E-0068-A799-F7F3-458E6AD9319E}"/>
              </a:ext>
            </a:extLst>
          </p:cNvPr>
          <p:cNvPicPr>
            <a:picLocks noChangeAspect="1"/>
          </p:cNvPicPr>
          <p:nvPr/>
        </p:nvPicPr>
        <p:blipFill>
          <a:blip r:embed="rId5" cstate="print"/>
          <a:stretch>
            <a:fillRect/>
          </a:stretch>
        </p:blipFill>
        <p:spPr>
          <a:xfrm>
            <a:off x="215900" y="4191000"/>
            <a:ext cx="8585891" cy="1168678"/>
          </a:xfrm>
          <a:prstGeom prst="rect">
            <a:avLst/>
          </a:prstGeom>
        </p:spPr>
      </p:pic>
    </p:spTree>
    <p:extLst>
      <p:ext uri="{BB962C8B-B14F-4D97-AF65-F5344CB8AC3E}">
        <p14:creationId xmlns:p14="http://schemas.microsoft.com/office/powerpoint/2010/main" xmlns="" val="301991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15</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304800" y="0"/>
            <a:ext cx="88392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200" dirty="0">
                <a:solidFill>
                  <a:srgbClr val="FFC000"/>
                </a:solidFill>
              </a:rPr>
              <a:t> </a:t>
            </a:r>
            <a:r>
              <a:rPr lang="en-US" altLang="en-US" sz="4000" dirty="0">
                <a:solidFill>
                  <a:schemeClr val="bg1"/>
                </a:solidFill>
              </a:rPr>
              <a:t>Updated Beast Chart </a:t>
            </a:r>
            <a:r>
              <a:rPr lang="fr-FR" altLang="en-US" sz="4000" dirty="0">
                <a:solidFill>
                  <a:schemeClr val="bg1"/>
                </a:solidFill>
              </a:rPr>
              <a:t>Back </a:t>
            </a:r>
            <a:r>
              <a:rPr lang="fr-FR" altLang="en-US" sz="4000" dirty="0" err="1">
                <a:solidFill>
                  <a:schemeClr val="bg1"/>
                </a:solidFill>
              </a:rPr>
              <a:t>Side</a:t>
            </a:r>
            <a:endParaRPr lang="en-US" altLang="en-US" sz="4000" dirty="0">
              <a:solidFill>
                <a:schemeClr val="bg1"/>
              </a:solidFill>
            </a:endParaRPr>
          </a:p>
        </p:txBody>
      </p:sp>
      <p:pic>
        <p:nvPicPr>
          <p:cNvPr id="5" name="Picture 4">
            <a:extLst>
              <a:ext uri="{FF2B5EF4-FFF2-40B4-BE49-F238E27FC236}">
                <a16:creationId xmlns:a16="http://schemas.microsoft.com/office/drawing/2014/main" xmlns="" id="{B7E22C28-3D6B-C008-70CE-E28D2B3ABF3E}"/>
              </a:ext>
            </a:extLst>
          </p:cNvPr>
          <p:cNvPicPr>
            <a:picLocks noChangeAspect="1"/>
          </p:cNvPicPr>
          <p:nvPr/>
        </p:nvPicPr>
        <p:blipFill>
          <a:blip r:embed="rId3" cstate="print"/>
          <a:stretch>
            <a:fillRect/>
          </a:stretch>
        </p:blipFill>
        <p:spPr>
          <a:xfrm>
            <a:off x="304800" y="838200"/>
            <a:ext cx="8211845" cy="1524000"/>
          </a:xfrm>
          <a:prstGeom prst="rect">
            <a:avLst/>
          </a:prstGeom>
        </p:spPr>
      </p:pic>
      <p:pic>
        <p:nvPicPr>
          <p:cNvPr id="7" name="Picture 6">
            <a:extLst>
              <a:ext uri="{FF2B5EF4-FFF2-40B4-BE49-F238E27FC236}">
                <a16:creationId xmlns:a16="http://schemas.microsoft.com/office/drawing/2014/main" xmlns="" id="{90060E46-8288-7552-A267-5373863082C2}"/>
              </a:ext>
            </a:extLst>
          </p:cNvPr>
          <p:cNvPicPr>
            <a:picLocks noChangeAspect="1"/>
          </p:cNvPicPr>
          <p:nvPr/>
        </p:nvPicPr>
        <p:blipFill>
          <a:blip r:embed="rId4" cstate="print"/>
          <a:stretch>
            <a:fillRect/>
          </a:stretch>
        </p:blipFill>
        <p:spPr>
          <a:xfrm>
            <a:off x="768350" y="2514600"/>
            <a:ext cx="7607300" cy="3700476"/>
          </a:xfrm>
          <a:prstGeom prst="rect">
            <a:avLst/>
          </a:prstGeom>
        </p:spPr>
      </p:pic>
    </p:spTree>
    <p:extLst>
      <p:ext uri="{BB962C8B-B14F-4D97-AF65-F5344CB8AC3E}">
        <p14:creationId xmlns:p14="http://schemas.microsoft.com/office/powerpoint/2010/main" xmlns="" val="428221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16</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304800" y="0"/>
            <a:ext cx="88392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dirty="0">
                <a:solidFill>
                  <a:schemeClr val="bg1"/>
                </a:solidFill>
              </a:rPr>
              <a:t> Updated Beast Chart </a:t>
            </a:r>
            <a:r>
              <a:rPr lang="fr-FR" altLang="en-US" sz="4000" dirty="0">
                <a:solidFill>
                  <a:schemeClr val="bg1"/>
                </a:solidFill>
              </a:rPr>
              <a:t>Back </a:t>
            </a:r>
            <a:r>
              <a:rPr lang="fr-FR" altLang="en-US" sz="4000" dirty="0" err="1">
                <a:solidFill>
                  <a:schemeClr val="bg1"/>
                </a:solidFill>
              </a:rPr>
              <a:t>Side</a:t>
            </a:r>
            <a:r>
              <a:rPr lang="fr-FR" altLang="en-US" sz="4000" dirty="0">
                <a:solidFill>
                  <a:schemeClr val="bg1"/>
                </a:solidFill>
              </a:rPr>
              <a:t> </a:t>
            </a:r>
            <a:endParaRPr lang="en-US" altLang="en-US" sz="4000" dirty="0">
              <a:solidFill>
                <a:schemeClr val="bg1"/>
              </a:solidFill>
            </a:endParaRPr>
          </a:p>
        </p:txBody>
      </p:sp>
      <p:pic>
        <p:nvPicPr>
          <p:cNvPr id="6" name="Picture 5">
            <a:extLst>
              <a:ext uri="{FF2B5EF4-FFF2-40B4-BE49-F238E27FC236}">
                <a16:creationId xmlns:a16="http://schemas.microsoft.com/office/drawing/2014/main" xmlns="" id="{6AE4FE16-FE16-38B5-A1BF-C55EC688237B}"/>
              </a:ext>
            </a:extLst>
          </p:cNvPr>
          <p:cNvPicPr>
            <a:picLocks noChangeAspect="1"/>
          </p:cNvPicPr>
          <p:nvPr/>
        </p:nvPicPr>
        <p:blipFill>
          <a:blip r:embed="rId3" cstate="print"/>
          <a:stretch>
            <a:fillRect/>
          </a:stretch>
        </p:blipFill>
        <p:spPr>
          <a:xfrm>
            <a:off x="304800" y="892174"/>
            <a:ext cx="8632556" cy="914400"/>
          </a:xfrm>
          <a:prstGeom prst="rect">
            <a:avLst/>
          </a:prstGeom>
        </p:spPr>
      </p:pic>
      <p:sp>
        <p:nvSpPr>
          <p:cNvPr id="9" name="Title 1">
            <a:extLst>
              <a:ext uri="{FF2B5EF4-FFF2-40B4-BE49-F238E27FC236}">
                <a16:creationId xmlns:a16="http://schemas.microsoft.com/office/drawing/2014/main" xmlns="" id="{40FE4EBE-5EF3-5818-3A54-189222969795}"/>
              </a:ext>
            </a:extLst>
          </p:cNvPr>
          <p:cNvSpPr txBox="1">
            <a:spLocks noChangeArrowheads="1"/>
          </p:cNvSpPr>
          <p:nvPr/>
        </p:nvSpPr>
        <p:spPr bwMode="auto">
          <a:xfrm>
            <a:off x="152400" y="2046273"/>
            <a:ext cx="88392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chemeClr val="bg1"/>
                </a:solidFill>
              </a:rPr>
              <a:t>The Ten Toes of Dan 2, The 10 Horns of Rev 17</a:t>
            </a:r>
          </a:p>
        </p:txBody>
      </p:sp>
      <p:pic>
        <p:nvPicPr>
          <p:cNvPr id="11" name="Picture 10">
            <a:extLst>
              <a:ext uri="{FF2B5EF4-FFF2-40B4-BE49-F238E27FC236}">
                <a16:creationId xmlns:a16="http://schemas.microsoft.com/office/drawing/2014/main" xmlns="" id="{A7891B25-34D9-8F34-D219-491AF3D51E21}"/>
              </a:ext>
            </a:extLst>
          </p:cNvPr>
          <p:cNvPicPr>
            <a:picLocks noChangeAspect="1"/>
          </p:cNvPicPr>
          <p:nvPr/>
        </p:nvPicPr>
        <p:blipFill>
          <a:blip r:embed="rId4" cstate="print"/>
          <a:stretch>
            <a:fillRect/>
          </a:stretch>
        </p:blipFill>
        <p:spPr>
          <a:xfrm>
            <a:off x="139505" y="2804754"/>
            <a:ext cx="8991600" cy="1023954"/>
          </a:xfrm>
          <a:prstGeom prst="rect">
            <a:avLst/>
          </a:prstGeom>
        </p:spPr>
      </p:pic>
      <p:sp>
        <p:nvSpPr>
          <p:cNvPr id="2" name="Title 1">
            <a:extLst>
              <a:ext uri="{FF2B5EF4-FFF2-40B4-BE49-F238E27FC236}">
                <a16:creationId xmlns:a16="http://schemas.microsoft.com/office/drawing/2014/main" xmlns="" id="{E1FEB807-C187-38B1-CCB8-35CA464B9848}"/>
              </a:ext>
            </a:extLst>
          </p:cNvPr>
          <p:cNvSpPr txBox="1">
            <a:spLocks noChangeArrowheads="1"/>
          </p:cNvSpPr>
          <p:nvPr/>
        </p:nvSpPr>
        <p:spPr bwMode="auto">
          <a:xfrm>
            <a:off x="215705" y="4851026"/>
            <a:ext cx="88392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chemeClr val="bg1"/>
                </a:solidFill>
              </a:rPr>
              <a:t>Future Prophesy. </a:t>
            </a:r>
          </a:p>
          <a:p>
            <a:pPr algn="ctr" eaLnBrk="1" hangingPunct="1"/>
            <a:r>
              <a:rPr lang="en-US" altLang="en-US" sz="3600" dirty="0">
                <a:solidFill>
                  <a:schemeClr val="bg1"/>
                </a:solidFill>
              </a:rPr>
              <a:t>How do we know </a:t>
            </a:r>
            <a:r>
              <a:rPr lang="en-US" altLang="en-US" sz="3600" u="sng" dirty="0">
                <a:solidFill>
                  <a:schemeClr val="bg1"/>
                </a:solidFill>
              </a:rPr>
              <a:t>where</a:t>
            </a:r>
            <a:r>
              <a:rPr lang="en-US" altLang="en-US" sz="3600" dirty="0">
                <a:solidFill>
                  <a:schemeClr val="bg1"/>
                </a:solidFill>
              </a:rPr>
              <a:t> this will be fulfilled?</a:t>
            </a:r>
          </a:p>
          <a:p>
            <a:pPr algn="ctr" eaLnBrk="1" hangingPunct="1"/>
            <a:r>
              <a:rPr lang="en-US" altLang="en-US" sz="3600" dirty="0">
                <a:solidFill>
                  <a:schemeClr val="bg1"/>
                </a:solidFill>
              </a:rPr>
              <a:t>We know because of Prophesy History or Prophesy Dead Reckoning.</a:t>
            </a:r>
          </a:p>
          <a:p>
            <a:pPr algn="ctr" eaLnBrk="1" hangingPunct="1"/>
            <a:r>
              <a:rPr lang="en-US" altLang="en-US" sz="3600" b="1" u="sng" dirty="0">
                <a:solidFill>
                  <a:schemeClr val="bg1"/>
                </a:solidFill>
              </a:rPr>
              <a:t>But we do not know specific details. </a:t>
            </a:r>
          </a:p>
        </p:txBody>
      </p:sp>
    </p:spTree>
    <p:extLst>
      <p:ext uri="{BB962C8B-B14F-4D97-AF65-F5344CB8AC3E}">
        <p14:creationId xmlns:p14="http://schemas.microsoft.com/office/powerpoint/2010/main" xmlns="" val="84874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17</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52400" y="97547"/>
            <a:ext cx="88392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dirty="0">
                <a:solidFill>
                  <a:schemeClr val="bg1"/>
                </a:solidFill>
              </a:rPr>
              <a:t>The Feet and Ten Toes present and future</a:t>
            </a:r>
          </a:p>
        </p:txBody>
      </p:sp>
      <p:pic>
        <p:nvPicPr>
          <p:cNvPr id="2050" name="Picture 2">
            <a:extLst>
              <a:ext uri="{FF2B5EF4-FFF2-40B4-BE49-F238E27FC236}">
                <a16:creationId xmlns:a16="http://schemas.microsoft.com/office/drawing/2014/main" xmlns="" id="{9E7DE70D-A826-19D2-B6C0-38D78B8584F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914400"/>
            <a:ext cx="2362200" cy="1571937"/>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Flag of Europe - Wikipedia">
            <a:extLst>
              <a:ext uri="{FF2B5EF4-FFF2-40B4-BE49-F238E27FC236}">
                <a16:creationId xmlns:a16="http://schemas.microsoft.com/office/drawing/2014/main" xmlns="" id="{13C9C5F3-8C84-2F80-1496-130D6BDC2DC3}"/>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1000" y="2536216"/>
            <a:ext cx="2362200" cy="15748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itle 1">
            <a:extLst>
              <a:ext uri="{FF2B5EF4-FFF2-40B4-BE49-F238E27FC236}">
                <a16:creationId xmlns:a16="http://schemas.microsoft.com/office/drawing/2014/main" xmlns="" id="{4C6F5324-46D8-C61B-5143-E018D4F1E7D3}"/>
              </a:ext>
            </a:extLst>
          </p:cNvPr>
          <p:cNvSpPr txBox="1">
            <a:spLocks noChangeArrowheads="1"/>
          </p:cNvSpPr>
          <p:nvPr/>
        </p:nvSpPr>
        <p:spPr bwMode="auto">
          <a:xfrm>
            <a:off x="2743200" y="1849707"/>
            <a:ext cx="63246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chemeClr val="bg1"/>
                </a:solidFill>
              </a:rPr>
              <a:t>When will Europe (The Beast) and the Religious Power (False Prophet) revive for the last time?</a:t>
            </a:r>
          </a:p>
          <a:p>
            <a:pPr algn="ctr" eaLnBrk="1" hangingPunct="1"/>
            <a:endParaRPr lang="en-US" altLang="en-US" sz="3600" dirty="0">
              <a:solidFill>
                <a:schemeClr val="bg1"/>
              </a:solidFill>
            </a:endParaRPr>
          </a:p>
          <a:p>
            <a:pPr eaLnBrk="1" hangingPunct="1"/>
            <a:endParaRPr lang="en-US" altLang="en-US" sz="3600" dirty="0">
              <a:solidFill>
                <a:schemeClr val="bg1"/>
              </a:solidFill>
            </a:endParaRPr>
          </a:p>
        </p:txBody>
      </p:sp>
      <p:sp>
        <p:nvSpPr>
          <p:cNvPr id="10" name="Title 1">
            <a:extLst>
              <a:ext uri="{FF2B5EF4-FFF2-40B4-BE49-F238E27FC236}">
                <a16:creationId xmlns:a16="http://schemas.microsoft.com/office/drawing/2014/main" xmlns="" id="{D615B3D2-503C-6D34-7E7B-9F456A34EC57}"/>
              </a:ext>
            </a:extLst>
          </p:cNvPr>
          <p:cNvSpPr txBox="1">
            <a:spLocks noChangeArrowheads="1"/>
          </p:cNvSpPr>
          <p:nvPr/>
        </p:nvSpPr>
        <p:spPr bwMode="auto">
          <a:xfrm>
            <a:off x="3429000" y="2839868"/>
            <a:ext cx="47244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3600" b="1" dirty="0">
                <a:solidFill>
                  <a:schemeClr val="bg1"/>
                </a:solidFill>
              </a:rPr>
              <a:t>Has Not Been Revealed </a:t>
            </a:r>
          </a:p>
        </p:txBody>
      </p:sp>
      <p:sp>
        <p:nvSpPr>
          <p:cNvPr id="2" name="Title 1">
            <a:extLst>
              <a:ext uri="{FF2B5EF4-FFF2-40B4-BE49-F238E27FC236}">
                <a16:creationId xmlns:a16="http://schemas.microsoft.com/office/drawing/2014/main" xmlns="" id="{437D506C-966C-58E5-8A18-FB0771298DCA}"/>
              </a:ext>
            </a:extLst>
          </p:cNvPr>
          <p:cNvSpPr txBox="1">
            <a:spLocks noChangeArrowheads="1"/>
          </p:cNvSpPr>
          <p:nvPr/>
        </p:nvSpPr>
        <p:spPr bwMode="auto">
          <a:xfrm>
            <a:off x="498231" y="4336043"/>
            <a:ext cx="8458200" cy="18715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spcAft>
                <a:spcPts val="1200"/>
              </a:spcAft>
            </a:pPr>
            <a:r>
              <a:rPr lang="en-US" altLang="en-US" sz="3600" dirty="0">
                <a:solidFill>
                  <a:schemeClr val="bg1"/>
                </a:solidFill>
              </a:rPr>
              <a:t>Prophesy Dead Reckoning can:</a:t>
            </a:r>
          </a:p>
          <a:p>
            <a:pPr marL="571500" indent="-571500" eaLnBrk="1" hangingPunct="1">
              <a:spcAft>
                <a:spcPts val="1200"/>
              </a:spcAft>
              <a:buFont typeface="Arial" panose="020B0604020202020204" pitchFamily="34" charset="0"/>
              <a:buChar char="•"/>
            </a:pPr>
            <a:r>
              <a:rPr lang="en-US" altLang="en-US" sz="3600" dirty="0">
                <a:solidFill>
                  <a:schemeClr val="bg1"/>
                </a:solidFill>
              </a:rPr>
              <a:t>Help you to know where to “Watch”</a:t>
            </a:r>
          </a:p>
          <a:p>
            <a:pPr marL="571500" indent="-571500" eaLnBrk="1" hangingPunct="1">
              <a:spcAft>
                <a:spcPts val="1200"/>
              </a:spcAft>
              <a:buFont typeface="Arial" panose="020B0604020202020204" pitchFamily="34" charset="0"/>
              <a:buChar char="•"/>
            </a:pPr>
            <a:r>
              <a:rPr lang="en-US" altLang="en-US" sz="3600" dirty="0">
                <a:solidFill>
                  <a:schemeClr val="bg1"/>
                </a:solidFill>
              </a:rPr>
              <a:t>Assist your understanding in “Prepare” </a:t>
            </a:r>
          </a:p>
          <a:p>
            <a:pPr marL="571500" indent="-571500" eaLnBrk="1" hangingPunct="1">
              <a:spcAft>
                <a:spcPts val="1200"/>
              </a:spcAft>
              <a:buFont typeface="Arial" panose="020B0604020202020204" pitchFamily="34" charset="0"/>
              <a:buChar char="•"/>
            </a:pPr>
            <a:r>
              <a:rPr lang="en-US" altLang="en-US" sz="3600" dirty="0">
                <a:solidFill>
                  <a:schemeClr val="bg1"/>
                </a:solidFill>
              </a:rPr>
              <a:t>Allow you to “Give Meat in Due Season”</a:t>
            </a:r>
          </a:p>
        </p:txBody>
      </p:sp>
    </p:spTree>
    <p:extLst>
      <p:ext uri="{BB962C8B-B14F-4D97-AF65-F5344CB8AC3E}">
        <p14:creationId xmlns:p14="http://schemas.microsoft.com/office/powerpoint/2010/main" xmlns="" val="72432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18</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0" y="162220"/>
            <a:ext cx="91440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The Feet and Ten Toes present and future</a:t>
            </a:r>
          </a:p>
        </p:txBody>
      </p:sp>
      <p:sp>
        <p:nvSpPr>
          <p:cNvPr id="7" name="Title 1">
            <a:extLst>
              <a:ext uri="{FF2B5EF4-FFF2-40B4-BE49-F238E27FC236}">
                <a16:creationId xmlns:a16="http://schemas.microsoft.com/office/drawing/2014/main" xmlns="" id="{4C6F5324-46D8-C61B-5143-E018D4F1E7D3}"/>
              </a:ext>
            </a:extLst>
          </p:cNvPr>
          <p:cNvSpPr txBox="1">
            <a:spLocks noChangeArrowheads="1"/>
          </p:cNvSpPr>
          <p:nvPr/>
        </p:nvSpPr>
        <p:spPr bwMode="auto">
          <a:xfrm>
            <a:off x="3810000" y="3048000"/>
            <a:ext cx="47244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en-US" altLang="en-US" sz="3200" dirty="0">
              <a:solidFill>
                <a:srgbClr val="FFC000"/>
              </a:solidFill>
            </a:endParaRPr>
          </a:p>
        </p:txBody>
      </p:sp>
      <p:pic>
        <p:nvPicPr>
          <p:cNvPr id="2" name="Picture 1">
            <a:extLst>
              <a:ext uri="{FF2B5EF4-FFF2-40B4-BE49-F238E27FC236}">
                <a16:creationId xmlns:a16="http://schemas.microsoft.com/office/drawing/2014/main" xmlns="" id="{3B210606-E73A-A739-C2F9-8758879E0C4D}"/>
              </a:ext>
            </a:extLst>
          </p:cNvPr>
          <p:cNvPicPr>
            <a:picLocks noChangeAspect="1"/>
          </p:cNvPicPr>
          <p:nvPr/>
        </p:nvPicPr>
        <p:blipFill>
          <a:blip r:embed="rId3" cstate="print"/>
          <a:stretch>
            <a:fillRect/>
          </a:stretch>
        </p:blipFill>
        <p:spPr>
          <a:xfrm>
            <a:off x="609600" y="1289852"/>
            <a:ext cx="3037550" cy="4845050"/>
          </a:xfrm>
          <a:prstGeom prst="rect">
            <a:avLst/>
          </a:prstGeom>
        </p:spPr>
      </p:pic>
      <p:sp>
        <p:nvSpPr>
          <p:cNvPr id="5" name="Title 1">
            <a:extLst>
              <a:ext uri="{FF2B5EF4-FFF2-40B4-BE49-F238E27FC236}">
                <a16:creationId xmlns:a16="http://schemas.microsoft.com/office/drawing/2014/main" xmlns="" id="{615E8618-BF4C-BB55-1D41-9217D6936D21}"/>
              </a:ext>
            </a:extLst>
          </p:cNvPr>
          <p:cNvSpPr txBox="1">
            <a:spLocks noChangeArrowheads="1"/>
          </p:cNvSpPr>
          <p:nvPr/>
        </p:nvSpPr>
        <p:spPr bwMode="auto">
          <a:xfrm>
            <a:off x="4457700" y="1318027"/>
            <a:ext cx="3429000" cy="761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dirty="0">
                <a:solidFill>
                  <a:schemeClr val="bg1"/>
                </a:solidFill>
              </a:rPr>
              <a:t>Dan 2:34-35, 44-45</a:t>
            </a:r>
          </a:p>
        </p:txBody>
      </p:sp>
      <p:pic>
        <p:nvPicPr>
          <p:cNvPr id="12" name="Picture 11">
            <a:extLst>
              <a:ext uri="{FF2B5EF4-FFF2-40B4-BE49-F238E27FC236}">
                <a16:creationId xmlns:a16="http://schemas.microsoft.com/office/drawing/2014/main" xmlns="" id="{12344F8B-BBD6-7B30-C535-E7F1ABFE73F0}"/>
              </a:ext>
            </a:extLst>
          </p:cNvPr>
          <p:cNvPicPr>
            <a:picLocks noChangeAspect="1"/>
          </p:cNvPicPr>
          <p:nvPr/>
        </p:nvPicPr>
        <p:blipFill>
          <a:blip r:embed="rId4" cstate="print"/>
          <a:stretch>
            <a:fillRect/>
          </a:stretch>
        </p:blipFill>
        <p:spPr>
          <a:xfrm>
            <a:off x="4052887" y="2305050"/>
            <a:ext cx="4010025" cy="4019550"/>
          </a:xfrm>
          <a:prstGeom prst="rect">
            <a:avLst/>
          </a:prstGeom>
        </p:spPr>
      </p:pic>
      <p:pic>
        <p:nvPicPr>
          <p:cNvPr id="9" name="Picture 8">
            <a:extLst>
              <a:ext uri="{FF2B5EF4-FFF2-40B4-BE49-F238E27FC236}">
                <a16:creationId xmlns:a16="http://schemas.microsoft.com/office/drawing/2014/main" xmlns="" id="{32C5E22E-9EC8-68A4-1664-766BD1B76DBA}"/>
              </a:ext>
            </a:extLst>
          </p:cNvPr>
          <p:cNvPicPr>
            <a:picLocks noChangeAspect="1"/>
          </p:cNvPicPr>
          <p:nvPr/>
        </p:nvPicPr>
        <p:blipFill>
          <a:blip r:embed="rId5" cstate="print"/>
          <a:stretch>
            <a:fillRect/>
          </a:stretch>
        </p:blipFill>
        <p:spPr>
          <a:xfrm>
            <a:off x="4876800" y="3498077"/>
            <a:ext cx="2458763" cy="2342394"/>
          </a:xfrm>
          <a:prstGeom prst="rect">
            <a:avLst/>
          </a:prstGeom>
        </p:spPr>
      </p:pic>
    </p:spTree>
    <p:extLst>
      <p:ext uri="{BB962C8B-B14F-4D97-AF65-F5344CB8AC3E}">
        <p14:creationId xmlns:p14="http://schemas.microsoft.com/office/powerpoint/2010/main" xmlns="" val="331230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2</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4113519" y="248041"/>
            <a:ext cx="4800600" cy="1764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algn="ctr">
              <a:spcBef>
                <a:spcPts val="0"/>
              </a:spcBef>
              <a:spcAft>
                <a:spcPts val="0"/>
              </a:spcAft>
            </a:pPr>
            <a:r>
              <a:rPr lang="en-US" sz="3600" dirty="0">
                <a:solidFill>
                  <a:schemeClr val="bg1"/>
                </a:solidFill>
                <a:effectLst/>
                <a:latin typeface="+mn-lt"/>
                <a:ea typeface="Calibri" panose="020F0502020204030204" pitchFamily="34" charset="0"/>
              </a:rPr>
              <a:t>“</a:t>
            </a:r>
            <a:r>
              <a:rPr lang="en-US" sz="3600" b="1" dirty="0">
                <a:solidFill>
                  <a:schemeClr val="bg1"/>
                </a:solidFill>
                <a:effectLst/>
                <a:latin typeface="+mn-lt"/>
                <a:ea typeface="Calibri" panose="020F0502020204030204" pitchFamily="34" charset="0"/>
              </a:rPr>
              <a:t>Mystery of the Ages”  </a:t>
            </a:r>
          </a:p>
          <a:p>
            <a:pPr marL="0" marR="0" algn="ctr">
              <a:spcBef>
                <a:spcPts val="0"/>
              </a:spcBef>
              <a:spcAft>
                <a:spcPts val="0"/>
              </a:spcAft>
            </a:pPr>
            <a:r>
              <a:rPr lang="en-US" sz="3600" b="1" dirty="0">
                <a:solidFill>
                  <a:schemeClr val="bg1"/>
                </a:solidFill>
                <a:effectLst/>
                <a:latin typeface="+mn-lt"/>
                <a:ea typeface="Calibri" panose="020F0502020204030204" pitchFamily="34" charset="0"/>
              </a:rPr>
              <a:t>Pages 270-271</a:t>
            </a:r>
            <a:endParaRPr lang="en-US" altLang="en-US" sz="3600" b="1" dirty="0">
              <a:solidFill>
                <a:schemeClr val="bg1"/>
              </a:solidFill>
            </a:endParaRPr>
          </a:p>
        </p:txBody>
      </p:sp>
      <p:sp>
        <p:nvSpPr>
          <p:cNvPr id="5" name="Title 1">
            <a:extLst>
              <a:ext uri="{FF2B5EF4-FFF2-40B4-BE49-F238E27FC236}">
                <a16:creationId xmlns:a16="http://schemas.microsoft.com/office/drawing/2014/main" xmlns="" id="{39A542F0-6D95-0A2D-651E-00647DB4E4FA}"/>
              </a:ext>
            </a:extLst>
          </p:cNvPr>
          <p:cNvSpPr txBox="1">
            <a:spLocks noChangeArrowheads="1"/>
          </p:cNvSpPr>
          <p:nvPr/>
        </p:nvSpPr>
        <p:spPr bwMode="auto">
          <a:xfrm>
            <a:off x="4410496" y="1828800"/>
            <a:ext cx="4567238" cy="428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a:spcBef>
                <a:spcPts val="0"/>
              </a:spcBef>
              <a:spcAft>
                <a:spcPts val="0"/>
              </a:spcAft>
            </a:pPr>
            <a:r>
              <a:rPr lang="en-US" sz="3600" i="1" dirty="0">
                <a:solidFill>
                  <a:schemeClr val="bg1"/>
                </a:solidFill>
                <a:effectLst/>
                <a:latin typeface="+mn-lt"/>
                <a:ea typeface="Calibri" panose="020F0502020204030204" pitchFamily="34" charset="0"/>
              </a:rPr>
              <a:t>Those called now, I repeat emphatically, are not called </a:t>
            </a:r>
            <a:r>
              <a:rPr lang="en-US" sz="3600" b="1" i="1" u="sng" dirty="0">
                <a:solidFill>
                  <a:schemeClr val="bg1"/>
                </a:solidFill>
                <a:effectLst/>
                <a:latin typeface="+mn-lt"/>
                <a:ea typeface="Calibri" panose="020F0502020204030204" pitchFamily="34" charset="0"/>
              </a:rPr>
              <a:t>just for salvation. </a:t>
            </a:r>
            <a:r>
              <a:rPr lang="en-US" sz="3600" i="1" dirty="0">
                <a:solidFill>
                  <a:schemeClr val="bg1"/>
                </a:solidFill>
                <a:effectLst/>
                <a:latin typeface="+mn-lt"/>
                <a:ea typeface="Calibri" panose="020F0502020204030204" pitchFamily="34" charset="0"/>
              </a:rPr>
              <a:t>They are called for a special training provided only in God’s Church </a:t>
            </a:r>
            <a:endParaRPr lang="en-US" sz="3600" dirty="0">
              <a:solidFill>
                <a:schemeClr val="bg1"/>
              </a:solidFill>
              <a:effectLst/>
              <a:latin typeface="+mn-lt"/>
              <a:ea typeface="Calibri" panose="020F0502020204030204" pitchFamily="34" charset="0"/>
            </a:endParaRPr>
          </a:p>
        </p:txBody>
      </p:sp>
      <p:pic>
        <p:nvPicPr>
          <p:cNvPr id="6" name="Picture 5">
            <a:extLst>
              <a:ext uri="{FF2B5EF4-FFF2-40B4-BE49-F238E27FC236}">
                <a16:creationId xmlns:a16="http://schemas.microsoft.com/office/drawing/2014/main" xmlns="" id="{B017C8E4-DD4F-0E13-52E9-B5D5675B0864}"/>
              </a:ext>
            </a:extLst>
          </p:cNvPr>
          <p:cNvPicPr>
            <a:picLocks noChangeAspect="1"/>
          </p:cNvPicPr>
          <p:nvPr/>
        </p:nvPicPr>
        <p:blipFill>
          <a:blip r:embed="rId3" cstate="print"/>
          <a:stretch>
            <a:fillRect/>
          </a:stretch>
        </p:blipFill>
        <p:spPr>
          <a:xfrm>
            <a:off x="175644" y="495103"/>
            <a:ext cx="3897778" cy="586124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3</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292540" y="814848"/>
            <a:ext cx="3505200" cy="6489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800" dirty="0">
                <a:solidFill>
                  <a:schemeClr val="bg1"/>
                </a:solidFill>
              </a:rPr>
              <a:t>Watch </a:t>
            </a: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200178" y="52847"/>
            <a:ext cx="8763000" cy="7620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400" b="1" dirty="0">
                <a:solidFill>
                  <a:schemeClr val="bg1"/>
                </a:solidFill>
              </a:rPr>
              <a:t>Matt 24:42-47</a:t>
            </a:r>
          </a:p>
        </p:txBody>
      </p:sp>
      <p:pic>
        <p:nvPicPr>
          <p:cNvPr id="1028" name="Picture 4" descr="You Never Know Who's Watching! | all marketing things">
            <a:extLst>
              <a:ext uri="{FF2B5EF4-FFF2-40B4-BE49-F238E27FC236}">
                <a16:creationId xmlns:a16="http://schemas.microsoft.com/office/drawing/2014/main" xmlns="" id="{7E78BCB7-1845-C4A0-5075-42CD437035D6}"/>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0619" y="1630182"/>
            <a:ext cx="3505200" cy="233255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a:extLst>
              <a:ext uri="{FF2B5EF4-FFF2-40B4-BE49-F238E27FC236}">
                <a16:creationId xmlns:a16="http://schemas.microsoft.com/office/drawing/2014/main" xmlns="" id="{43E3C6DF-300C-B2B6-3A31-D77EF749A135}"/>
              </a:ext>
            </a:extLst>
          </p:cNvPr>
          <p:cNvPicPr>
            <a:picLocks noChangeAspect="1"/>
          </p:cNvPicPr>
          <p:nvPr/>
        </p:nvPicPr>
        <p:blipFill>
          <a:blip r:embed="rId4" cstate="print"/>
          <a:stretch>
            <a:fillRect/>
          </a:stretch>
        </p:blipFill>
        <p:spPr>
          <a:xfrm>
            <a:off x="5288183" y="1600200"/>
            <a:ext cx="2794683" cy="2679041"/>
          </a:xfrm>
          <a:prstGeom prst="rect">
            <a:avLst/>
          </a:prstGeom>
        </p:spPr>
      </p:pic>
      <p:pic>
        <p:nvPicPr>
          <p:cNvPr id="1030" name="Picture 6" descr="Perfect Sirloin Roast On The Rotisserie - Date Night Doins BBQ For Two">
            <a:extLst>
              <a:ext uri="{FF2B5EF4-FFF2-40B4-BE49-F238E27FC236}">
                <a16:creationId xmlns:a16="http://schemas.microsoft.com/office/drawing/2014/main" xmlns="" id="{7CFE681C-C7DC-265E-63BC-4D76881C5772}"/>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4867" y="3998159"/>
            <a:ext cx="4158662" cy="2775908"/>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
            <a:extLst>
              <a:ext uri="{FF2B5EF4-FFF2-40B4-BE49-F238E27FC236}">
                <a16:creationId xmlns:a16="http://schemas.microsoft.com/office/drawing/2014/main" xmlns="" id="{AE335EEB-CA26-9D94-2A22-3A2BD4EAFC07}"/>
              </a:ext>
            </a:extLst>
          </p:cNvPr>
          <p:cNvSpPr txBox="1">
            <a:spLocks noChangeArrowheads="1"/>
          </p:cNvSpPr>
          <p:nvPr/>
        </p:nvSpPr>
        <p:spPr bwMode="auto">
          <a:xfrm>
            <a:off x="5257166" y="750733"/>
            <a:ext cx="2459452" cy="7620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800" dirty="0">
                <a:solidFill>
                  <a:schemeClr val="bg1"/>
                </a:solidFill>
              </a:rPr>
              <a:t>Prepare</a:t>
            </a:r>
          </a:p>
        </p:txBody>
      </p:sp>
      <p:sp>
        <p:nvSpPr>
          <p:cNvPr id="10" name="Title 1">
            <a:extLst>
              <a:ext uri="{FF2B5EF4-FFF2-40B4-BE49-F238E27FC236}">
                <a16:creationId xmlns:a16="http://schemas.microsoft.com/office/drawing/2014/main" xmlns="" id="{A8BDB1FE-CDAD-1A88-886C-157FEDC64A4D}"/>
              </a:ext>
            </a:extLst>
          </p:cNvPr>
          <p:cNvSpPr txBox="1">
            <a:spLocks noChangeArrowheads="1"/>
          </p:cNvSpPr>
          <p:nvPr/>
        </p:nvSpPr>
        <p:spPr bwMode="auto">
          <a:xfrm>
            <a:off x="5016499" y="4646170"/>
            <a:ext cx="3338049" cy="13432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800" dirty="0">
                <a:solidFill>
                  <a:schemeClr val="bg1"/>
                </a:solidFill>
              </a:rPr>
              <a:t> </a:t>
            </a:r>
          </a:p>
          <a:p>
            <a:pPr algn="ctr" eaLnBrk="1" hangingPunct="1"/>
            <a:r>
              <a:rPr lang="en-US" altLang="en-US" sz="4800" dirty="0">
                <a:solidFill>
                  <a:schemeClr val="bg1"/>
                </a:solidFill>
              </a:rPr>
              <a:t>Give meat in due season</a:t>
            </a:r>
          </a:p>
        </p:txBody>
      </p:sp>
    </p:spTree>
    <p:extLst>
      <p:ext uri="{BB962C8B-B14F-4D97-AF65-F5344CB8AC3E}">
        <p14:creationId xmlns:p14="http://schemas.microsoft.com/office/powerpoint/2010/main" xmlns="" val="4153638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4</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15240" y="973016"/>
            <a:ext cx="9144000" cy="566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400" dirty="0">
                <a:solidFill>
                  <a:schemeClr val="bg1"/>
                </a:solidFill>
              </a:rPr>
              <a:t>If I am Spiritually “Prepared” to be the “Bride of Christ”, do I need to “Watch” and “Give Food (Meat) in Due Season”?</a:t>
            </a:r>
          </a:p>
          <a:p>
            <a:pPr algn="ctr" eaLnBrk="1" hangingPunct="1"/>
            <a:endParaRPr lang="en-US" altLang="en-US" sz="4400" dirty="0">
              <a:solidFill>
                <a:schemeClr val="bg1"/>
              </a:solidFill>
            </a:endParaRPr>
          </a:p>
          <a:p>
            <a:pPr algn="ctr" eaLnBrk="1" hangingPunct="1"/>
            <a:r>
              <a:rPr lang="en-US" altLang="en-US" sz="4800" dirty="0">
                <a:solidFill>
                  <a:schemeClr val="bg1"/>
                </a:solidFill>
              </a:rPr>
              <a:t>I believe the answer is </a:t>
            </a:r>
          </a:p>
          <a:p>
            <a:pPr algn="ctr" eaLnBrk="1" hangingPunct="1"/>
            <a:r>
              <a:rPr lang="en-US" altLang="en-US" sz="4800" dirty="0">
                <a:solidFill>
                  <a:schemeClr val="bg1"/>
                </a:solidFill>
              </a:rPr>
              <a:t>YES</a:t>
            </a: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52400" y="-32091"/>
            <a:ext cx="9144000" cy="1022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800" b="1" dirty="0">
                <a:solidFill>
                  <a:schemeClr val="bg1"/>
                </a:solidFill>
              </a:rPr>
              <a:t>Question to Ponder</a:t>
            </a:r>
          </a:p>
        </p:txBody>
      </p:sp>
    </p:spTree>
    <p:extLst>
      <p:ext uri="{BB962C8B-B14F-4D97-AF65-F5344CB8AC3E}">
        <p14:creationId xmlns:p14="http://schemas.microsoft.com/office/powerpoint/2010/main" xmlns="" val="274469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DAA8C08C-19C7-AB99-8EA5-B80F16092F4E}"/>
              </a:ext>
            </a:extLst>
          </p:cNvPr>
          <p:cNvPicPr>
            <a:picLocks noChangeAspect="1"/>
          </p:cNvPicPr>
          <p:nvPr/>
        </p:nvPicPr>
        <p:blipFill>
          <a:blip r:embed="rId3" cstate="print"/>
          <a:stretch>
            <a:fillRect/>
          </a:stretch>
        </p:blipFill>
        <p:spPr>
          <a:xfrm>
            <a:off x="4277485" y="2661163"/>
            <a:ext cx="4551429" cy="2097992"/>
          </a:xfrm>
          <a:prstGeom prst="rect">
            <a:avLst/>
          </a:prstGeom>
        </p:spPr>
      </p:pic>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5</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190500" y="1063967"/>
            <a:ext cx="8458200" cy="566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Daniel 2:20-22</a:t>
            </a:r>
          </a:p>
          <a:p>
            <a:pPr eaLnBrk="1" hangingPunct="1"/>
            <a:r>
              <a:rPr lang="en-US" altLang="en-US" sz="3800" dirty="0">
                <a:solidFill>
                  <a:schemeClr val="bg1"/>
                </a:solidFill>
              </a:rPr>
              <a:t>20 …“Blessed be the name of God forever and ever, For wisdom and might are His. </a:t>
            </a:r>
          </a:p>
          <a:p>
            <a:pPr eaLnBrk="1" hangingPunct="1"/>
            <a:r>
              <a:rPr lang="en-US" altLang="en-US" sz="3800" dirty="0">
                <a:solidFill>
                  <a:schemeClr val="bg1"/>
                </a:solidFill>
              </a:rPr>
              <a:t>21 And He changes the </a:t>
            </a:r>
          </a:p>
          <a:p>
            <a:pPr eaLnBrk="1" hangingPunct="1"/>
            <a:r>
              <a:rPr lang="en-US" altLang="en-US" sz="3800" dirty="0">
                <a:solidFill>
                  <a:schemeClr val="bg1"/>
                </a:solidFill>
              </a:rPr>
              <a:t>times and the seasons; </a:t>
            </a:r>
          </a:p>
          <a:p>
            <a:pPr eaLnBrk="1" hangingPunct="1"/>
            <a:r>
              <a:rPr lang="en-US" altLang="en-US" sz="3800" dirty="0">
                <a:solidFill>
                  <a:schemeClr val="bg1"/>
                </a:solidFill>
              </a:rPr>
              <a:t>He removes kings and </a:t>
            </a:r>
          </a:p>
          <a:p>
            <a:pPr eaLnBrk="1" hangingPunct="1"/>
            <a:r>
              <a:rPr lang="en-US" altLang="en-US" sz="3800" dirty="0">
                <a:solidFill>
                  <a:schemeClr val="bg1"/>
                </a:solidFill>
              </a:rPr>
              <a:t>raises up kings; He gives </a:t>
            </a:r>
          </a:p>
          <a:p>
            <a:pPr eaLnBrk="1" hangingPunct="1"/>
            <a:r>
              <a:rPr lang="en-US" altLang="en-US" sz="3800" dirty="0">
                <a:solidFill>
                  <a:schemeClr val="bg1"/>
                </a:solidFill>
              </a:rPr>
              <a:t>wisdom to the wise And knowledge </a:t>
            </a:r>
          </a:p>
          <a:p>
            <a:pPr eaLnBrk="1" hangingPunct="1"/>
            <a:r>
              <a:rPr lang="en-US" altLang="en-US" sz="3800" dirty="0">
                <a:solidFill>
                  <a:schemeClr val="bg1"/>
                </a:solidFill>
              </a:rPr>
              <a:t>to those who have understanding. </a:t>
            </a:r>
          </a:p>
          <a:p>
            <a:pPr eaLnBrk="1" hangingPunct="1"/>
            <a:r>
              <a:rPr lang="en-US" altLang="en-US" sz="3800" dirty="0">
                <a:solidFill>
                  <a:schemeClr val="bg1"/>
                </a:solidFill>
              </a:rPr>
              <a:t>22 He reveals deep and secret things;…</a:t>
            </a:r>
          </a:p>
          <a:p>
            <a:pPr eaLnBrk="1" hangingPunct="1"/>
            <a:endParaRPr lang="en-US" altLang="en-US" sz="3600" dirty="0">
              <a:solidFill>
                <a:schemeClr val="bg1"/>
              </a:solidFill>
            </a:endParaRP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90500" y="0"/>
            <a:ext cx="8801100" cy="870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Revealed Prophesy Comes from God</a:t>
            </a:r>
          </a:p>
        </p:txBody>
      </p:sp>
    </p:spTree>
    <p:extLst>
      <p:ext uri="{BB962C8B-B14F-4D97-AF65-F5344CB8AC3E}">
        <p14:creationId xmlns:p14="http://schemas.microsoft.com/office/powerpoint/2010/main" xmlns="" val="3013424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6</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216291" y="658957"/>
            <a:ext cx="5981700" cy="60625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dirty="0">
                <a:solidFill>
                  <a:schemeClr val="bg1"/>
                </a:solidFill>
              </a:rPr>
              <a:t>Let’s look at one example of a future prophesy that has been partially revealed through the fulfillment of historical prophesy.</a:t>
            </a:r>
          </a:p>
          <a:p>
            <a:pPr algn="ctr" eaLnBrk="1" hangingPunct="1"/>
            <a:endParaRPr lang="en-US" altLang="en-US" sz="1400" b="1" dirty="0">
              <a:solidFill>
                <a:schemeClr val="bg1"/>
              </a:solidFill>
            </a:endParaRPr>
          </a:p>
          <a:p>
            <a:pPr algn="ctr" eaLnBrk="1" hangingPunct="1"/>
            <a:r>
              <a:rPr lang="en-US" altLang="en-US" sz="4000" b="1" dirty="0">
                <a:solidFill>
                  <a:schemeClr val="bg1"/>
                </a:solidFill>
              </a:rPr>
              <a:t>The Ten Toes of Iron and Clay</a:t>
            </a:r>
          </a:p>
          <a:p>
            <a:pPr algn="ctr" eaLnBrk="1" hangingPunct="1"/>
            <a:endParaRPr lang="en-US" altLang="en-US" sz="1600" b="1" dirty="0">
              <a:solidFill>
                <a:schemeClr val="bg1"/>
              </a:solidFill>
            </a:endParaRPr>
          </a:p>
          <a:p>
            <a:pPr algn="ctr" eaLnBrk="1" hangingPunct="1"/>
            <a:r>
              <a:rPr lang="en-US" altLang="en-US" sz="3600" dirty="0">
                <a:solidFill>
                  <a:schemeClr val="bg1"/>
                </a:solidFill>
              </a:rPr>
              <a:t>Dan 2:32-35</a:t>
            </a: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90500" y="0"/>
            <a:ext cx="5981700" cy="870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Prophesy Dead Reckoning</a:t>
            </a:r>
          </a:p>
        </p:txBody>
      </p:sp>
      <p:pic>
        <p:nvPicPr>
          <p:cNvPr id="5" name="Picture 2" descr="Who or What Is the PROPHETIC BEAST? - Herbert W Armstrong">
            <a:extLst>
              <a:ext uri="{FF2B5EF4-FFF2-40B4-BE49-F238E27FC236}">
                <a16:creationId xmlns:a16="http://schemas.microsoft.com/office/drawing/2014/main" xmlns="" id="{1F7F50E8-648A-87DA-2F82-4D8BA0787A88}"/>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00800" y="74903"/>
            <a:ext cx="1981200" cy="646400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36625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7</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52400" y="65026"/>
            <a:ext cx="9144000" cy="1022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Chart Showing Prophecies of Reign of Gentile Kingdoms </a:t>
            </a:r>
          </a:p>
        </p:txBody>
      </p:sp>
      <p:sp>
        <p:nvSpPr>
          <p:cNvPr id="5" name="Title 1">
            <a:extLst>
              <a:ext uri="{FF2B5EF4-FFF2-40B4-BE49-F238E27FC236}">
                <a16:creationId xmlns:a16="http://schemas.microsoft.com/office/drawing/2014/main" xmlns="" id="{39A542F0-6D95-0A2D-651E-00647DB4E4FA}"/>
              </a:ext>
            </a:extLst>
          </p:cNvPr>
          <p:cNvSpPr txBox="1">
            <a:spLocks noChangeArrowheads="1"/>
          </p:cNvSpPr>
          <p:nvPr/>
        </p:nvSpPr>
        <p:spPr bwMode="auto">
          <a:xfrm>
            <a:off x="4876800" y="4308311"/>
            <a:ext cx="3956538" cy="566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en-US" altLang="en-US" sz="3600" dirty="0">
              <a:solidFill>
                <a:schemeClr val="bg1"/>
              </a:solidFill>
            </a:endParaRPr>
          </a:p>
        </p:txBody>
      </p:sp>
      <p:pic>
        <p:nvPicPr>
          <p:cNvPr id="6" name="Picture 5">
            <a:extLst>
              <a:ext uri="{FF2B5EF4-FFF2-40B4-BE49-F238E27FC236}">
                <a16:creationId xmlns:a16="http://schemas.microsoft.com/office/drawing/2014/main" xmlns="" id="{86CD4394-9BE8-BA93-657F-7A39A3AEF78A}"/>
              </a:ext>
            </a:extLst>
          </p:cNvPr>
          <p:cNvPicPr>
            <a:picLocks noChangeAspect="1"/>
          </p:cNvPicPr>
          <p:nvPr/>
        </p:nvPicPr>
        <p:blipFill>
          <a:blip r:embed="rId3" cstate="print"/>
          <a:stretch>
            <a:fillRect/>
          </a:stretch>
        </p:blipFill>
        <p:spPr>
          <a:xfrm>
            <a:off x="4617041" y="4571208"/>
            <a:ext cx="3813722" cy="1967704"/>
          </a:xfrm>
          <a:prstGeom prst="rect">
            <a:avLst/>
          </a:prstGeom>
        </p:spPr>
      </p:pic>
      <p:pic>
        <p:nvPicPr>
          <p:cNvPr id="2050" name="Picture 2" descr="Friends of Herbert W. Armstrong | Facebook">
            <a:extLst>
              <a:ext uri="{FF2B5EF4-FFF2-40B4-BE49-F238E27FC236}">
                <a16:creationId xmlns:a16="http://schemas.microsoft.com/office/drawing/2014/main" xmlns="" id="{A8DC8E54-C7B7-9874-4788-8EB785BFA084}"/>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9719" y="4651164"/>
            <a:ext cx="3594821" cy="20131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a:extLst>
              <a:ext uri="{FF2B5EF4-FFF2-40B4-BE49-F238E27FC236}">
                <a16:creationId xmlns:a16="http://schemas.microsoft.com/office/drawing/2014/main" xmlns="" id="{2EA8C93E-DE77-71BB-4A47-F4B4C4C3D82D}"/>
              </a:ext>
            </a:extLst>
          </p:cNvPr>
          <p:cNvSpPr txBox="1">
            <a:spLocks noChangeArrowheads="1"/>
          </p:cNvSpPr>
          <p:nvPr/>
        </p:nvSpPr>
        <p:spPr bwMode="auto">
          <a:xfrm>
            <a:off x="3180781" y="1160957"/>
            <a:ext cx="5963219" cy="35321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spcAft>
                <a:spcPts val="1800"/>
              </a:spcAft>
            </a:pPr>
            <a:r>
              <a:rPr lang="en-US" altLang="en-US" sz="4000" dirty="0">
                <a:solidFill>
                  <a:schemeClr val="bg1"/>
                </a:solidFill>
              </a:rPr>
              <a:t>AKA: The beast Chart</a:t>
            </a:r>
          </a:p>
          <a:p>
            <a:pPr eaLnBrk="1" hangingPunct="1">
              <a:spcAft>
                <a:spcPts val="1800"/>
              </a:spcAft>
            </a:pPr>
            <a:r>
              <a:rPr lang="en-US" altLang="en-US" sz="4000" dirty="0">
                <a:solidFill>
                  <a:schemeClr val="bg1"/>
                </a:solidFill>
              </a:rPr>
              <a:t>Revealing began ~100 years</a:t>
            </a:r>
            <a:r>
              <a:rPr lang="en-US" altLang="en-US" sz="4000" dirty="0">
                <a:solidFill>
                  <a:srgbClr val="92D050"/>
                </a:solidFill>
              </a:rPr>
              <a:t> </a:t>
            </a:r>
          </a:p>
          <a:p>
            <a:pPr eaLnBrk="1" hangingPunct="1">
              <a:spcAft>
                <a:spcPts val="1800"/>
              </a:spcAft>
            </a:pPr>
            <a:r>
              <a:rPr lang="en-US" altLang="en-US" sz="4000" dirty="0">
                <a:solidFill>
                  <a:schemeClr val="bg1"/>
                </a:solidFill>
              </a:rPr>
              <a:t>Revealed to Mr. and Mrs. Armstrong ~1928-1959</a:t>
            </a:r>
          </a:p>
        </p:txBody>
      </p:sp>
      <p:sp>
        <p:nvSpPr>
          <p:cNvPr id="10" name="TextBox 9">
            <a:extLst>
              <a:ext uri="{FF2B5EF4-FFF2-40B4-BE49-F238E27FC236}">
                <a16:creationId xmlns:a16="http://schemas.microsoft.com/office/drawing/2014/main" xmlns="" id="{FBAAEC4A-2A1C-BAFF-5073-FF4C72C86844}"/>
              </a:ext>
            </a:extLst>
          </p:cNvPr>
          <p:cNvSpPr txBox="1"/>
          <p:nvPr/>
        </p:nvSpPr>
        <p:spPr>
          <a:xfrm>
            <a:off x="5052636" y="5709432"/>
            <a:ext cx="3001128" cy="769441"/>
          </a:xfrm>
          <a:prstGeom prst="rect">
            <a:avLst/>
          </a:prstGeom>
          <a:noFill/>
        </p:spPr>
        <p:txBody>
          <a:bodyPr wrap="square" rtlCol="0">
            <a:spAutoFit/>
          </a:bodyPr>
          <a:lstStyle/>
          <a:p>
            <a:r>
              <a:rPr lang="en-US" sz="4400" b="1" dirty="0">
                <a:highlight>
                  <a:srgbClr val="00FF00"/>
                </a:highlight>
              </a:rPr>
              <a:t>10/16/1928</a:t>
            </a:r>
          </a:p>
        </p:txBody>
      </p:sp>
      <p:pic>
        <p:nvPicPr>
          <p:cNvPr id="7" name="Picture 6">
            <a:extLst>
              <a:ext uri="{FF2B5EF4-FFF2-40B4-BE49-F238E27FC236}">
                <a16:creationId xmlns:a16="http://schemas.microsoft.com/office/drawing/2014/main" xmlns="" id="{8E1C2B83-DE8A-C431-4735-7165D50307CC}"/>
              </a:ext>
            </a:extLst>
          </p:cNvPr>
          <p:cNvPicPr>
            <a:picLocks noChangeAspect="1"/>
          </p:cNvPicPr>
          <p:nvPr/>
        </p:nvPicPr>
        <p:blipFill>
          <a:blip r:embed="rId5" cstate="print"/>
          <a:stretch>
            <a:fillRect/>
          </a:stretch>
        </p:blipFill>
        <p:spPr>
          <a:xfrm>
            <a:off x="490241" y="1199702"/>
            <a:ext cx="2690540" cy="3339478"/>
          </a:xfrm>
          <a:prstGeom prst="rect">
            <a:avLst/>
          </a:prstGeom>
        </p:spPr>
      </p:pic>
    </p:spTree>
    <p:extLst>
      <p:ext uri="{BB962C8B-B14F-4D97-AF65-F5344CB8AC3E}">
        <p14:creationId xmlns:p14="http://schemas.microsoft.com/office/powerpoint/2010/main" xmlns="" val="312140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8</a:t>
            </a:fld>
            <a:endParaRPr lang="en-US"/>
          </a:p>
        </p:txBody>
      </p:sp>
      <p:sp>
        <p:nvSpPr>
          <p:cNvPr id="7" name="Title 1">
            <a:extLst>
              <a:ext uri="{FF2B5EF4-FFF2-40B4-BE49-F238E27FC236}">
                <a16:creationId xmlns:a16="http://schemas.microsoft.com/office/drawing/2014/main" xmlns="" id="{E0C233F8-5186-118A-A29B-2C51A1842896}"/>
              </a:ext>
            </a:extLst>
          </p:cNvPr>
          <p:cNvSpPr txBox="1">
            <a:spLocks noChangeArrowheads="1"/>
          </p:cNvSpPr>
          <p:nvPr/>
        </p:nvSpPr>
        <p:spPr bwMode="auto">
          <a:xfrm>
            <a:off x="228600" y="2667000"/>
            <a:ext cx="3956538" cy="566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en-US" altLang="en-US" sz="3600" dirty="0">
              <a:solidFill>
                <a:schemeClr val="bg1"/>
              </a:solidFill>
            </a:endParaRPr>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0" y="0"/>
            <a:ext cx="9144000" cy="8732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b="1" dirty="0">
                <a:solidFill>
                  <a:schemeClr val="bg1"/>
                </a:solidFill>
              </a:rPr>
              <a:t>Beast Chart Revealed ~1928-1959</a:t>
            </a:r>
          </a:p>
        </p:txBody>
      </p:sp>
      <p:sp>
        <p:nvSpPr>
          <p:cNvPr id="5" name="Title 1">
            <a:extLst>
              <a:ext uri="{FF2B5EF4-FFF2-40B4-BE49-F238E27FC236}">
                <a16:creationId xmlns:a16="http://schemas.microsoft.com/office/drawing/2014/main" xmlns="" id="{39A542F0-6D95-0A2D-651E-00647DB4E4FA}"/>
              </a:ext>
            </a:extLst>
          </p:cNvPr>
          <p:cNvSpPr txBox="1">
            <a:spLocks noChangeArrowheads="1"/>
          </p:cNvSpPr>
          <p:nvPr/>
        </p:nvSpPr>
        <p:spPr bwMode="auto">
          <a:xfrm>
            <a:off x="228600" y="1661643"/>
            <a:ext cx="1259642" cy="1973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sz="1600" b="1" i="0" dirty="0">
                <a:solidFill>
                  <a:schemeClr val="bg1"/>
                </a:solidFill>
                <a:effectLst/>
                <a:latin typeface="Arial" panose="020B0604020202020204" pitchFamily="34" charset="0"/>
              </a:rPr>
              <a:t>Photo by </a:t>
            </a:r>
          </a:p>
          <a:p>
            <a:pPr eaLnBrk="1" hangingPunct="1"/>
            <a:r>
              <a:rPr lang="en-US" sz="1600" b="1" i="0" dirty="0">
                <a:solidFill>
                  <a:schemeClr val="bg1"/>
                </a:solidFill>
                <a:effectLst/>
                <a:latin typeface="Arial" panose="020B0604020202020204" pitchFamily="34" charset="0"/>
              </a:rPr>
              <a:t>David </a:t>
            </a:r>
            <a:r>
              <a:rPr lang="en-US" sz="1600" b="1" dirty="0" err="1">
                <a:solidFill>
                  <a:schemeClr val="bg1"/>
                </a:solidFill>
                <a:latin typeface="Arial" panose="020B0604020202020204" pitchFamily="34" charset="0"/>
              </a:rPr>
              <a:t>L</a:t>
            </a:r>
            <a:r>
              <a:rPr lang="en-US" sz="1600" b="1" i="0" dirty="0" err="1">
                <a:solidFill>
                  <a:schemeClr val="bg1"/>
                </a:solidFill>
                <a:effectLst/>
                <a:latin typeface="Arial" panose="020B0604020202020204" pitchFamily="34" charset="0"/>
              </a:rPr>
              <a:t>liff</a:t>
            </a:r>
            <a:r>
              <a:rPr lang="en-US" sz="1600" b="1" i="0" dirty="0">
                <a:solidFill>
                  <a:schemeClr val="bg1"/>
                </a:solidFill>
                <a:effectLst/>
                <a:latin typeface="Arial" panose="020B0604020202020204" pitchFamily="34" charset="0"/>
              </a:rPr>
              <a:t> </a:t>
            </a:r>
          </a:p>
          <a:p>
            <a:pPr eaLnBrk="1" hangingPunct="1"/>
            <a:r>
              <a:rPr lang="en-US" sz="1600" b="1" i="0" dirty="0">
                <a:solidFill>
                  <a:schemeClr val="bg1"/>
                </a:solidFill>
                <a:effectLst/>
                <a:latin typeface="Arial" panose="020B0604020202020204" pitchFamily="34" charset="0"/>
              </a:rPr>
              <a:t>License: CC BY-SA 3.0</a:t>
            </a:r>
            <a:endParaRPr lang="en-US" altLang="en-US" sz="1600" dirty="0">
              <a:solidFill>
                <a:schemeClr val="bg1"/>
              </a:solidFill>
            </a:endParaRPr>
          </a:p>
        </p:txBody>
      </p:sp>
      <p:sp>
        <p:nvSpPr>
          <p:cNvPr id="2" name="Title 1">
            <a:extLst>
              <a:ext uri="{FF2B5EF4-FFF2-40B4-BE49-F238E27FC236}">
                <a16:creationId xmlns:a16="http://schemas.microsoft.com/office/drawing/2014/main" xmlns="" id="{2EA8C93E-DE77-71BB-4A47-F4B4C4C3D82D}"/>
              </a:ext>
            </a:extLst>
          </p:cNvPr>
          <p:cNvSpPr txBox="1">
            <a:spLocks noChangeArrowheads="1"/>
          </p:cNvSpPr>
          <p:nvPr/>
        </p:nvSpPr>
        <p:spPr bwMode="auto">
          <a:xfrm>
            <a:off x="-45720" y="685800"/>
            <a:ext cx="9144000" cy="949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sz="4000" dirty="0">
                <a:solidFill>
                  <a:schemeClr val="bg1"/>
                </a:solidFill>
              </a:rPr>
              <a:t>Papal State, extinct since 1870 was </a:t>
            </a:r>
            <a:r>
              <a:rPr lang="en-US" sz="4000" u="sng" dirty="0">
                <a:solidFill>
                  <a:schemeClr val="bg1"/>
                </a:solidFill>
              </a:rPr>
              <a:t>revived</a:t>
            </a:r>
            <a:r>
              <a:rPr lang="en-US" sz="4000" dirty="0">
                <a:solidFill>
                  <a:schemeClr val="bg1"/>
                </a:solidFill>
              </a:rPr>
              <a:t>.</a:t>
            </a:r>
            <a:r>
              <a:rPr lang="en-US" sz="4000" dirty="0">
                <a:solidFill>
                  <a:srgbClr val="FFC000"/>
                </a:solidFill>
              </a:rPr>
              <a:t> </a:t>
            </a:r>
          </a:p>
        </p:txBody>
      </p:sp>
      <p:pic>
        <p:nvPicPr>
          <p:cNvPr id="9" name="Picture 8">
            <a:extLst>
              <a:ext uri="{FF2B5EF4-FFF2-40B4-BE49-F238E27FC236}">
                <a16:creationId xmlns:a16="http://schemas.microsoft.com/office/drawing/2014/main" xmlns="" id="{B8CA0604-D17E-7135-0768-3F97B2928CAF}"/>
              </a:ext>
            </a:extLst>
          </p:cNvPr>
          <p:cNvPicPr>
            <a:picLocks noChangeAspect="1"/>
          </p:cNvPicPr>
          <p:nvPr/>
        </p:nvPicPr>
        <p:blipFill>
          <a:blip r:embed="rId3" cstate="print"/>
          <a:stretch>
            <a:fillRect/>
          </a:stretch>
        </p:blipFill>
        <p:spPr>
          <a:xfrm>
            <a:off x="1677845" y="1776182"/>
            <a:ext cx="7382648" cy="2213897"/>
          </a:xfrm>
          <a:prstGeom prst="rect">
            <a:avLst/>
          </a:prstGeom>
        </p:spPr>
      </p:pic>
      <p:pic>
        <p:nvPicPr>
          <p:cNvPr id="1028" name="Picture 4" descr="Black Tuesday, Black Thursday, and the Stock Market Crash of 1929">
            <a:extLst>
              <a:ext uri="{FF2B5EF4-FFF2-40B4-BE49-F238E27FC236}">
                <a16:creationId xmlns:a16="http://schemas.microsoft.com/office/drawing/2014/main" xmlns="" id="{D8D2BE5B-8DC1-8F33-DFA0-CADDAC61B7D9}"/>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3034" y="4080119"/>
            <a:ext cx="2641356" cy="2641356"/>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itle 1">
            <a:extLst>
              <a:ext uri="{FF2B5EF4-FFF2-40B4-BE49-F238E27FC236}">
                <a16:creationId xmlns:a16="http://schemas.microsoft.com/office/drawing/2014/main" xmlns="" id="{FE8C1FAF-2A87-54C0-2E2C-A466402C8F80}"/>
              </a:ext>
            </a:extLst>
          </p:cNvPr>
          <p:cNvSpPr txBox="1">
            <a:spLocks noChangeArrowheads="1"/>
          </p:cNvSpPr>
          <p:nvPr/>
        </p:nvSpPr>
        <p:spPr bwMode="auto">
          <a:xfrm>
            <a:off x="123309" y="3452721"/>
            <a:ext cx="1375117" cy="519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sz="1600" b="1" dirty="0" err="1">
                <a:solidFill>
                  <a:schemeClr val="bg1"/>
                </a:solidFill>
                <a:latin typeface="Arial" panose="020B0604020202020204" pitchFamily="34" charset="0"/>
              </a:rPr>
              <a:t>Studentsof</a:t>
            </a:r>
            <a:endParaRPr lang="en-US" sz="1600" b="1" dirty="0">
              <a:solidFill>
                <a:schemeClr val="bg1"/>
              </a:solidFill>
              <a:latin typeface="Arial" panose="020B0604020202020204" pitchFamily="34" charset="0"/>
            </a:endParaRPr>
          </a:p>
          <a:p>
            <a:pPr eaLnBrk="1" hangingPunct="1"/>
            <a:r>
              <a:rPr lang="en-US" sz="1600" b="1" dirty="0">
                <a:solidFill>
                  <a:schemeClr val="bg1"/>
                </a:solidFill>
                <a:latin typeface="Arial" panose="020B0604020202020204" pitchFamily="34" charset="0"/>
              </a:rPr>
              <a:t>history.com</a:t>
            </a:r>
            <a:endParaRPr lang="en-US" sz="1600" b="1" i="0" dirty="0">
              <a:solidFill>
                <a:schemeClr val="bg1"/>
              </a:solidFill>
              <a:effectLst/>
              <a:latin typeface="Arial" panose="020B0604020202020204" pitchFamily="34" charset="0"/>
            </a:endParaRPr>
          </a:p>
        </p:txBody>
      </p:sp>
      <p:pic>
        <p:nvPicPr>
          <p:cNvPr id="13" name="Picture 12">
            <a:extLst>
              <a:ext uri="{FF2B5EF4-FFF2-40B4-BE49-F238E27FC236}">
                <a16:creationId xmlns:a16="http://schemas.microsoft.com/office/drawing/2014/main" xmlns="" id="{F459E67F-8DD3-C07D-0EAC-FC56962611DA}"/>
              </a:ext>
            </a:extLst>
          </p:cNvPr>
          <p:cNvPicPr>
            <a:picLocks noChangeAspect="1"/>
          </p:cNvPicPr>
          <p:nvPr/>
        </p:nvPicPr>
        <p:blipFill>
          <a:blip r:embed="rId5" cstate="print"/>
          <a:stretch>
            <a:fillRect/>
          </a:stretch>
        </p:blipFill>
        <p:spPr>
          <a:xfrm>
            <a:off x="5968274" y="4203881"/>
            <a:ext cx="2947126" cy="2335031"/>
          </a:xfrm>
          <a:prstGeom prst="rect">
            <a:avLst/>
          </a:prstGeom>
        </p:spPr>
      </p:pic>
      <p:sp>
        <p:nvSpPr>
          <p:cNvPr id="16" name="Title 1">
            <a:extLst>
              <a:ext uri="{FF2B5EF4-FFF2-40B4-BE49-F238E27FC236}">
                <a16:creationId xmlns:a16="http://schemas.microsoft.com/office/drawing/2014/main" xmlns="" id="{F46014AC-8991-4CCA-594F-5CDE23EB32C2}"/>
              </a:ext>
            </a:extLst>
          </p:cNvPr>
          <p:cNvSpPr txBox="1">
            <a:spLocks noChangeArrowheads="1"/>
          </p:cNvSpPr>
          <p:nvPr/>
        </p:nvSpPr>
        <p:spPr bwMode="auto">
          <a:xfrm>
            <a:off x="3175727" y="4291940"/>
            <a:ext cx="2996851" cy="215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200" b="1" dirty="0">
                <a:solidFill>
                  <a:schemeClr val="bg1"/>
                </a:solidFill>
              </a:rPr>
              <a:t>1934</a:t>
            </a:r>
            <a:r>
              <a:rPr lang="en-US" altLang="en-US" sz="3200" dirty="0">
                <a:solidFill>
                  <a:schemeClr val="bg1"/>
                </a:solidFill>
              </a:rPr>
              <a:t> </a:t>
            </a:r>
          </a:p>
          <a:p>
            <a:pPr eaLnBrk="1" hangingPunct="1"/>
            <a:r>
              <a:rPr lang="en-US" altLang="en-US" sz="3200" dirty="0">
                <a:solidFill>
                  <a:schemeClr val="bg1"/>
                </a:solidFill>
              </a:rPr>
              <a:t>1</a:t>
            </a:r>
            <a:r>
              <a:rPr lang="en-US" altLang="en-US" sz="3200" baseline="30000" dirty="0">
                <a:solidFill>
                  <a:schemeClr val="bg1"/>
                </a:solidFill>
              </a:rPr>
              <a:t>st</a:t>
            </a:r>
            <a:r>
              <a:rPr lang="en-US" altLang="en-US" sz="3200" dirty="0">
                <a:solidFill>
                  <a:schemeClr val="bg1"/>
                </a:solidFill>
              </a:rPr>
              <a:t>  Beast Chart. Incomplete</a:t>
            </a:r>
          </a:p>
          <a:p>
            <a:pPr eaLnBrk="1" hangingPunct="1"/>
            <a:r>
              <a:rPr lang="en-US" altLang="en-US" sz="3200" dirty="0">
                <a:solidFill>
                  <a:schemeClr val="bg1"/>
                </a:solidFill>
              </a:rPr>
              <a:t>Some flaws </a:t>
            </a:r>
          </a:p>
        </p:txBody>
      </p:sp>
    </p:spTree>
    <p:extLst>
      <p:ext uri="{BB962C8B-B14F-4D97-AF65-F5344CB8AC3E}">
        <p14:creationId xmlns:p14="http://schemas.microsoft.com/office/powerpoint/2010/main" xmlns="" val="173424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undefined">
            <a:extLst>
              <a:ext uri="{FF2B5EF4-FFF2-40B4-BE49-F238E27FC236}">
                <a16:creationId xmlns:a16="http://schemas.microsoft.com/office/drawing/2014/main" xmlns="" id="{DE77B9E1-6FF3-7E71-3A82-B53E2356E22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92336" y="887788"/>
            <a:ext cx="4794782" cy="3757709"/>
          </a:xfrm>
          <a:prstGeom prst="rect">
            <a:avLst/>
          </a:prstGeom>
          <a:noFill/>
          <a:extLst>
            <a:ext uri="{909E8E84-426E-40DD-AFC4-6F175D3DCCD1}">
              <a14:hiddenFill xmlns:a14="http://schemas.microsoft.com/office/drawing/2010/main" xmlns="">
                <a:solidFill>
                  <a:srgbClr val="FFFFFF"/>
                </a:solidFill>
              </a14:hiddenFill>
            </a:ext>
          </a:extLst>
        </p:spPr>
      </p:pic>
      <p:sp>
        <p:nvSpPr>
          <p:cNvPr id="4" name="Slide Number Placeholder 3">
            <a:extLst>
              <a:ext uri="{FF2B5EF4-FFF2-40B4-BE49-F238E27FC236}">
                <a16:creationId xmlns:a16="http://schemas.microsoft.com/office/drawing/2014/main" xmlns="" id="{D5E2D68D-DE3A-88A4-F5F7-235DDC3C4E94}"/>
              </a:ext>
            </a:extLst>
          </p:cNvPr>
          <p:cNvSpPr>
            <a:spLocks noGrp="1"/>
          </p:cNvSpPr>
          <p:nvPr>
            <p:ph type="sldNum" sz="quarter" idx="12"/>
          </p:nvPr>
        </p:nvSpPr>
        <p:spPr/>
        <p:txBody>
          <a:bodyPr/>
          <a:lstStyle/>
          <a:p>
            <a:pPr>
              <a:defRPr/>
            </a:pPr>
            <a:fld id="{A8E74E89-00C9-4A5E-A164-DD1E643B0148}" type="slidenum">
              <a:rPr lang="en-US"/>
              <a:pPr>
                <a:defRPr/>
              </a:pPr>
              <a:t>9</a:t>
            </a:fld>
            <a:endParaRPr lang="en-US"/>
          </a:p>
        </p:txBody>
      </p:sp>
      <p:sp>
        <p:nvSpPr>
          <p:cNvPr id="8" name="Rectangle 1">
            <a:extLst>
              <a:ext uri="{FF2B5EF4-FFF2-40B4-BE49-F238E27FC236}">
                <a16:creationId xmlns:a16="http://schemas.microsoft.com/office/drawing/2014/main" xmlns="" id="{BFCC392C-8F2E-2F4A-FFC6-EE202BC3ED8B}"/>
              </a:ext>
            </a:extLst>
          </p:cNvPr>
          <p:cNvSpPr>
            <a:spLocks noChangeArrowheads="1"/>
          </p:cNvSpPr>
          <p:nvPr/>
        </p:nvSpPr>
        <p:spPr bwMode="auto">
          <a:xfrm>
            <a:off x="0" y="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1">
            <a:extLst>
              <a:ext uri="{FF2B5EF4-FFF2-40B4-BE49-F238E27FC236}">
                <a16:creationId xmlns:a16="http://schemas.microsoft.com/office/drawing/2014/main" xmlns="" id="{C8C8AE73-96E0-62F2-3F2D-2853E5D4DC16}"/>
              </a:ext>
            </a:extLst>
          </p:cNvPr>
          <p:cNvSpPr txBox="1">
            <a:spLocks noChangeArrowheads="1"/>
          </p:cNvSpPr>
          <p:nvPr/>
        </p:nvSpPr>
        <p:spPr bwMode="auto">
          <a:xfrm>
            <a:off x="-14067" y="136525"/>
            <a:ext cx="9144000" cy="56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b="1" dirty="0">
                <a:solidFill>
                  <a:schemeClr val="bg1"/>
                </a:solidFill>
              </a:rPr>
              <a:t>Jump to 1957</a:t>
            </a:r>
          </a:p>
        </p:txBody>
      </p:sp>
      <p:sp>
        <p:nvSpPr>
          <p:cNvPr id="20" name="Title 1">
            <a:extLst>
              <a:ext uri="{FF2B5EF4-FFF2-40B4-BE49-F238E27FC236}">
                <a16:creationId xmlns:a16="http://schemas.microsoft.com/office/drawing/2014/main" xmlns="" id="{3A358E3C-7D97-DD3D-E97B-F1CFA57F89DE}"/>
              </a:ext>
            </a:extLst>
          </p:cNvPr>
          <p:cNvSpPr txBox="1">
            <a:spLocks noChangeArrowheads="1"/>
          </p:cNvSpPr>
          <p:nvPr/>
        </p:nvSpPr>
        <p:spPr bwMode="auto">
          <a:xfrm>
            <a:off x="124308" y="1268976"/>
            <a:ext cx="3968028" cy="1736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3600" dirty="0">
                <a:solidFill>
                  <a:schemeClr val="bg1"/>
                </a:solidFill>
              </a:rPr>
              <a:t>The Treaty of Rome, or Treaty establishing the European Economic Community (EEC)</a:t>
            </a:r>
            <a:endParaRPr lang="fr-FR" altLang="en-US" sz="3600" dirty="0">
              <a:solidFill>
                <a:schemeClr val="bg1"/>
              </a:solidFill>
            </a:endParaRPr>
          </a:p>
        </p:txBody>
      </p:sp>
      <p:sp>
        <p:nvSpPr>
          <p:cNvPr id="2" name="Title 1">
            <a:extLst>
              <a:ext uri="{FF2B5EF4-FFF2-40B4-BE49-F238E27FC236}">
                <a16:creationId xmlns:a16="http://schemas.microsoft.com/office/drawing/2014/main" xmlns="" id="{93B842E6-3F22-6C9A-2B39-53895642160F}"/>
              </a:ext>
            </a:extLst>
          </p:cNvPr>
          <p:cNvSpPr txBox="1">
            <a:spLocks noChangeArrowheads="1"/>
          </p:cNvSpPr>
          <p:nvPr/>
        </p:nvSpPr>
        <p:spPr bwMode="auto">
          <a:xfrm>
            <a:off x="134859" y="3710926"/>
            <a:ext cx="3838092" cy="10030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dirty="0">
                <a:solidFill>
                  <a:schemeClr val="bg1"/>
                </a:solidFill>
              </a:rPr>
              <a:t>Signed on </a:t>
            </a:r>
          </a:p>
          <a:p>
            <a:pPr algn="ctr" eaLnBrk="1" hangingPunct="1"/>
            <a:r>
              <a:rPr lang="en-US" altLang="en-US" sz="3600" dirty="0">
                <a:solidFill>
                  <a:schemeClr val="bg1"/>
                </a:solidFill>
              </a:rPr>
              <a:t>25 March 1957</a:t>
            </a:r>
            <a:endParaRPr lang="fr-FR" altLang="en-US" sz="3600" dirty="0">
              <a:solidFill>
                <a:schemeClr val="bg1"/>
              </a:solidFill>
            </a:endParaRPr>
          </a:p>
        </p:txBody>
      </p:sp>
      <p:sp>
        <p:nvSpPr>
          <p:cNvPr id="5" name="Title 1">
            <a:extLst>
              <a:ext uri="{FF2B5EF4-FFF2-40B4-BE49-F238E27FC236}">
                <a16:creationId xmlns:a16="http://schemas.microsoft.com/office/drawing/2014/main" xmlns="" id="{3C7131E3-D2F2-6EBC-975E-947D64D8B44C}"/>
              </a:ext>
            </a:extLst>
          </p:cNvPr>
          <p:cNvSpPr txBox="1">
            <a:spLocks noChangeArrowheads="1"/>
          </p:cNvSpPr>
          <p:nvPr/>
        </p:nvSpPr>
        <p:spPr bwMode="auto">
          <a:xfrm>
            <a:off x="108878" y="4813325"/>
            <a:ext cx="8895384" cy="19081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4000" dirty="0">
                <a:solidFill>
                  <a:schemeClr val="bg1"/>
                </a:solidFill>
              </a:rPr>
              <a:t>Famous Quote from a German Delegate</a:t>
            </a:r>
          </a:p>
          <a:p>
            <a:pPr algn="ctr" eaLnBrk="1" hangingPunct="1"/>
            <a:r>
              <a:rPr lang="fr-FR" altLang="en-US" sz="4000" b="1" u="sng" dirty="0" err="1">
                <a:solidFill>
                  <a:schemeClr val="bg1"/>
                </a:solidFill>
              </a:rPr>
              <a:t>Today</a:t>
            </a:r>
            <a:r>
              <a:rPr lang="fr-FR" altLang="en-US" sz="4000" b="1" u="sng" dirty="0">
                <a:solidFill>
                  <a:schemeClr val="bg1"/>
                </a:solidFill>
              </a:rPr>
              <a:t> </a:t>
            </a:r>
            <a:r>
              <a:rPr lang="fr-FR" altLang="en-US" sz="4000" b="1" u="sng" dirty="0" err="1">
                <a:solidFill>
                  <a:schemeClr val="bg1"/>
                </a:solidFill>
              </a:rPr>
              <a:t>we</a:t>
            </a:r>
            <a:r>
              <a:rPr lang="fr-FR" altLang="en-US" sz="4000" b="1" u="sng" dirty="0">
                <a:solidFill>
                  <a:schemeClr val="bg1"/>
                </a:solidFill>
              </a:rPr>
              <a:t> are all Romans </a:t>
            </a:r>
          </a:p>
        </p:txBody>
      </p:sp>
    </p:spTree>
    <p:extLst>
      <p:ext uri="{BB962C8B-B14F-4D97-AF65-F5344CB8AC3E}">
        <p14:creationId xmlns:p14="http://schemas.microsoft.com/office/powerpoint/2010/main" xmlns="" val="38547027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6618</TotalTime>
  <Words>1469</Words>
  <Application>Microsoft Office PowerPoint</Application>
  <PresentationFormat>On-screen Show (4:3)</PresentationFormat>
  <Paragraphs>189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Jim</dc:creator>
  <cp:lastModifiedBy>Sue Crow</cp:lastModifiedBy>
  <cp:revision>678</cp:revision>
  <cp:lastPrinted>2023-02-11T18:50:53Z</cp:lastPrinted>
  <dcterms:created xsi:type="dcterms:W3CDTF">2014-02-14T23:59:38Z</dcterms:created>
  <dcterms:modified xsi:type="dcterms:W3CDTF">2023-12-12T00:00:11Z</dcterms:modified>
</cp:coreProperties>
</file>