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6"/>
  </p:notesMasterIdLst>
  <p:handoutMasterIdLst>
    <p:handoutMasterId r:id="rId77"/>
  </p:handoutMasterIdLst>
  <p:sldIdLst>
    <p:sldId id="256" r:id="rId5"/>
    <p:sldId id="272" r:id="rId6"/>
    <p:sldId id="261" r:id="rId7"/>
    <p:sldId id="279" r:id="rId8"/>
    <p:sldId id="280" r:id="rId9"/>
    <p:sldId id="281" r:id="rId10"/>
    <p:sldId id="282" r:id="rId11"/>
    <p:sldId id="283" r:id="rId12"/>
    <p:sldId id="284" r:id="rId13"/>
    <p:sldId id="286" r:id="rId14"/>
    <p:sldId id="285" r:id="rId15"/>
    <p:sldId id="287" r:id="rId16"/>
    <p:sldId id="288" r:id="rId17"/>
    <p:sldId id="289" r:id="rId18"/>
    <p:sldId id="290" r:id="rId19"/>
    <p:sldId id="291" r:id="rId20"/>
    <p:sldId id="292" r:id="rId21"/>
    <p:sldId id="294" r:id="rId22"/>
    <p:sldId id="295" r:id="rId23"/>
    <p:sldId id="296" r:id="rId24"/>
    <p:sldId id="297" r:id="rId25"/>
    <p:sldId id="298" r:id="rId26"/>
    <p:sldId id="262" r:id="rId27"/>
    <p:sldId id="300" r:id="rId28"/>
    <p:sldId id="301" r:id="rId29"/>
    <p:sldId id="302" r:id="rId30"/>
    <p:sldId id="303" r:id="rId31"/>
    <p:sldId id="306" r:id="rId32"/>
    <p:sldId id="307" r:id="rId33"/>
    <p:sldId id="308" r:id="rId34"/>
    <p:sldId id="309" r:id="rId35"/>
    <p:sldId id="304" r:id="rId36"/>
    <p:sldId id="312" r:id="rId37"/>
    <p:sldId id="313" r:id="rId38"/>
    <p:sldId id="314" r:id="rId39"/>
    <p:sldId id="315" r:id="rId40"/>
    <p:sldId id="316" r:id="rId41"/>
    <p:sldId id="318" r:id="rId42"/>
    <p:sldId id="320" r:id="rId43"/>
    <p:sldId id="321" r:id="rId44"/>
    <p:sldId id="319" r:id="rId45"/>
    <p:sldId id="323" r:id="rId46"/>
    <p:sldId id="324" r:id="rId47"/>
    <p:sldId id="310" r:id="rId48"/>
    <p:sldId id="325" r:id="rId49"/>
    <p:sldId id="326" r:id="rId50"/>
    <p:sldId id="327" r:id="rId51"/>
    <p:sldId id="328" r:id="rId52"/>
    <p:sldId id="329" r:id="rId53"/>
    <p:sldId id="330" r:id="rId54"/>
    <p:sldId id="322" r:id="rId55"/>
    <p:sldId id="331" r:id="rId56"/>
    <p:sldId id="334" r:id="rId57"/>
    <p:sldId id="332" r:id="rId58"/>
    <p:sldId id="333" r:id="rId59"/>
    <p:sldId id="335" r:id="rId60"/>
    <p:sldId id="336" r:id="rId61"/>
    <p:sldId id="311" r:id="rId62"/>
    <p:sldId id="337" r:id="rId63"/>
    <p:sldId id="338" r:id="rId64"/>
    <p:sldId id="293" r:id="rId65"/>
    <p:sldId id="340" r:id="rId66"/>
    <p:sldId id="341" r:id="rId67"/>
    <p:sldId id="342" r:id="rId68"/>
    <p:sldId id="343" r:id="rId69"/>
    <p:sldId id="274" r:id="rId70"/>
    <p:sldId id="275" r:id="rId71"/>
    <p:sldId id="344" r:id="rId72"/>
    <p:sldId id="345" r:id="rId73"/>
    <p:sldId id="346" r:id="rId74"/>
    <p:sldId id="347" r:id="rId75"/>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3"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492" autoAdjust="0"/>
  </p:normalViewPr>
  <p:slideViewPr>
    <p:cSldViewPr>
      <p:cViewPr varScale="1">
        <p:scale>
          <a:sx n="88" d="100"/>
          <a:sy n="88" d="100"/>
        </p:scale>
        <p:origin x="494" y="53"/>
      </p:cViewPr>
      <p:guideLst>
        <p:guide orient="horz" pos="2160"/>
        <p:guide pos="3839"/>
      </p:guideLst>
    </p:cSldViewPr>
  </p:slideViewPr>
  <p:notesTextViewPr>
    <p:cViewPr>
      <p:scale>
        <a:sx n="1" d="1"/>
        <a:sy n="1" d="1"/>
      </p:scale>
      <p:origin x="0" y="0"/>
    </p:cViewPr>
  </p:notesTextViewPr>
  <p:notesViewPr>
    <p:cSldViewPr showGuides="1">
      <p:cViewPr varScale="1">
        <p:scale>
          <a:sx n="63" d="100"/>
          <a:sy n="63" d="100"/>
        </p:scale>
        <p:origin x="198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notesMaster" Target="notesMasters/notesMaster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05E03B7-B591-4A2A-B695-014C5A39F13E}" type="datetimeFigureOut">
              <a:rPr lang="en-US"/>
              <a:t>12/11/2021</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E322BB-75AD-4A1E-9661-2724167329F0}" type="slidenum">
              <a:rPr/>
              <a:t>‹#›</a:t>
            </a:fld>
            <a:endParaRPr/>
          </a:p>
        </p:txBody>
      </p:sp>
    </p:spTree>
    <p:extLst>
      <p:ext uri="{BB962C8B-B14F-4D97-AF65-F5344CB8AC3E}">
        <p14:creationId xmlns:p14="http://schemas.microsoft.com/office/powerpoint/2010/main" val="2512705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DFBD7B-E4FB-4AA8-9540-FD148073ACB3}" type="datetimeFigureOut">
              <a:rPr lang="en-US"/>
              <a:t>12/11/2021</a:t>
            </a:fld>
            <a:endParaRP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45B7DE-1198-4F2F-B574-CA8CAE341642}" type="slidenum">
              <a:rPr/>
              <a:t>‹#›</a:t>
            </a:fld>
            <a:endParaRPr/>
          </a:p>
        </p:txBody>
      </p:sp>
    </p:spTree>
    <p:extLst>
      <p:ext uri="{BB962C8B-B14F-4D97-AF65-F5344CB8AC3E}">
        <p14:creationId xmlns:p14="http://schemas.microsoft.com/office/powerpoint/2010/main" val="188231245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7" name="squares"/>
          <p:cNvGrpSpPr/>
          <p:nvPr/>
        </p:nvGrpSpPr>
        <p:grpSpPr>
          <a:xfrm>
            <a:off x="0" y="1135743"/>
            <a:ext cx="1622332" cy="799981"/>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828324" y="362396"/>
            <a:ext cx="9141619" cy="1676400"/>
          </a:xfrm>
        </p:spPr>
        <p:txBody>
          <a:bodyPr>
            <a:noAutofit/>
          </a:bodyPr>
          <a:lstStyle>
            <a:lvl1pPr>
              <a:lnSpc>
                <a:spcPct val="80000"/>
              </a:lnSpc>
              <a:defRPr sz="6000"/>
            </a:lvl1pPr>
          </a:lstStyle>
          <a:p>
            <a:r>
              <a:rPr lang="en-US" smtClean="0"/>
              <a:t>Click to edit Master title style</a:t>
            </a:r>
            <a:endParaRPr/>
          </a:p>
        </p:txBody>
      </p:sp>
      <p:sp>
        <p:nvSpPr>
          <p:cNvPr id="3" name="Subtitle 2"/>
          <p:cNvSpPr>
            <a:spLocks noGrp="1"/>
          </p:cNvSpPr>
          <p:nvPr>
            <p:ph type="subTitle" idx="1"/>
          </p:nvPr>
        </p:nvSpPr>
        <p:spPr>
          <a:xfrm>
            <a:off x="1828324" y="2089595"/>
            <a:ext cx="9141619" cy="886344"/>
          </a:xfrm>
        </p:spPr>
        <p:txBody>
          <a:bodyPr>
            <a:normAutofit/>
          </a:bodyPr>
          <a:lstStyle>
            <a:lvl1pPr marL="0" indent="0" algn="l">
              <a:buNone/>
              <a:defRPr sz="2800">
                <a:solidFill>
                  <a:schemeClr val="accent1">
                    <a:lumMod val="75000"/>
                  </a:schemeClr>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smtClean="0"/>
              <a:t>Click to edit Master subtitle style</a:t>
            </a:r>
            <a:endParaRPr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A7209051-6E81-43E8-9099-FF6A0C3DCFE8}" type="datetime1">
              <a:rPr lang="en-US"/>
              <a:t>12/11/2021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887510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DCEAB04-7709-4C1E-A61A-74684A0170FC}" type="datetime1">
              <a:rPr lang="en-US"/>
              <a:t>12/11/2021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264082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squares"/>
          <p:cNvGrpSpPr/>
          <p:nvPr/>
        </p:nvGrpSpPr>
        <p:grpSpPr>
          <a:xfrm rot="5400000">
            <a:off x="9583007" y="233864"/>
            <a:ext cx="1063300" cy="524046"/>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5" name="bottom graphic"/>
          <p:cNvGrpSpPr/>
          <p:nvPr/>
        </p:nvGrpSpPr>
        <p:grpSpPr>
          <a:xfrm>
            <a:off x="0" y="5395517"/>
            <a:ext cx="12188825" cy="1462483"/>
            <a:chOff x="0" y="4046638"/>
            <a:chExt cx="9144000" cy="1096862"/>
          </a:xfrm>
        </p:grpSpPr>
        <p:sp>
          <p:nvSpPr>
            <p:cNvPr id="16" name="Freeform 15"/>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72"/>
            <p:cNvSpPr/>
            <p:nvPr/>
          </p:nvSpPr>
          <p:spPr bwMode="ltGray">
            <a:xfrm rot="5400000">
              <a:off x="4023569" y="23069"/>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2" name="Vertical Title 1"/>
          <p:cNvSpPr>
            <a:spLocks noGrp="1"/>
          </p:cNvSpPr>
          <p:nvPr>
            <p:ph type="title" orient="vert"/>
          </p:nvPr>
        </p:nvSpPr>
        <p:spPr>
          <a:xfrm>
            <a:off x="9751060" y="1150514"/>
            <a:ext cx="1828324" cy="5021685"/>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218882" y="1150514"/>
            <a:ext cx="8227457" cy="5021685"/>
          </a:xfrm>
        </p:spPr>
        <p:txBody>
          <a:bodyPr vert="eaVert"/>
          <a:lstStyle>
            <a:lvl5pPr>
              <a:defRPr/>
            </a:lvl5pPr>
            <a:lvl6pPr>
              <a:defRPr/>
            </a:lvl6pPr>
            <a:lvl7pPr>
              <a:defRPr/>
            </a:lvl7pPr>
            <a:lvl8pPr>
              <a:defRPr baseline="0"/>
            </a:lvl8pPr>
            <a:lvl9pPr>
              <a:defRPr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C79BD0D-E0B1-4CED-AC65-708AC79EB9CD}" type="datetime1">
              <a:rPr lang="en-US"/>
              <a:t>12/11/2021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81644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CC3EA6D-DF0B-4D4B-B359-5F1D1D0E30A4}" type="datetime1">
              <a:rPr lang="en-US"/>
              <a:t>12/11/2021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435150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squares"/>
          <p:cNvGrpSpPr/>
          <p:nvPr/>
        </p:nvGrpSpPr>
        <p:grpSpPr>
          <a:xfrm>
            <a:off x="0" y="3124415"/>
            <a:ext cx="1622332" cy="805061"/>
            <a:chOff x="0" y="2343311"/>
            <a:chExt cx="1217066" cy="603796"/>
          </a:xfrm>
        </p:grpSpPr>
        <p:sp>
          <p:nvSpPr>
            <p:cNvPr id="8" name="Rounded Rectangle 7"/>
            <p:cNvSpPr/>
            <p:nvPr/>
          </p:nvSpPr>
          <p:spPr>
            <a:xfrm>
              <a:off x="787514" y="2347123"/>
              <a:ext cx="429552" cy="599984"/>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86370" y="2347123"/>
              <a:ext cx="429552" cy="59998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92604" y="2535915"/>
              <a:ext cx="599986" cy="214778"/>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9" name="bottom graphic"/>
          <p:cNvGrpSpPr/>
          <p:nvPr/>
        </p:nvGrpSpPr>
        <p:grpSpPr>
          <a:xfrm>
            <a:off x="0" y="5409216"/>
            <a:ext cx="12188825" cy="1462483"/>
            <a:chOff x="0" y="4056912"/>
            <a:chExt cx="9144000" cy="1096862"/>
          </a:xfrm>
        </p:grpSpPr>
        <p:sp>
          <p:nvSpPr>
            <p:cNvPr id="20" name="Freeform 19"/>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2" name="Title 1"/>
          <p:cNvSpPr>
            <a:spLocks noGrp="1"/>
          </p:cNvSpPr>
          <p:nvPr>
            <p:ph type="title"/>
          </p:nvPr>
        </p:nvSpPr>
        <p:spPr>
          <a:xfrm>
            <a:off x="1828324" y="1932518"/>
            <a:ext cx="9141619" cy="2105367"/>
          </a:xfrm>
        </p:spPr>
        <p:txBody>
          <a:bodyPr anchor="b">
            <a:normAutofit/>
          </a:bodyPr>
          <a:lstStyle>
            <a:lvl1pPr algn="l">
              <a:defRPr sz="6000" b="0" cap="none" baseline="0"/>
            </a:lvl1pPr>
          </a:lstStyle>
          <a:p>
            <a:r>
              <a:rPr lang="en-US" smtClean="0"/>
              <a:t>Click to edit Master title style</a:t>
            </a:r>
            <a:endParaRPr/>
          </a:p>
        </p:txBody>
      </p:sp>
      <p:sp>
        <p:nvSpPr>
          <p:cNvPr id="3" name="Text Placeholder 2"/>
          <p:cNvSpPr>
            <a:spLocks noGrp="1"/>
          </p:cNvSpPr>
          <p:nvPr>
            <p:ph type="body" idx="1"/>
          </p:nvPr>
        </p:nvSpPr>
        <p:spPr>
          <a:xfrm>
            <a:off x="1828324" y="4084264"/>
            <a:ext cx="9141619" cy="933297"/>
          </a:xfrm>
        </p:spPr>
        <p:txBody>
          <a:bodyPr anchor="t">
            <a:normAutofit/>
          </a:bodyPr>
          <a:lstStyle>
            <a:lvl1pPr marL="0" indent="0">
              <a:buNone/>
              <a:defRPr sz="2800">
                <a:solidFill>
                  <a:schemeClr val="accent1">
                    <a:lumMod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smtClean="0"/>
              <a:t>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977EDB99-15BC-4479-BAC5-1E502E66917A}" type="datetime1">
              <a:rPr lang="en-US"/>
              <a:t>12/11/2021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435693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41412" y="152400"/>
            <a:ext cx="9751060" cy="1295400"/>
          </a:xfrm>
        </p:spPr>
        <p:txBody>
          <a:bodyPr/>
          <a:lstStyle/>
          <a:p>
            <a:r>
              <a:rPr lang="en-US" smtClean="0"/>
              <a:t>Click to edit Master title style</a:t>
            </a:r>
            <a:endParaRPr/>
          </a:p>
        </p:txBody>
      </p:sp>
      <p:sp>
        <p:nvSpPr>
          <p:cNvPr id="3" name="Content Placeholder 2"/>
          <p:cNvSpPr>
            <a:spLocks noGrp="1"/>
          </p:cNvSpPr>
          <p:nvPr>
            <p:ph sz="half" idx="1"/>
          </p:nvPr>
        </p:nvSpPr>
        <p:spPr>
          <a:xfrm>
            <a:off x="1141412" y="1600200"/>
            <a:ext cx="4875530"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094412" y="1600200"/>
            <a:ext cx="4875530"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4067C2A3-CD19-48AB-9F64-ECCF75182EDD}" type="datetime1">
              <a:rPr lang="en-US"/>
              <a:t>12/11/2021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297796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2" y="152400"/>
            <a:ext cx="9751060" cy="12954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41412" y="1524000"/>
            <a:ext cx="4875530" cy="816429"/>
          </a:xfrm>
        </p:spPr>
        <p:txBody>
          <a:bodyPr anchor="ctr">
            <a:normAutofit/>
          </a:bodyPr>
          <a:lstStyle>
            <a:lvl1pPr marL="0" indent="0">
              <a:buNone/>
              <a:defRPr sz="2800" b="0">
                <a:solidFill>
                  <a:schemeClr val="accent1">
                    <a:lumMod val="75000"/>
                  </a:schemeClr>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Edit Master text styles</a:t>
            </a:r>
          </a:p>
        </p:txBody>
      </p:sp>
      <p:sp>
        <p:nvSpPr>
          <p:cNvPr id="4" name="Content Placeholder 3"/>
          <p:cNvSpPr>
            <a:spLocks noGrp="1"/>
          </p:cNvSpPr>
          <p:nvPr>
            <p:ph sz="half" idx="2"/>
          </p:nvPr>
        </p:nvSpPr>
        <p:spPr>
          <a:xfrm>
            <a:off x="1141412" y="2413000"/>
            <a:ext cx="4875530" cy="3759199"/>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094412" y="1524000"/>
            <a:ext cx="4875530" cy="816429"/>
          </a:xfrm>
        </p:spPr>
        <p:txBody>
          <a:bodyPr anchor="ctr">
            <a:normAutofit/>
          </a:bodyPr>
          <a:lstStyle>
            <a:lvl1pPr marL="0" indent="0">
              <a:buNone/>
              <a:defRPr sz="2800" b="0">
                <a:solidFill>
                  <a:schemeClr val="accent1">
                    <a:lumMod val="75000"/>
                  </a:schemeClr>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Edit Master text styles</a:t>
            </a:r>
          </a:p>
        </p:txBody>
      </p:sp>
      <p:sp>
        <p:nvSpPr>
          <p:cNvPr id="6" name="Content Placeholder 5"/>
          <p:cNvSpPr>
            <a:spLocks noGrp="1"/>
          </p:cNvSpPr>
          <p:nvPr>
            <p:ph sz="quarter" idx="4"/>
          </p:nvPr>
        </p:nvSpPr>
        <p:spPr>
          <a:xfrm>
            <a:off x="6094412" y="2413000"/>
            <a:ext cx="4875530" cy="3759199"/>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0363E8C1-7C87-4705-AB97-8CD17D208E3F}" type="datetime1">
              <a:rPr lang="en-US"/>
              <a:t>12/11/2021</a:t>
            </a:fld>
            <a:endParaRPr/>
          </a:p>
        </p:txBody>
      </p:sp>
      <p:sp>
        <p:nvSpPr>
          <p:cNvPr id="9" name="Slide Number Placeholder 8"/>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487039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E20C624E-DF92-4841-B9B9-DD11AA239B85}" type="datetime1">
              <a:rPr lang="en-US"/>
              <a:t>12/11/2021</a:t>
            </a:fld>
            <a:endParaRPr/>
          </a:p>
        </p:txBody>
      </p:sp>
      <p:sp>
        <p:nvSpPr>
          <p:cNvPr id="5" name="Slide Number Placeholder 4"/>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96903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8" name="bottom graphic"/>
          <p:cNvGrpSpPr/>
          <p:nvPr/>
        </p:nvGrpSpPr>
        <p:grpSpPr>
          <a:xfrm>
            <a:off x="0" y="5409216"/>
            <a:ext cx="12188825" cy="1462483"/>
            <a:chOff x="0" y="4056912"/>
            <a:chExt cx="9144000" cy="1096862"/>
          </a:xfrm>
        </p:grpSpPr>
        <p:sp>
          <p:nvSpPr>
            <p:cNvPr id="9" name="Freeform 8"/>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FBDA3AE1-4360-4D5B-BDBC-656B872DD533}" type="datetime1">
              <a:rPr lang="en-US"/>
              <a:t>12/11/2021</a:t>
            </a:fld>
            <a:endParaRPr/>
          </a:p>
        </p:txBody>
      </p:sp>
      <p:sp>
        <p:nvSpPr>
          <p:cNvPr id="4" name="Slide Number Placeholder 3"/>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2225395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lvl1pPr algn="l">
              <a:defRPr sz="3600" b="0"/>
            </a:lvl1pPr>
          </a:lstStyle>
          <a:p>
            <a:r>
              <a:rPr lang="en-US" smtClean="0"/>
              <a:t>Click to edit Master title style</a:t>
            </a:r>
            <a:endParaRPr/>
          </a:p>
        </p:txBody>
      </p:sp>
      <p:sp>
        <p:nvSpPr>
          <p:cNvPr id="3" name="Content Placeholder 2"/>
          <p:cNvSpPr>
            <a:spLocks noGrp="1"/>
          </p:cNvSpPr>
          <p:nvPr>
            <p:ph idx="1"/>
          </p:nvPr>
        </p:nvSpPr>
        <p:spPr>
          <a:xfrm>
            <a:off x="4875530" y="1600200"/>
            <a:ext cx="6094413"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218883" y="1600202"/>
            <a:ext cx="3453500" cy="4571999"/>
          </a:xfrm>
        </p:spPr>
        <p:txBody>
          <a:bodyPr>
            <a:normAutofit/>
          </a:bodyPr>
          <a:lstStyle>
            <a:lvl1pPr marL="0" indent="0">
              <a:buNone/>
              <a:defRPr sz="2800">
                <a:solidFill>
                  <a:schemeClr val="accent1">
                    <a:lumMod val="75000"/>
                  </a:schemeClr>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20990708-46A4-4851-883E-8DFB8939107E}" type="datetime1">
              <a:rPr lang="en-US"/>
              <a:t>12/11/2021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483960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lvl1pPr algn="l">
              <a:defRPr sz="3600" b="0"/>
            </a:lvl1pPr>
          </a:lstStyle>
          <a:p>
            <a:r>
              <a:rPr lang="en-US" smtClean="0"/>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218887" y="1600200"/>
            <a:ext cx="6703850" cy="3657600"/>
          </a:xfrm>
          <a:prstGeom prst="roundRect">
            <a:avLst>
              <a:gd name="adj" fmla="val 3098"/>
            </a:avLst>
          </a:prstGeom>
        </p:spPr>
        <p:txBody>
          <a:bodyPr>
            <a:normAutofit/>
          </a:bodyPr>
          <a:lstStyle>
            <a:lvl1pPr marL="0" indent="0">
              <a:buNone/>
              <a:defRPr sz="27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smtClean="0"/>
              <a:t>Click icon to add picture</a:t>
            </a:r>
            <a:endParaRPr/>
          </a:p>
        </p:txBody>
      </p:sp>
      <p:sp>
        <p:nvSpPr>
          <p:cNvPr id="4" name="Text Placeholder 3"/>
          <p:cNvSpPr>
            <a:spLocks noGrp="1"/>
          </p:cNvSpPr>
          <p:nvPr>
            <p:ph type="body" sz="half" idx="2"/>
          </p:nvPr>
        </p:nvSpPr>
        <p:spPr>
          <a:xfrm>
            <a:off x="8125883" y="1600200"/>
            <a:ext cx="2844059" cy="3759200"/>
          </a:xfrm>
        </p:spPr>
        <p:txBody>
          <a:bodyPr anchor="b">
            <a:normAutofit/>
          </a:bodyPr>
          <a:lstStyle>
            <a:lvl1pPr marL="0" indent="0">
              <a:buNone/>
              <a:defRPr sz="2800">
                <a:solidFill>
                  <a:schemeClr val="accent1">
                    <a:lumMod val="75000"/>
                  </a:schemeClr>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AE88EFFC-86AE-4294-A319-CAFC2651994B}" type="datetime1">
              <a:rPr lang="en-US"/>
              <a:t>12/11/2021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442985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1" name="bottom graphic"/>
          <p:cNvGrpSpPr/>
          <p:nvPr/>
        </p:nvGrpSpPr>
        <p:grpSpPr>
          <a:xfrm>
            <a:off x="0" y="5409216"/>
            <a:ext cx="12188825" cy="1462483"/>
            <a:chOff x="0" y="4056912"/>
            <a:chExt cx="9144000" cy="1096862"/>
          </a:xfrm>
        </p:grpSpPr>
        <p:sp>
          <p:nvSpPr>
            <p:cNvPr id="21" name="Freeform 20"/>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grpSp>
        <p:nvGrpSpPr>
          <p:cNvPr id="7" name="squares"/>
          <p:cNvGrpSpPr/>
          <p:nvPr/>
        </p:nvGrpSpPr>
        <p:grpSpPr>
          <a:xfrm>
            <a:off x="1" y="800551"/>
            <a:ext cx="1063023" cy="524183"/>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Placeholder 1"/>
          <p:cNvSpPr>
            <a:spLocks noGrp="1"/>
          </p:cNvSpPr>
          <p:nvPr>
            <p:ph type="title"/>
          </p:nvPr>
        </p:nvSpPr>
        <p:spPr>
          <a:xfrm>
            <a:off x="1218883" y="152400"/>
            <a:ext cx="9751060" cy="1295400"/>
          </a:xfrm>
          <a:prstGeom prst="rect">
            <a:avLst/>
          </a:prstGeom>
        </p:spPr>
        <p:txBody>
          <a:bodyPr vert="horz" lIns="121899" tIns="60949" rIns="121899" bIns="60949"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218883" y="1600200"/>
            <a:ext cx="9751060" cy="4572000"/>
          </a:xfrm>
          <a:prstGeom prst="rect">
            <a:avLst/>
          </a:prstGeom>
        </p:spPr>
        <p:txBody>
          <a:bodyPr vert="horz" lIns="121899" tIns="60949" rIns="121899" bIns="60949"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Footer Placeholder 4"/>
          <p:cNvSpPr>
            <a:spLocks noGrp="1"/>
          </p:cNvSpPr>
          <p:nvPr>
            <p:ph type="ftr" sz="quarter" idx="3"/>
          </p:nvPr>
        </p:nvSpPr>
        <p:spPr>
          <a:xfrm>
            <a:off x="1218883" y="6448425"/>
            <a:ext cx="8288401" cy="180976"/>
          </a:xfrm>
          <a:prstGeom prst="rect">
            <a:avLst/>
          </a:prstGeom>
        </p:spPr>
        <p:txBody>
          <a:bodyPr vert="horz" lIns="121899" tIns="60949" rIns="121899" bIns="60949" rtlCol="0" anchor="ctr"/>
          <a:lstStyle>
            <a:lvl1pPr algn="l">
              <a:defRPr sz="1200">
                <a:solidFill>
                  <a:schemeClr val="tx1"/>
                </a:solidFill>
              </a:defRPr>
            </a:lvl1pPr>
          </a:lstStyle>
          <a:p>
            <a:r>
              <a:rPr lang="en-US" dirty="0"/>
              <a:t>Add a footer</a:t>
            </a:r>
          </a:p>
        </p:txBody>
      </p:sp>
      <p:sp>
        <p:nvSpPr>
          <p:cNvPr id="4" name="Date Placeholder 3"/>
          <p:cNvSpPr>
            <a:spLocks noGrp="1"/>
          </p:cNvSpPr>
          <p:nvPr>
            <p:ph type="dt" sz="half" idx="2"/>
          </p:nvPr>
        </p:nvSpPr>
        <p:spPr>
          <a:xfrm>
            <a:off x="9547913" y="6448425"/>
            <a:ext cx="1422030" cy="180976"/>
          </a:xfrm>
          <a:prstGeom prst="rect">
            <a:avLst/>
          </a:prstGeom>
        </p:spPr>
        <p:txBody>
          <a:bodyPr vert="horz" lIns="121899" tIns="60949" rIns="121899" bIns="60949" rtlCol="0" anchor="ctr"/>
          <a:lstStyle>
            <a:lvl1pPr algn="r">
              <a:defRPr sz="1200">
                <a:solidFill>
                  <a:schemeClr val="tx1"/>
                </a:solidFill>
              </a:defRPr>
            </a:lvl1pPr>
          </a:lstStyle>
          <a:p>
            <a:fld id="{D29E8617-6EA8-4B97-A5E8-E18E98765EE2}" type="datetime1">
              <a:rPr lang="en-US"/>
              <a:pPr/>
              <a:t>12/11/2021</a:t>
            </a:fld>
            <a:endParaRPr dirty="0"/>
          </a:p>
        </p:txBody>
      </p:sp>
      <p:sp>
        <p:nvSpPr>
          <p:cNvPr id="6" name="Slide Number Placeholder 5"/>
          <p:cNvSpPr>
            <a:spLocks noGrp="1"/>
          </p:cNvSpPr>
          <p:nvPr>
            <p:ph type="sldNum" sz="quarter" idx="4"/>
          </p:nvPr>
        </p:nvSpPr>
        <p:spPr>
          <a:xfrm>
            <a:off x="11071516" y="6448425"/>
            <a:ext cx="812588" cy="180976"/>
          </a:xfrm>
          <a:prstGeom prst="rect">
            <a:avLst/>
          </a:prstGeom>
        </p:spPr>
        <p:txBody>
          <a:bodyPr vert="horz" lIns="121899" tIns="60949" rIns="121899" bIns="60949" rtlCol="0" anchor="ctr"/>
          <a:lstStyle>
            <a:lvl1pPr algn="r">
              <a:defRPr sz="1200">
                <a:solidFill>
                  <a:schemeClr val="tx1"/>
                </a:solidFill>
              </a:defRPr>
            </a:lvl1pPr>
          </a:lstStyle>
          <a:p>
            <a:fld id="{34C99D79-8A4B-4031-B1E0-AF26F8EDF2BC}" type="slidenum">
              <a:rPr/>
              <a:pPr/>
              <a:t>‹#›</a:t>
            </a:fld>
            <a:endParaRPr/>
          </a:p>
        </p:txBody>
      </p:sp>
    </p:spTree>
    <p:extLst>
      <p:ext uri="{BB962C8B-B14F-4D97-AF65-F5344CB8AC3E}">
        <p14:creationId xmlns:p14="http://schemas.microsoft.com/office/powerpoint/2010/main" val="17826826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304747" indent="-304747" algn="l" defTabSz="1218987" rtl="0" eaLnBrk="1" latinLnBrk="0" hangingPunct="1">
        <a:lnSpc>
          <a:spcPct val="90000"/>
        </a:lnSpc>
        <a:spcBef>
          <a:spcPts val="1800"/>
        </a:spcBef>
        <a:buClr>
          <a:schemeClr val="accent1">
            <a:lumMod val="75000"/>
          </a:schemeClr>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lumMod val="75000"/>
          </a:schemeClr>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 Id="rId5" Type="http://schemas.openxmlformats.org/officeDocument/2006/relationships/image" Target="../media/image5.jpeg"/><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3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1.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 Id="rId5" Type="http://schemas.openxmlformats.org/officeDocument/2006/relationships/image" Target="../media/image18.jpeg"/><Relationship Id="rId4" Type="http://schemas.openxmlformats.org/officeDocument/2006/relationships/image" Target="../media/image17.jpeg"/></Relationships>
</file>

<file path=ppt/slides/_rels/slide6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Grace at the heart of Thanksgiving</a:t>
            </a:r>
            <a:endParaRPr lang="en-US" dirty="0"/>
          </a:p>
        </p:txBody>
      </p:sp>
      <p:sp>
        <p:nvSpPr>
          <p:cNvPr id="3" name="Subtitle 2"/>
          <p:cNvSpPr>
            <a:spLocks noGrp="1"/>
          </p:cNvSpPr>
          <p:nvPr>
            <p:ph type="subTitle" idx="1"/>
          </p:nvPr>
        </p:nvSpPr>
        <p:spPr>
          <a:xfrm>
            <a:off x="150812" y="6248400"/>
            <a:ext cx="9141619" cy="886344"/>
          </a:xfrm>
        </p:spPr>
        <p:txBody>
          <a:bodyPr/>
          <a:lstStyle/>
          <a:p>
            <a:r>
              <a:rPr lang="en-US" dirty="0" smtClean="0"/>
              <a:t>By Troy Phelps</a:t>
            </a:r>
            <a:endParaRPr lang="en-US" dirty="0"/>
          </a:p>
        </p:txBody>
      </p:sp>
    </p:spTree>
    <p:extLst>
      <p:ext uri="{BB962C8B-B14F-4D97-AF65-F5344CB8AC3E}">
        <p14:creationId xmlns:p14="http://schemas.microsoft.com/office/powerpoint/2010/main" val="2801835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mages.unsplash.com/photo-1532153259564-a5f24f261f51?ixlib=rb-1.2.1&amp;ixid=MnwxMjA3fDB8MHxwaG90by1wYWdlfHx8fGVufDB8fHx8&amp;auto=format&amp;fit=crop&amp;w=1000&amp;q=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88825" cy="812994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0" y="-647700"/>
            <a:ext cx="9751060" cy="1295400"/>
          </a:xfrm>
        </p:spPr>
        <p:txBody>
          <a:bodyPr/>
          <a:lstStyle/>
          <a:p>
            <a:r>
              <a:rPr lang="en-US" dirty="0" smtClean="0"/>
              <a:t>George Washington – 1789</a:t>
            </a:r>
            <a:endParaRPr lang="en-US" dirty="0"/>
          </a:p>
        </p:txBody>
      </p:sp>
      <p:sp>
        <p:nvSpPr>
          <p:cNvPr id="3" name="TextBox 2"/>
          <p:cNvSpPr txBox="1"/>
          <p:nvPr/>
        </p:nvSpPr>
        <p:spPr>
          <a:xfrm>
            <a:off x="455612" y="1447800"/>
            <a:ext cx="11582400" cy="4524315"/>
          </a:xfrm>
          <a:prstGeom prst="rect">
            <a:avLst/>
          </a:prstGeom>
          <a:noFill/>
        </p:spPr>
        <p:txBody>
          <a:bodyPr wrap="square" rtlCol="0">
            <a:spAutoFit/>
          </a:bodyPr>
          <a:lstStyle/>
          <a:p>
            <a:r>
              <a:rPr lang="en-US" sz="4800" dirty="0" smtClean="0"/>
              <a:t>and </a:t>
            </a:r>
            <a:r>
              <a:rPr lang="en-US" sz="4800" dirty="0"/>
              <a:t>also that we may then </a:t>
            </a:r>
            <a:r>
              <a:rPr lang="en-US" sz="4800" u="sng" dirty="0"/>
              <a:t>unite</a:t>
            </a:r>
            <a:r>
              <a:rPr lang="en-US" sz="4800" dirty="0"/>
              <a:t> in </a:t>
            </a:r>
            <a:r>
              <a:rPr lang="en-US" sz="4800" u="sng" dirty="0"/>
              <a:t>most humbly offering our prayers and supplications to the great Lord and Ruler of Nations and beseech him to pardon our national and other transgressions</a:t>
            </a:r>
            <a:r>
              <a:rPr lang="en-US" sz="4800" dirty="0" smtClean="0"/>
              <a:t>—”</a:t>
            </a:r>
            <a:endParaRPr lang="en-US" sz="4800" dirty="0"/>
          </a:p>
          <a:p>
            <a:endParaRPr lang="en-US" sz="4800" dirty="0"/>
          </a:p>
        </p:txBody>
      </p:sp>
    </p:spTree>
    <p:extLst>
      <p:ext uri="{BB962C8B-B14F-4D97-AF65-F5344CB8AC3E}">
        <p14:creationId xmlns:p14="http://schemas.microsoft.com/office/powerpoint/2010/main" val="1007063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mages.unsplash.com/photo-1532153259564-a5f24f261f51?ixlib=rb-1.2.1&amp;ixid=MnwxMjA3fDB8MHxwaG90by1wYWdlfHx8fGVufDB8fHx8&amp;auto=format&amp;fit=crop&amp;w=1000&amp;q=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88825" cy="812994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0" y="-647700"/>
            <a:ext cx="9751060" cy="1295400"/>
          </a:xfrm>
        </p:spPr>
        <p:txBody>
          <a:bodyPr/>
          <a:lstStyle/>
          <a:p>
            <a:r>
              <a:rPr lang="en-US" dirty="0" smtClean="0"/>
              <a:t>Abraham Lincoln– 1863</a:t>
            </a:r>
            <a:endParaRPr lang="en-US" dirty="0"/>
          </a:p>
        </p:txBody>
      </p:sp>
      <p:sp>
        <p:nvSpPr>
          <p:cNvPr id="3" name="TextBox 2"/>
          <p:cNvSpPr txBox="1"/>
          <p:nvPr/>
        </p:nvSpPr>
        <p:spPr>
          <a:xfrm>
            <a:off x="303211" y="1676400"/>
            <a:ext cx="11582400" cy="2308324"/>
          </a:xfrm>
          <a:prstGeom prst="rect">
            <a:avLst/>
          </a:prstGeom>
          <a:noFill/>
        </p:spPr>
        <p:txBody>
          <a:bodyPr wrap="square" rtlCol="0">
            <a:spAutoFit/>
          </a:bodyPr>
          <a:lstStyle/>
          <a:p>
            <a:r>
              <a:rPr lang="en-US" sz="4800" dirty="0" smtClean="0"/>
              <a:t>“The </a:t>
            </a:r>
            <a:r>
              <a:rPr lang="en-US" sz="4800" dirty="0"/>
              <a:t>year that is drawing towards its close, has been filled with the blessings of fruitful fields and healthful skies. </a:t>
            </a:r>
          </a:p>
        </p:txBody>
      </p:sp>
    </p:spTree>
    <p:extLst>
      <p:ext uri="{BB962C8B-B14F-4D97-AF65-F5344CB8AC3E}">
        <p14:creationId xmlns:p14="http://schemas.microsoft.com/office/powerpoint/2010/main" val="3333502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mages.unsplash.com/photo-1532153259564-a5f24f261f51?ixlib=rb-1.2.1&amp;ixid=MnwxMjA3fDB8MHxwaG90by1wYWdlfHx8fGVufDB8fHx8&amp;auto=format&amp;fit=crop&amp;w=1000&amp;q=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88825" cy="812994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0" y="-647700"/>
            <a:ext cx="9751060" cy="1295400"/>
          </a:xfrm>
        </p:spPr>
        <p:txBody>
          <a:bodyPr/>
          <a:lstStyle/>
          <a:p>
            <a:r>
              <a:rPr lang="en-US" dirty="0" smtClean="0"/>
              <a:t>Abraham Lincoln– 1863</a:t>
            </a:r>
            <a:endParaRPr lang="en-US" dirty="0"/>
          </a:p>
        </p:txBody>
      </p:sp>
      <p:sp>
        <p:nvSpPr>
          <p:cNvPr id="3" name="TextBox 2"/>
          <p:cNvSpPr txBox="1"/>
          <p:nvPr/>
        </p:nvSpPr>
        <p:spPr>
          <a:xfrm>
            <a:off x="227012" y="647700"/>
            <a:ext cx="11582400" cy="6001643"/>
          </a:xfrm>
          <a:prstGeom prst="rect">
            <a:avLst/>
          </a:prstGeom>
          <a:noFill/>
        </p:spPr>
        <p:txBody>
          <a:bodyPr wrap="square" rtlCol="0">
            <a:spAutoFit/>
          </a:bodyPr>
          <a:lstStyle/>
          <a:p>
            <a:r>
              <a:rPr lang="en-US" sz="4800" dirty="0" smtClean="0"/>
              <a:t>To </a:t>
            </a:r>
            <a:r>
              <a:rPr lang="en-US" sz="4800" dirty="0"/>
              <a:t>these bounties, which are so constantly enjoyed </a:t>
            </a:r>
            <a:r>
              <a:rPr lang="en-US" sz="4800" u="sng" dirty="0"/>
              <a:t>that we are prone to forget the source from which they come</a:t>
            </a:r>
            <a:r>
              <a:rPr lang="en-US" sz="4800" dirty="0"/>
              <a:t>, others have been added, which </a:t>
            </a:r>
            <a:r>
              <a:rPr lang="en-US" sz="4800" u="sng" dirty="0"/>
              <a:t>are of so extraordinary a nature</a:t>
            </a:r>
            <a:r>
              <a:rPr lang="en-US" sz="4800" dirty="0"/>
              <a:t>, </a:t>
            </a:r>
            <a:r>
              <a:rPr lang="en-US" sz="4800" u="sng" dirty="0"/>
              <a:t>that they cannot fail to penetrate and soften even the heart which is habitually insensible to the ever watchful providence of Almighty God</a:t>
            </a:r>
            <a:r>
              <a:rPr lang="en-US" sz="4800" dirty="0" smtClean="0"/>
              <a:t>.”</a:t>
            </a:r>
            <a:endParaRPr lang="en-US" sz="4800" dirty="0"/>
          </a:p>
        </p:txBody>
      </p:sp>
    </p:spTree>
    <p:extLst>
      <p:ext uri="{BB962C8B-B14F-4D97-AF65-F5344CB8AC3E}">
        <p14:creationId xmlns:p14="http://schemas.microsoft.com/office/powerpoint/2010/main" val="2993326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mages.unsplash.com/photo-1532153259564-a5f24f261f51?ixlib=rb-1.2.1&amp;ixid=MnwxMjA3fDB8MHxwaG90by1wYWdlfHx8fGVufDB8fHx8&amp;auto=format&amp;fit=crop&amp;w=1000&amp;q=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88825" cy="812994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0" y="-647700"/>
            <a:ext cx="9751060" cy="1295400"/>
          </a:xfrm>
        </p:spPr>
        <p:txBody>
          <a:bodyPr/>
          <a:lstStyle/>
          <a:p>
            <a:r>
              <a:rPr lang="en-US" dirty="0" smtClean="0"/>
              <a:t>Abraham Lincoln– 1863</a:t>
            </a:r>
            <a:endParaRPr lang="en-US" dirty="0"/>
          </a:p>
        </p:txBody>
      </p:sp>
      <p:sp>
        <p:nvSpPr>
          <p:cNvPr id="3" name="TextBox 2"/>
          <p:cNvSpPr txBox="1"/>
          <p:nvPr/>
        </p:nvSpPr>
        <p:spPr>
          <a:xfrm>
            <a:off x="227012" y="1143000"/>
            <a:ext cx="11582400" cy="4524315"/>
          </a:xfrm>
          <a:prstGeom prst="rect">
            <a:avLst/>
          </a:prstGeom>
          <a:noFill/>
        </p:spPr>
        <p:txBody>
          <a:bodyPr wrap="square" rtlCol="0">
            <a:spAutoFit/>
          </a:bodyPr>
          <a:lstStyle/>
          <a:p>
            <a:r>
              <a:rPr lang="en-US" sz="4800" dirty="0"/>
              <a:t>“</a:t>
            </a:r>
            <a:r>
              <a:rPr lang="en-US" sz="4800" u="sng" dirty="0"/>
              <a:t>No human counsel hath devised nor hath any mortal hand worked out these great things</a:t>
            </a:r>
            <a:r>
              <a:rPr lang="en-US" sz="4800" dirty="0"/>
              <a:t>. They are the </a:t>
            </a:r>
            <a:r>
              <a:rPr lang="en-US" sz="4800" u="sng" dirty="0"/>
              <a:t>gracious gifts of the Most High God</a:t>
            </a:r>
            <a:r>
              <a:rPr lang="en-US" sz="4800" dirty="0"/>
              <a:t>, who, while dealing with us in anger for our sins, hath </a:t>
            </a:r>
            <a:r>
              <a:rPr lang="en-US" sz="4800" u="sng" dirty="0"/>
              <a:t>nevertheless remembered mercy</a:t>
            </a:r>
            <a:r>
              <a:rPr lang="en-US" sz="4800" dirty="0"/>
              <a:t>. </a:t>
            </a:r>
          </a:p>
        </p:txBody>
      </p:sp>
    </p:spTree>
    <p:extLst>
      <p:ext uri="{BB962C8B-B14F-4D97-AF65-F5344CB8AC3E}">
        <p14:creationId xmlns:p14="http://schemas.microsoft.com/office/powerpoint/2010/main" val="3912255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mages.unsplash.com/photo-1532153259564-a5f24f261f51?ixlib=rb-1.2.1&amp;ixid=MnwxMjA3fDB8MHxwaG90by1wYWdlfHx8fGVufDB8fHx8&amp;auto=format&amp;fit=crop&amp;w=1000&amp;q=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88825" cy="812994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0" y="-647700"/>
            <a:ext cx="9751060" cy="1295400"/>
          </a:xfrm>
        </p:spPr>
        <p:txBody>
          <a:bodyPr/>
          <a:lstStyle/>
          <a:p>
            <a:r>
              <a:rPr lang="en-US" dirty="0" smtClean="0"/>
              <a:t>Abraham Lincoln– 1863</a:t>
            </a:r>
            <a:endParaRPr lang="en-US" dirty="0"/>
          </a:p>
        </p:txBody>
      </p:sp>
      <p:sp>
        <p:nvSpPr>
          <p:cNvPr id="3" name="TextBox 2"/>
          <p:cNvSpPr txBox="1"/>
          <p:nvPr/>
        </p:nvSpPr>
        <p:spPr>
          <a:xfrm>
            <a:off x="227012" y="1295400"/>
            <a:ext cx="11582400" cy="3785652"/>
          </a:xfrm>
          <a:prstGeom prst="rect">
            <a:avLst/>
          </a:prstGeom>
          <a:noFill/>
        </p:spPr>
        <p:txBody>
          <a:bodyPr wrap="square" rtlCol="0">
            <a:spAutoFit/>
          </a:bodyPr>
          <a:lstStyle/>
          <a:p>
            <a:r>
              <a:rPr lang="en-US" sz="4800" dirty="0"/>
              <a:t>It has seemed to me fit and proper that they should be </a:t>
            </a:r>
            <a:r>
              <a:rPr lang="en-US" sz="4800" u="sng" dirty="0"/>
              <a:t>solemnly, reverently and gratefully acknowledged as with one heart and one voice by the whole American People</a:t>
            </a:r>
            <a:r>
              <a:rPr lang="en-US" sz="4800" dirty="0"/>
              <a:t>. I do therefore invite …</a:t>
            </a:r>
          </a:p>
        </p:txBody>
      </p:sp>
    </p:spTree>
    <p:extLst>
      <p:ext uri="{BB962C8B-B14F-4D97-AF65-F5344CB8AC3E}">
        <p14:creationId xmlns:p14="http://schemas.microsoft.com/office/powerpoint/2010/main" val="715707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mages.unsplash.com/photo-1532153259564-a5f24f261f51?ixlib=rb-1.2.1&amp;ixid=MnwxMjA3fDB8MHxwaG90by1wYWdlfHx8fGVufDB8fHx8&amp;auto=format&amp;fit=crop&amp;w=1000&amp;q=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88825" cy="812994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0" y="-647700"/>
            <a:ext cx="9751060" cy="1295400"/>
          </a:xfrm>
        </p:spPr>
        <p:txBody>
          <a:bodyPr/>
          <a:lstStyle/>
          <a:p>
            <a:r>
              <a:rPr lang="en-US" dirty="0" smtClean="0"/>
              <a:t>Abraham Lincoln– 1863</a:t>
            </a:r>
            <a:endParaRPr lang="en-US" dirty="0"/>
          </a:p>
        </p:txBody>
      </p:sp>
      <p:sp>
        <p:nvSpPr>
          <p:cNvPr id="3" name="TextBox 2"/>
          <p:cNvSpPr txBox="1"/>
          <p:nvPr/>
        </p:nvSpPr>
        <p:spPr>
          <a:xfrm>
            <a:off x="227012" y="1295400"/>
            <a:ext cx="11582400" cy="3046988"/>
          </a:xfrm>
          <a:prstGeom prst="rect">
            <a:avLst/>
          </a:prstGeom>
          <a:noFill/>
        </p:spPr>
        <p:txBody>
          <a:bodyPr wrap="square" rtlCol="0">
            <a:spAutoFit/>
          </a:bodyPr>
          <a:lstStyle/>
          <a:p>
            <a:r>
              <a:rPr lang="en-US" sz="4800" dirty="0"/>
              <a:t>to set apart and observe the last Thursday of November next, as a day of Thanksgiving and </a:t>
            </a:r>
            <a:r>
              <a:rPr lang="en-US" sz="4800" u="sng" dirty="0"/>
              <a:t>Praise to our beneficent Father who </a:t>
            </a:r>
            <a:r>
              <a:rPr lang="en-US" sz="4800" u="sng" dirty="0" err="1"/>
              <a:t>dwelleth</a:t>
            </a:r>
            <a:r>
              <a:rPr lang="en-US" sz="4800" u="sng" dirty="0"/>
              <a:t> in the Heavens</a:t>
            </a:r>
            <a:r>
              <a:rPr lang="en-US" sz="4800" dirty="0"/>
              <a:t>.</a:t>
            </a:r>
          </a:p>
        </p:txBody>
      </p:sp>
    </p:spTree>
    <p:extLst>
      <p:ext uri="{BB962C8B-B14F-4D97-AF65-F5344CB8AC3E}">
        <p14:creationId xmlns:p14="http://schemas.microsoft.com/office/powerpoint/2010/main" val="4175940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mages.unsplash.com/photo-1532153259564-a5f24f261f51?ixlib=rb-1.2.1&amp;ixid=MnwxMjA3fDB8MHxwaG90by1wYWdlfHx8fGVufDB8fHx8&amp;auto=format&amp;fit=crop&amp;w=1000&amp;q=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88825" cy="812994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0" y="-647700"/>
            <a:ext cx="9751060" cy="1295400"/>
          </a:xfrm>
        </p:spPr>
        <p:txBody>
          <a:bodyPr/>
          <a:lstStyle/>
          <a:p>
            <a:r>
              <a:rPr lang="en-US" dirty="0" smtClean="0"/>
              <a:t>Abraham Lincoln– 1863</a:t>
            </a:r>
            <a:endParaRPr lang="en-US" dirty="0"/>
          </a:p>
        </p:txBody>
      </p:sp>
      <p:sp>
        <p:nvSpPr>
          <p:cNvPr id="3" name="TextBox 2"/>
          <p:cNvSpPr txBox="1"/>
          <p:nvPr/>
        </p:nvSpPr>
        <p:spPr>
          <a:xfrm>
            <a:off x="227012" y="838200"/>
            <a:ext cx="11582400" cy="5262979"/>
          </a:xfrm>
          <a:prstGeom prst="rect">
            <a:avLst/>
          </a:prstGeom>
          <a:noFill/>
        </p:spPr>
        <p:txBody>
          <a:bodyPr wrap="square" rtlCol="0">
            <a:spAutoFit/>
          </a:bodyPr>
          <a:lstStyle/>
          <a:p>
            <a:r>
              <a:rPr lang="en-US" sz="4800" dirty="0"/>
              <a:t>And I recommend to them that </a:t>
            </a:r>
            <a:r>
              <a:rPr lang="en-US" sz="4800" u="sng" dirty="0"/>
              <a:t>while offering up the ascriptions justly due to Him for such singular deliverances and blessings</a:t>
            </a:r>
            <a:r>
              <a:rPr lang="en-US" sz="4800" dirty="0"/>
              <a:t>, they do also, </a:t>
            </a:r>
            <a:r>
              <a:rPr lang="en-US" sz="4800" u="sng" dirty="0"/>
              <a:t>with humble penitence for our national perverseness and disobedience, commend to His tender care</a:t>
            </a:r>
            <a:r>
              <a:rPr lang="en-US" sz="4800" dirty="0"/>
              <a:t> all those who have become </a:t>
            </a:r>
          </a:p>
        </p:txBody>
      </p:sp>
    </p:spTree>
    <p:extLst>
      <p:ext uri="{BB962C8B-B14F-4D97-AF65-F5344CB8AC3E}">
        <p14:creationId xmlns:p14="http://schemas.microsoft.com/office/powerpoint/2010/main" val="109731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mages.unsplash.com/photo-1532153259564-a5f24f261f51?ixlib=rb-1.2.1&amp;ixid=MnwxMjA3fDB8MHxwaG90by1wYWdlfHx8fGVufDB8fHx8&amp;auto=format&amp;fit=crop&amp;w=1000&amp;q=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88825" cy="812994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0" y="-647700"/>
            <a:ext cx="9751060" cy="1295400"/>
          </a:xfrm>
        </p:spPr>
        <p:txBody>
          <a:bodyPr/>
          <a:lstStyle/>
          <a:p>
            <a:r>
              <a:rPr lang="en-US" dirty="0" smtClean="0"/>
              <a:t>Abraham Lincoln– 1863</a:t>
            </a:r>
            <a:endParaRPr lang="en-US" dirty="0"/>
          </a:p>
        </p:txBody>
      </p:sp>
      <p:sp>
        <p:nvSpPr>
          <p:cNvPr id="3" name="TextBox 2"/>
          <p:cNvSpPr txBox="1"/>
          <p:nvPr/>
        </p:nvSpPr>
        <p:spPr>
          <a:xfrm>
            <a:off x="0" y="533400"/>
            <a:ext cx="11961812" cy="6740307"/>
          </a:xfrm>
          <a:prstGeom prst="rect">
            <a:avLst/>
          </a:prstGeom>
          <a:noFill/>
        </p:spPr>
        <p:txBody>
          <a:bodyPr wrap="square" rtlCol="0">
            <a:spAutoFit/>
          </a:bodyPr>
          <a:lstStyle/>
          <a:p>
            <a:r>
              <a:rPr lang="en-US" sz="4800" dirty="0"/>
              <a:t>widows, orphans, mourners or sufferers in the lamentable civil strife in which we are unavoidably engaged, and fervently implore the interposition of the Almighty Hand to heal the wounds of the nation and to restore it as soon as may be </a:t>
            </a:r>
            <a:r>
              <a:rPr lang="en-US" sz="4800" u="sng" dirty="0"/>
              <a:t>consistent with the Divine purposes</a:t>
            </a:r>
            <a:r>
              <a:rPr lang="en-US" sz="4800" dirty="0"/>
              <a:t> to the full enjoyment of peace, harmony, </a:t>
            </a:r>
            <a:r>
              <a:rPr lang="en-US" sz="4800" dirty="0" err="1"/>
              <a:t>tranquillity</a:t>
            </a:r>
            <a:r>
              <a:rPr lang="en-US" sz="4800" dirty="0"/>
              <a:t> and Union.”</a:t>
            </a:r>
          </a:p>
          <a:p>
            <a:endParaRPr lang="en-US" sz="4800" dirty="0"/>
          </a:p>
        </p:txBody>
      </p:sp>
    </p:spTree>
    <p:extLst>
      <p:ext uri="{BB962C8B-B14F-4D97-AF65-F5344CB8AC3E}">
        <p14:creationId xmlns:p14="http://schemas.microsoft.com/office/powerpoint/2010/main" val="2220485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Grace at the Heart of Thanksgiving</a:t>
            </a:r>
            <a:endParaRPr lang="en-US" dirty="0"/>
          </a:p>
        </p:txBody>
      </p:sp>
    </p:spTree>
    <p:extLst>
      <p:ext uri="{BB962C8B-B14F-4D97-AF65-F5344CB8AC3E}">
        <p14:creationId xmlns:p14="http://schemas.microsoft.com/office/powerpoint/2010/main" val="81548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Greek “Grace”</a:t>
            </a:r>
            <a:endParaRPr lang="en-US" dirty="0"/>
          </a:p>
        </p:txBody>
      </p:sp>
      <p:sp>
        <p:nvSpPr>
          <p:cNvPr id="3" name="TextBox 2"/>
          <p:cNvSpPr txBox="1"/>
          <p:nvPr/>
        </p:nvSpPr>
        <p:spPr>
          <a:xfrm>
            <a:off x="3922713" y="1600200"/>
            <a:ext cx="4343400" cy="1200329"/>
          </a:xfrm>
          <a:prstGeom prst="rect">
            <a:avLst/>
          </a:prstGeom>
          <a:noFill/>
        </p:spPr>
        <p:txBody>
          <a:bodyPr wrap="square" rtlCol="0">
            <a:spAutoFit/>
          </a:bodyPr>
          <a:lstStyle/>
          <a:p>
            <a:r>
              <a:rPr lang="en-US" sz="7200" dirty="0">
                <a:solidFill>
                  <a:srgbClr val="92D050"/>
                </a:solidFill>
              </a:rPr>
              <a:t>-</a:t>
            </a:r>
            <a:r>
              <a:rPr lang="en-US" sz="7200" dirty="0" smtClean="0">
                <a:solidFill>
                  <a:srgbClr val="92D050"/>
                </a:solidFill>
              </a:rPr>
              <a:t>CHARIS-</a:t>
            </a:r>
            <a:endParaRPr lang="en-US" sz="7200" dirty="0">
              <a:solidFill>
                <a:srgbClr val="92D050"/>
              </a:solidFill>
            </a:endParaRPr>
          </a:p>
        </p:txBody>
      </p:sp>
    </p:spTree>
    <p:extLst>
      <p:ext uri="{BB962C8B-B14F-4D97-AF65-F5344CB8AC3E}">
        <p14:creationId xmlns:p14="http://schemas.microsoft.com/office/powerpoint/2010/main" val="3706471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Do you consistently express your thankfulness?</a:t>
            </a:r>
            <a:endParaRPr lang="en-US" dirty="0"/>
          </a:p>
        </p:txBody>
      </p:sp>
    </p:spTree>
    <p:extLst>
      <p:ext uri="{BB962C8B-B14F-4D97-AF65-F5344CB8AC3E}">
        <p14:creationId xmlns:p14="http://schemas.microsoft.com/office/powerpoint/2010/main" val="1689576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Greek “Grace”</a:t>
            </a:r>
            <a:endParaRPr lang="en-US" dirty="0"/>
          </a:p>
        </p:txBody>
      </p:sp>
      <p:sp>
        <p:nvSpPr>
          <p:cNvPr id="3" name="TextBox 2"/>
          <p:cNvSpPr txBox="1"/>
          <p:nvPr/>
        </p:nvSpPr>
        <p:spPr>
          <a:xfrm>
            <a:off x="3922713" y="1600200"/>
            <a:ext cx="4343400" cy="1200329"/>
          </a:xfrm>
          <a:prstGeom prst="rect">
            <a:avLst/>
          </a:prstGeom>
          <a:noFill/>
        </p:spPr>
        <p:txBody>
          <a:bodyPr wrap="square" rtlCol="0">
            <a:spAutoFit/>
          </a:bodyPr>
          <a:lstStyle/>
          <a:p>
            <a:r>
              <a:rPr lang="en-US" sz="7200" dirty="0">
                <a:solidFill>
                  <a:srgbClr val="92D050"/>
                </a:solidFill>
              </a:rPr>
              <a:t>-</a:t>
            </a:r>
            <a:r>
              <a:rPr lang="en-US" sz="7200" dirty="0" smtClean="0">
                <a:solidFill>
                  <a:srgbClr val="92D050"/>
                </a:solidFill>
              </a:rPr>
              <a:t>CHARIS-</a:t>
            </a:r>
            <a:endParaRPr lang="en-US" sz="7200" dirty="0">
              <a:solidFill>
                <a:srgbClr val="92D050"/>
              </a:solidFill>
            </a:endParaRPr>
          </a:p>
        </p:txBody>
      </p:sp>
      <p:sp>
        <p:nvSpPr>
          <p:cNvPr id="4" name="TextBox 3"/>
          <p:cNvSpPr txBox="1"/>
          <p:nvPr/>
        </p:nvSpPr>
        <p:spPr>
          <a:xfrm>
            <a:off x="455612" y="3124200"/>
            <a:ext cx="7848600" cy="2554545"/>
          </a:xfrm>
          <a:prstGeom prst="rect">
            <a:avLst/>
          </a:prstGeom>
          <a:noFill/>
        </p:spPr>
        <p:txBody>
          <a:bodyPr wrap="square" rtlCol="0">
            <a:spAutoFit/>
          </a:bodyPr>
          <a:lstStyle/>
          <a:p>
            <a:r>
              <a:rPr lang="en-US" sz="4000" dirty="0" smtClean="0"/>
              <a:t>156x</a:t>
            </a:r>
          </a:p>
          <a:p>
            <a:r>
              <a:rPr lang="en-US" sz="4000" dirty="0" smtClean="0"/>
              <a:t>83% translated “Grace”</a:t>
            </a:r>
          </a:p>
          <a:p>
            <a:r>
              <a:rPr lang="en-US" sz="4000" dirty="0" smtClean="0"/>
              <a:t>8x “Thanks/Thank”</a:t>
            </a:r>
          </a:p>
          <a:p>
            <a:r>
              <a:rPr lang="en-US" sz="4000" dirty="0"/>
              <a:t>8</a:t>
            </a:r>
            <a:r>
              <a:rPr lang="en-US" sz="4000" dirty="0" smtClean="0"/>
              <a:t>x “Favor”</a:t>
            </a:r>
          </a:p>
        </p:txBody>
      </p:sp>
    </p:spTree>
    <p:extLst>
      <p:ext uri="{BB962C8B-B14F-4D97-AF65-F5344CB8AC3E}">
        <p14:creationId xmlns:p14="http://schemas.microsoft.com/office/powerpoint/2010/main" val="3202558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panoramic photo of brown cast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063"/>
            <a:ext cx="4265612" cy="251244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27012" y="2667000"/>
            <a:ext cx="3581400" cy="3108543"/>
          </a:xfrm>
          <a:prstGeom prst="rect">
            <a:avLst/>
          </a:prstGeom>
          <a:noFill/>
        </p:spPr>
        <p:txBody>
          <a:bodyPr wrap="square" rtlCol="0">
            <a:spAutoFit/>
          </a:bodyPr>
          <a:lstStyle/>
          <a:p>
            <a:r>
              <a:rPr lang="en-US" sz="2800" dirty="0" smtClean="0"/>
              <a:t>4% of population had:</a:t>
            </a:r>
          </a:p>
          <a:p>
            <a:pPr marL="342900" indent="-342900">
              <a:buFont typeface="Arial" panose="020B0604020202020204" pitchFamily="34" charset="0"/>
              <a:buChar char="•"/>
            </a:pPr>
            <a:r>
              <a:rPr lang="en-US" sz="2800" dirty="0" smtClean="0"/>
              <a:t>Power</a:t>
            </a:r>
          </a:p>
          <a:p>
            <a:pPr marL="342900" indent="-342900">
              <a:buFont typeface="Arial" panose="020B0604020202020204" pitchFamily="34" charset="0"/>
              <a:buChar char="•"/>
            </a:pPr>
            <a:r>
              <a:rPr lang="en-US" sz="2800" dirty="0" smtClean="0"/>
              <a:t>Influence</a:t>
            </a:r>
          </a:p>
          <a:p>
            <a:pPr marL="342900" indent="-342900">
              <a:buFont typeface="Arial" panose="020B0604020202020204" pitchFamily="34" charset="0"/>
              <a:buChar char="•"/>
            </a:pPr>
            <a:r>
              <a:rPr lang="en-US" sz="2800" dirty="0" smtClean="0"/>
              <a:t>Money</a:t>
            </a:r>
          </a:p>
          <a:p>
            <a:pPr marL="342900" indent="-342900">
              <a:buFont typeface="Arial" panose="020B0604020202020204" pitchFamily="34" charset="0"/>
              <a:buChar char="•"/>
            </a:pPr>
            <a:r>
              <a:rPr lang="en-US" sz="2800" dirty="0" smtClean="0"/>
              <a:t>Status</a:t>
            </a:r>
          </a:p>
          <a:p>
            <a:pPr marL="342900" indent="-342900">
              <a:buFont typeface="Arial" panose="020B0604020202020204" pitchFamily="34" charset="0"/>
              <a:buChar char="•"/>
            </a:pPr>
            <a:r>
              <a:rPr lang="en-US" sz="2800" dirty="0" smtClean="0"/>
              <a:t>Means</a:t>
            </a:r>
          </a:p>
          <a:p>
            <a:pPr marL="342900" indent="-342900">
              <a:buFont typeface="Arial" panose="020B0604020202020204" pitchFamily="34" charset="0"/>
              <a:buChar char="•"/>
            </a:pPr>
            <a:r>
              <a:rPr lang="en-US" sz="2800" dirty="0" smtClean="0"/>
              <a:t>Control</a:t>
            </a:r>
            <a:endParaRPr lang="en-US" sz="2800" dirty="0"/>
          </a:p>
        </p:txBody>
      </p:sp>
      <p:sp>
        <p:nvSpPr>
          <p:cNvPr id="4" name="Subtitle 2"/>
          <p:cNvSpPr txBox="1">
            <a:spLocks/>
          </p:cNvSpPr>
          <p:nvPr/>
        </p:nvSpPr>
        <p:spPr>
          <a:xfrm>
            <a:off x="150812" y="6248400"/>
            <a:ext cx="9141619" cy="886344"/>
          </a:xfrm>
          <a:prstGeom prst="rect">
            <a:avLst/>
          </a:prstGeom>
        </p:spPr>
        <p:txBody>
          <a:bodyPr/>
          <a:lstStyle>
            <a:lvl1pPr marL="304747" indent="-304747" algn="l" defTabSz="1218987" rtl="0" eaLnBrk="1" latinLnBrk="0" hangingPunct="1">
              <a:lnSpc>
                <a:spcPct val="90000"/>
              </a:lnSpc>
              <a:spcBef>
                <a:spcPts val="1800"/>
              </a:spcBef>
              <a:buClr>
                <a:schemeClr val="accent1">
                  <a:lumMod val="75000"/>
                </a:schemeClr>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lumMod val="75000"/>
                </a:schemeClr>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a:lstStyle>
          <a:p>
            <a:r>
              <a:rPr lang="en-US" dirty="0" smtClean="0"/>
              <a:t>Images from unsplash.com</a:t>
            </a:r>
            <a:endParaRPr lang="en-US" dirty="0"/>
          </a:p>
        </p:txBody>
      </p:sp>
    </p:spTree>
    <p:extLst>
      <p:ext uri="{BB962C8B-B14F-4D97-AF65-F5344CB8AC3E}">
        <p14:creationId xmlns:p14="http://schemas.microsoft.com/office/powerpoint/2010/main" val="1999448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Greek “Grace”</a:t>
            </a:r>
            <a:endParaRPr lang="en-US" dirty="0"/>
          </a:p>
        </p:txBody>
      </p:sp>
      <p:sp>
        <p:nvSpPr>
          <p:cNvPr id="3" name="TextBox 2"/>
          <p:cNvSpPr txBox="1"/>
          <p:nvPr/>
        </p:nvSpPr>
        <p:spPr>
          <a:xfrm>
            <a:off x="6856412" y="1552306"/>
            <a:ext cx="4343400" cy="1200329"/>
          </a:xfrm>
          <a:prstGeom prst="rect">
            <a:avLst/>
          </a:prstGeom>
          <a:noFill/>
        </p:spPr>
        <p:txBody>
          <a:bodyPr wrap="square" rtlCol="0">
            <a:spAutoFit/>
          </a:bodyPr>
          <a:lstStyle/>
          <a:p>
            <a:r>
              <a:rPr lang="en-US" sz="7200" dirty="0">
                <a:solidFill>
                  <a:srgbClr val="92D050"/>
                </a:solidFill>
              </a:rPr>
              <a:t>-</a:t>
            </a:r>
            <a:r>
              <a:rPr lang="en-US" sz="7200" dirty="0" smtClean="0">
                <a:solidFill>
                  <a:srgbClr val="92D050"/>
                </a:solidFill>
              </a:rPr>
              <a:t>CHARIS-</a:t>
            </a:r>
            <a:endParaRPr lang="en-US" sz="7200" dirty="0">
              <a:solidFill>
                <a:srgbClr val="92D050"/>
              </a:solidFill>
            </a:endParaRPr>
          </a:p>
        </p:txBody>
      </p:sp>
      <p:pic>
        <p:nvPicPr>
          <p:cNvPr id="3074" name="Picture 2" descr="panoramic photo of brown cast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063"/>
            <a:ext cx="4265612" cy="251244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brown roof hous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894435" y="3425055"/>
            <a:ext cx="2282824" cy="342423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27012" y="2667000"/>
            <a:ext cx="3581400" cy="3108543"/>
          </a:xfrm>
          <a:prstGeom prst="rect">
            <a:avLst/>
          </a:prstGeom>
          <a:noFill/>
        </p:spPr>
        <p:txBody>
          <a:bodyPr wrap="square" rtlCol="0">
            <a:spAutoFit/>
          </a:bodyPr>
          <a:lstStyle/>
          <a:p>
            <a:r>
              <a:rPr lang="en-US" sz="2800" dirty="0" smtClean="0"/>
              <a:t>4% of population had:</a:t>
            </a:r>
          </a:p>
          <a:p>
            <a:pPr marL="342900" indent="-342900">
              <a:buFont typeface="Arial" panose="020B0604020202020204" pitchFamily="34" charset="0"/>
              <a:buChar char="•"/>
            </a:pPr>
            <a:r>
              <a:rPr lang="en-US" sz="2800" dirty="0" smtClean="0"/>
              <a:t>Power</a:t>
            </a:r>
          </a:p>
          <a:p>
            <a:pPr marL="342900" indent="-342900">
              <a:buFont typeface="Arial" panose="020B0604020202020204" pitchFamily="34" charset="0"/>
              <a:buChar char="•"/>
            </a:pPr>
            <a:r>
              <a:rPr lang="en-US" sz="2800" dirty="0" smtClean="0"/>
              <a:t>Influence</a:t>
            </a:r>
          </a:p>
          <a:p>
            <a:pPr marL="342900" indent="-342900">
              <a:buFont typeface="Arial" panose="020B0604020202020204" pitchFamily="34" charset="0"/>
              <a:buChar char="•"/>
            </a:pPr>
            <a:r>
              <a:rPr lang="en-US" sz="2800" dirty="0" smtClean="0"/>
              <a:t>Money</a:t>
            </a:r>
          </a:p>
          <a:p>
            <a:pPr marL="342900" indent="-342900">
              <a:buFont typeface="Arial" panose="020B0604020202020204" pitchFamily="34" charset="0"/>
              <a:buChar char="•"/>
            </a:pPr>
            <a:r>
              <a:rPr lang="en-US" sz="2800" dirty="0" smtClean="0"/>
              <a:t>Status</a:t>
            </a:r>
          </a:p>
          <a:p>
            <a:pPr marL="342900" indent="-342900">
              <a:buFont typeface="Arial" panose="020B0604020202020204" pitchFamily="34" charset="0"/>
              <a:buChar char="•"/>
            </a:pPr>
            <a:r>
              <a:rPr lang="en-US" sz="2800" dirty="0" smtClean="0"/>
              <a:t>Means</a:t>
            </a:r>
          </a:p>
          <a:p>
            <a:pPr marL="342900" indent="-342900">
              <a:buFont typeface="Arial" panose="020B0604020202020204" pitchFamily="34" charset="0"/>
              <a:buChar char="•"/>
            </a:pPr>
            <a:r>
              <a:rPr lang="en-US" sz="2800" dirty="0" smtClean="0"/>
              <a:t>Control</a:t>
            </a:r>
            <a:endParaRPr lang="en-US" sz="2800" dirty="0"/>
          </a:p>
        </p:txBody>
      </p:sp>
      <p:cxnSp>
        <p:nvCxnSpPr>
          <p:cNvPr id="8" name="Elbow Connector 7"/>
          <p:cNvCxnSpPr/>
          <p:nvPr/>
        </p:nvCxnSpPr>
        <p:spPr>
          <a:xfrm>
            <a:off x="4570412" y="1552306"/>
            <a:ext cx="4800600" cy="3759923"/>
          </a:xfrm>
          <a:prstGeom prst="bentConnector3">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9" name="Subtitle 2"/>
          <p:cNvSpPr txBox="1">
            <a:spLocks/>
          </p:cNvSpPr>
          <p:nvPr/>
        </p:nvSpPr>
        <p:spPr>
          <a:xfrm>
            <a:off x="150812" y="6248400"/>
            <a:ext cx="9141619" cy="886344"/>
          </a:xfrm>
          <a:prstGeom prst="rect">
            <a:avLst/>
          </a:prstGeom>
        </p:spPr>
        <p:txBody>
          <a:bodyPr/>
          <a:lstStyle>
            <a:lvl1pPr marL="304747" indent="-304747" algn="l" defTabSz="1218987" rtl="0" eaLnBrk="1" latinLnBrk="0" hangingPunct="1">
              <a:lnSpc>
                <a:spcPct val="90000"/>
              </a:lnSpc>
              <a:spcBef>
                <a:spcPts val="1800"/>
              </a:spcBef>
              <a:buClr>
                <a:schemeClr val="accent1">
                  <a:lumMod val="75000"/>
                </a:schemeClr>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lumMod val="75000"/>
                </a:schemeClr>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a:lstStyle>
          <a:p>
            <a:r>
              <a:rPr lang="en-US" dirty="0" smtClean="0"/>
              <a:t>Images from unsplash.com</a:t>
            </a:r>
            <a:endParaRPr lang="en-US" dirty="0"/>
          </a:p>
        </p:txBody>
      </p:sp>
    </p:spTree>
    <p:extLst>
      <p:ext uri="{BB962C8B-B14F-4D97-AF65-F5344CB8AC3E}">
        <p14:creationId xmlns:p14="http://schemas.microsoft.com/office/powerpoint/2010/main" val="1140817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100 US dollar bankno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338637" cy="2893871"/>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txBox="1">
            <a:spLocks/>
          </p:cNvSpPr>
          <p:nvPr/>
        </p:nvSpPr>
        <p:spPr>
          <a:xfrm>
            <a:off x="150812" y="6248400"/>
            <a:ext cx="9141619" cy="886344"/>
          </a:xfrm>
          <a:prstGeom prst="rect">
            <a:avLst/>
          </a:prstGeom>
        </p:spPr>
        <p:txBody>
          <a:bodyPr/>
          <a:lstStyle>
            <a:lvl1pPr marL="304747" indent="-304747" algn="l" defTabSz="1218987" rtl="0" eaLnBrk="1" latinLnBrk="0" hangingPunct="1">
              <a:lnSpc>
                <a:spcPct val="90000"/>
              </a:lnSpc>
              <a:spcBef>
                <a:spcPts val="1800"/>
              </a:spcBef>
              <a:buClr>
                <a:schemeClr val="accent1">
                  <a:lumMod val="75000"/>
                </a:schemeClr>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lumMod val="75000"/>
                </a:schemeClr>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a:lstStyle>
          <a:p>
            <a:r>
              <a:rPr lang="en-US" dirty="0" smtClean="0"/>
              <a:t>Images from unsplash.com</a:t>
            </a:r>
            <a:endParaRPr lang="en-US" dirty="0"/>
          </a:p>
        </p:txBody>
      </p:sp>
    </p:spTree>
    <p:extLst>
      <p:ext uri="{BB962C8B-B14F-4D97-AF65-F5344CB8AC3E}">
        <p14:creationId xmlns:p14="http://schemas.microsoft.com/office/powerpoint/2010/main" val="4106284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100 US dollar bankno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338637" cy="289387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8761412" y="662105"/>
            <a:ext cx="1981200" cy="1569660"/>
          </a:xfrm>
          <a:prstGeom prst="rect">
            <a:avLst/>
          </a:prstGeom>
          <a:noFill/>
        </p:spPr>
        <p:txBody>
          <a:bodyPr wrap="square" lIns="91440" tIns="45720" rIns="91440" bIns="45720">
            <a:spAutoFit/>
          </a:bodyPr>
          <a:lstStyle/>
          <a:p>
            <a:pPr algn="ctr"/>
            <a:r>
              <a:rPr lang="en-US" sz="9600" b="0" cap="none" spc="0" dirty="0" smtClean="0">
                <a:ln w="0"/>
                <a:solidFill>
                  <a:schemeClr val="accent1"/>
                </a:solidFill>
                <a:effectLst>
                  <a:outerShdw blurRad="38100" dist="25400" dir="5400000" algn="ctr" rotWithShape="0">
                    <a:srgbClr val="6E747A">
                      <a:alpha val="43000"/>
                    </a:srgbClr>
                  </a:outerShdw>
                </a:effectLst>
              </a:rPr>
              <a:t>A+</a:t>
            </a:r>
            <a:endParaRPr lang="en-US" sz="9600" b="0" cap="none" spc="0" dirty="0">
              <a:ln w="0"/>
              <a:solidFill>
                <a:schemeClr val="accent1"/>
              </a:solidFill>
              <a:effectLst>
                <a:outerShdw blurRad="38100" dist="25400" dir="5400000" algn="ctr" rotWithShape="0">
                  <a:srgbClr val="6E747A">
                    <a:alpha val="43000"/>
                  </a:srgbClr>
                </a:outerShdw>
              </a:effectLst>
            </a:endParaRPr>
          </a:p>
        </p:txBody>
      </p:sp>
      <p:sp>
        <p:nvSpPr>
          <p:cNvPr id="4" name="Subtitle 2"/>
          <p:cNvSpPr txBox="1">
            <a:spLocks/>
          </p:cNvSpPr>
          <p:nvPr/>
        </p:nvSpPr>
        <p:spPr>
          <a:xfrm>
            <a:off x="150812" y="6248400"/>
            <a:ext cx="9141619" cy="886344"/>
          </a:xfrm>
          <a:prstGeom prst="rect">
            <a:avLst/>
          </a:prstGeom>
        </p:spPr>
        <p:txBody>
          <a:bodyPr/>
          <a:lstStyle>
            <a:lvl1pPr marL="304747" indent="-304747" algn="l" defTabSz="1218987" rtl="0" eaLnBrk="1" latinLnBrk="0" hangingPunct="1">
              <a:lnSpc>
                <a:spcPct val="90000"/>
              </a:lnSpc>
              <a:spcBef>
                <a:spcPts val="1800"/>
              </a:spcBef>
              <a:buClr>
                <a:schemeClr val="accent1">
                  <a:lumMod val="75000"/>
                </a:schemeClr>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lumMod val="75000"/>
                </a:schemeClr>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a:lstStyle>
          <a:p>
            <a:r>
              <a:rPr lang="en-US" dirty="0" smtClean="0"/>
              <a:t>Images from unsplash.com</a:t>
            </a:r>
            <a:endParaRPr lang="en-US" dirty="0"/>
          </a:p>
        </p:txBody>
      </p:sp>
    </p:spTree>
    <p:extLst>
      <p:ext uri="{BB962C8B-B14F-4D97-AF65-F5344CB8AC3E}">
        <p14:creationId xmlns:p14="http://schemas.microsoft.com/office/powerpoint/2010/main" val="450318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100 US dollar bankno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338637" cy="289387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8761412" y="662105"/>
            <a:ext cx="1981200" cy="1569660"/>
          </a:xfrm>
          <a:prstGeom prst="rect">
            <a:avLst/>
          </a:prstGeom>
          <a:noFill/>
        </p:spPr>
        <p:txBody>
          <a:bodyPr wrap="square" lIns="91440" tIns="45720" rIns="91440" bIns="45720">
            <a:spAutoFit/>
          </a:bodyPr>
          <a:lstStyle/>
          <a:p>
            <a:pPr algn="ctr"/>
            <a:r>
              <a:rPr lang="en-US" sz="9600" b="0" cap="none" spc="0" dirty="0" smtClean="0">
                <a:ln w="0"/>
                <a:solidFill>
                  <a:schemeClr val="accent1"/>
                </a:solidFill>
                <a:effectLst>
                  <a:outerShdw blurRad="38100" dist="25400" dir="5400000" algn="ctr" rotWithShape="0">
                    <a:srgbClr val="6E747A">
                      <a:alpha val="43000"/>
                    </a:srgbClr>
                  </a:outerShdw>
                </a:effectLst>
              </a:rPr>
              <a:t>A+</a:t>
            </a:r>
            <a:endParaRPr lang="en-US" sz="9600" b="0" cap="none" spc="0" dirty="0">
              <a:ln w="0"/>
              <a:solidFill>
                <a:schemeClr val="accent1"/>
              </a:solidFill>
              <a:effectLst>
                <a:outerShdw blurRad="38100" dist="25400" dir="5400000" algn="ctr" rotWithShape="0">
                  <a:srgbClr val="6E747A">
                    <a:alpha val="43000"/>
                  </a:srgbClr>
                </a:outerShdw>
              </a:effectLst>
            </a:endParaRPr>
          </a:p>
        </p:txBody>
      </p:sp>
      <p:pic>
        <p:nvPicPr>
          <p:cNvPr id="18434" name="Picture 2" descr="thank you very much sig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2212" y="914400"/>
            <a:ext cx="4414837" cy="5884979"/>
          </a:xfrm>
          <a:prstGeom prst="rect">
            <a:avLst/>
          </a:prstGeom>
          <a:noFill/>
          <a:extLst>
            <a:ext uri="{909E8E84-426E-40DD-AFC4-6F175D3DCCD1}">
              <a14:hiddenFill xmlns:a14="http://schemas.microsoft.com/office/drawing/2010/main">
                <a:solidFill>
                  <a:srgbClr val="FFFFFF"/>
                </a:solidFill>
              </a14:hiddenFill>
            </a:ext>
          </a:extLst>
        </p:spPr>
      </p:pic>
      <p:sp>
        <p:nvSpPr>
          <p:cNvPr id="5" name="Subtitle 2"/>
          <p:cNvSpPr txBox="1">
            <a:spLocks/>
          </p:cNvSpPr>
          <p:nvPr/>
        </p:nvSpPr>
        <p:spPr>
          <a:xfrm>
            <a:off x="150812" y="6248400"/>
            <a:ext cx="9141619" cy="886344"/>
          </a:xfrm>
          <a:prstGeom prst="rect">
            <a:avLst/>
          </a:prstGeom>
        </p:spPr>
        <p:txBody>
          <a:bodyPr/>
          <a:lstStyle>
            <a:lvl1pPr marL="304747" indent="-304747" algn="l" defTabSz="1218987" rtl="0" eaLnBrk="1" latinLnBrk="0" hangingPunct="1">
              <a:lnSpc>
                <a:spcPct val="90000"/>
              </a:lnSpc>
              <a:spcBef>
                <a:spcPts val="1800"/>
              </a:spcBef>
              <a:buClr>
                <a:schemeClr val="accent1">
                  <a:lumMod val="75000"/>
                </a:schemeClr>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lumMod val="75000"/>
                </a:schemeClr>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a:lstStyle>
          <a:p>
            <a:r>
              <a:rPr lang="en-US" dirty="0" smtClean="0"/>
              <a:t>Images from unsplash.com</a:t>
            </a:r>
            <a:endParaRPr lang="en-US" dirty="0"/>
          </a:p>
        </p:txBody>
      </p:sp>
    </p:spTree>
    <p:extLst>
      <p:ext uri="{BB962C8B-B14F-4D97-AF65-F5344CB8AC3E}">
        <p14:creationId xmlns:p14="http://schemas.microsoft.com/office/powerpoint/2010/main" val="1655480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100 US dollar bankno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338637" cy="289387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8761412" y="662105"/>
            <a:ext cx="1981200" cy="1569660"/>
          </a:xfrm>
          <a:prstGeom prst="rect">
            <a:avLst/>
          </a:prstGeom>
          <a:noFill/>
        </p:spPr>
        <p:txBody>
          <a:bodyPr wrap="square" lIns="91440" tIns="45720" rIns="91440" bIns="45720">
            <a:spAutoFit/>
          </a:bodyPr>
          <a:lstStyle/>
          <a:p>
            <a:pPr algn="ctr"/>
            <a:r>
              <a:rPr lang="en-US" sz="9600" b="0" cap="none" spc="0" dirty="0" smtClean="0">
                <a:ln w="0"/>
                <a:solidFill>
                  <a:schemeClr val="accent1"/>
                </a:solidFill>
                <a:effectLst>
                  <a:outerShdw blurRad="38100" dist="25400" dir="5400000" algn="ctr" rotWithShape="0">
                    <a:srgbClr val="6E747A">
                      <a:alpha val="43000"/>
                    </a:srgbClr>
                  </a:outerShdw>
                </a:effectLst>
              </a:rPr>
              <a:t>A+</a:t>
            </a:r>
            <a:endParaRPr lang="en-US" sz="9600" b="0" cap="none" spc="0" dirty="0">
              <a:ln w="0"/>
              <a:solidFill>
                <a:schemeClr val="accent1"/>
              </a:solidFill>
              <a:effectLst>
                <a:outerShdw blurRad="38100" dist="25400" dir="5400000" algn="ctr" rotWithShape="0">
                  <a:srgbClr val="6E747A">
                    <a:alpha val="43000"/>
                  </a:srgbClr>
                </a:outerShdw>
              </a:effectLst>
            </a:endParaRPr>
          </a:p>
        </p:txBody>
      </p:sp>
      <p:pic>
        <p:nvPicPr>
          <p:cNvPr id="18434" name="Picture 2" descr="thank you very much sig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2212" y="914400"/>
            <a:ext cx="4414837" cy="588497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rot="19893240">
            <a:off x="2732863" y="1819777"/>
            <a:ext cx="6532558" cy="1938992"/>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sz="12000" b="1" cap="none" spc="0" dirty="0" smtClean="0">
                <a:ln/>
                <a:solidFill>
                  <a:schemeClr val="accent4"/>
                </a:solidFill>
                <a:effectLst/>
              </a:rPr>
              <a:t>EARNED</a:t>
            </a:r>
            <a:endParaRPr lang="en-US" sz="12000" b="1" cap="none" spc="0" dirty="0">
              <a:ln/>
              <a:solidFill>
                <a:schemeClr val="accent4"/>
              </a:solidFill>
              <a:effectLst/>
            </a:endParaRPr>
          </a:p>
        </p:txBody>
      </p:sp>
      <p:sp>
        <p:nvSpPr>
          <p:cNvPr id="6" name="Subtitle 2"/>
          <p:cNvSpPr txBox="1">
            <a:spLocks/>
          </p:cNvSpPr>
          <p:nvPr/>
        </p:nvSpPr>
        <p:spPr>
          <a:xfrm>
            <a:off x="150812" y="6248400"/>
            <a:ext cx="9141619" cy="886344"/>
          </a:xfrm>
          <a:prstGeom prst="rect">
            <a:avLst/>
          </a:prstGeom>
        </p:spPr>
        <p:txBody>
          <a:bodyPr/>
          <a:lstStyle>
            <a:lvl1pPr marL="304747" indent="-304747" algn="l" defTabSz="1218987" rtl="0" eaLnBrk="1" latinLnBrk="0" hangingPunct="1">
              <a:lnSpc>
                <a:spcPct val="90000"/>
              </a:lnSpc>
              <a:spcBef>
                <a:spcPts val="1800"/>
              </a:spcBef>
              <a:buClr>
                <a:schemeClr val="accent1">
                  <a:lumMod val="75000"/>
                </a:schemeClr>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lumMod val="75000"/>
                </a:schemeClr>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a:lstStyle>
          <a:p>
            <a:r>
              <a:rPr lang="en-US" dirty="0" smtClean="0"/>
              <a:t>Images from unsplash.com</a:t>
            </a:r>
            <a:endParaRPr lang="en-US" dirty="0"/>
          </a:p>
        </p:txBody>
      </p:sp>
    </p:spTree>
    <p:extLst>
      <p:ext uri="{BB962C8B-B14F-4D97-AF65-F5344CB8AC3E}">
        <p14:creationId xmlns:p14="http://schemas.microsoft.com/office/powerpoint/2010/main" val="3889712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Romans 4:4	</a:t>
            </a:r>
            <a:endParaRPr lang="en-US" dirty="0"/>
          </a:p>
        </p:txBody>
      </p:sp>
      <p:sp>
        <p:nvSpPr>
          <p:cNvPr id="2" name="TextBox 1"/>
          <p:cNvSpPr txBox="1"/>
          <p:nvPr/>
        </p:nvSpPr>
        <p:spPr>
          <a:xfrm>
            <a:off x="150813" y="1524000"/>
            <a:ext cx="11887200" cy="4154984"/>
          </a:xfrm>
          <a:prstGeom prst="rect">
            <a:avLst/>
          </a:prstGeom>
          <a:noFill/>
        </p:spPr>
        <p:txBody>
          <a:bodyPr wrap="square" rtlCol="0">
            <a:spAutoFit/>
          </a:bodyPr>
          <a:lstStyle/>
          <a:p>
            <a:r>
              <a:rPr lang="en-US" sz="4400" b="1" dirty="0"/>
              <a:t>NKJV - </a:t>
            </a:r>
            <a:r>
              <a:rPr lang="en-US" sz="4400" dirty="0" smtClean="0"/>
              <a:t>Now </a:t>
            </a:r>
            <a:r>
              <a:rPr lang="en-US" sz="4400" dirty="0"/>
              <a:t>to him who works, the </a:t>
            </a:r>
            <a:r>
              <a:rPr lang="en-US" sz="4400" u="sng" dirty="0"/>
              <a:t>wages</a:t>
            </a:r>
            <a:r>
              <a:rPr lang="en-US" sz="4400" dirty="0"/>
              <a:t> are not counted as </a:t>
            </a:r>
            <a:r>
              <a:rPr lang="en-US" sz="4400" u="sng" dirty="0"/>
              <a:t>grace</a:t>
            </a:r>
            <a:r>
              <a:rPr lang="en-US" sz="4400" dirty="0"/>
              <a:t> </a:t>
            </a:r>
            <a:r>
              <a:rPr lang="en-US" sz="4400" dirty="0" smtClean="0">
                <a:solidFill>
                  <a:srgbClr val="92D050"/>
                </a:solidFill>
              </a:rPr>
              <a:t>[</a:t>
            </a:r>
            <a:r>
              <a:rPr lang="en-US" sz="4400" dirty="0" err="1" smtClean="0">
                <a:solidFill>
                  <a:srgbClr val="92D050"/>
                </a:solidFill>
              </a:rPr>
              <a:t>charis</a:t>
            </a:r>
            <a:r>
              <a:rPr lang="en-US" sz="4400" dirty="0" smtClean="0">
                <a:solidFill>
                  <a:srgbClr val="92D050"/>
                </a:solidFill>
              </a:rPr>
              <a:t>] </a:t>
            </a:r>
            <a:r>
              <a:rPr lang="en-US" sz="4400" dirty="0" smtClean="0"/>
              <a:t>but </a:t>
            </a:r>
            <a:r>
              <a:rPr lang="en-US" sz="4400" dirty="0"/>
              <a:t>as </a:t>
            </a:r>
            <a:r>
              <a:rPr lang="en-US" sz="4400" u="sng" dirty="0"/>
              <a:t>debt</a:t>
            </a:r>
            <a:r>
              <a:rPr lang="en-US" sz="4400" dirty="0"/>
              <a:t>.</a:t>
            </a:r>
          </a:p>
          <a:p>
            <a:endParaRPr lang="en-US" sz="4400" b="1" dirty="0" smtClean="0"/>
          </a:p>
          <a:p>
            <a:r>
              <a:rPr lang="en-US" sz="4400" b="1" dirty="0" smtClean="0"/>
              <a:t>NLT </a:t>
            </a:r>
            <a:r>
              <a:rPr lang="en-US" sz="4400" b="1" dirty="0"/>
              <a:t>- </a:t>
            </a:r>
            <a:r>
              <a:rPr lang="en-US" sz="4400" dirty="0" smtClean="0"/>
              <a:t>When </a:t>
            </a:r>
            <a:r>
              <a:rPr lang="en-US" sz="4400" dirty="0"/>
              <a:t>people work, their </a:t>
            </a:r>
            <a:r>
              <a:rPr lang="en-US" sz="4400" u="sng" dirty="0"/>
              <a:t>wages</a:t>
            </a:r>
            <a:r>
              <a:rPr lang="en-US" sz="4400" dirty="0"/>
              <a:t> are not a </a:t>
            </a:r>
            <a:r>
              <a:rPr lang="en-US" sz="4400" u="sng" dirty="0" smtClean="0"/>
              <a:t>gift</a:t>
            </a:r>
            <a:r>
              <a:rPr lang="en-US" sz="4400" dirty="0" smtClean="0"/>
              <a:t> </a:t>
            </a:r>
            <a:r>
              <a:rPr lang="en-US" sz="4400" dirty="0">
                <a:solidFill>
                  <a:srgbClr val="92D050"/>
                </a:solidFill>
              </a:rPr>
              <a:t>[</a:t>
            </a:r>
            <a:r>
              <a:rPr lang="en-US" sz="4400" dirty="0" err="1">
                <a:solidFill>
                  <a:srgbClr val="92D050"/>
                </a:solidFill>
              </a:rPr>
              <a:t>charis</a:t>
            </a:r>
            <a:r>
              <a:rPr lang="en-US" sz="4400" dirty="0" smtClean="0">
                <a:solidFill>
                  <a:srgbClr val="92D050"/>
                </a:solidFill>
              </a:rPr>
              <a:t>]</a:t>
            </a:r>
            <a:r>
              <a:rPr lang="en-US" sz="4400" dirty="0" smtClean="0"/>
              <a:t>, </a:t>
            </a:r>
            <a:r>
              <a:rPr lang="en-US" sz="4400" dirty="0"/>
              <a:t>but something they have </a:t>
            </a:r>
            <a:r>
              <a:rPr lang="en-US" sz="4400" u="sng" dirty="0"/>
              <a:t>earned</a:t>
            </a:r>
            <a:r>
              <a:rPr lang="en-US" sz="4400" dirty="0"/>
              <a:t>.</a:t>
            </a:r>
          </a:p>
          <a:p>
            <a:endParaRPr lang="en-US" sz="4400" dirty="0"/>
          </a:p>
        </p:txBody>
      </p:sp>
    </p:spTree>
    <p:extLst>
      <p:ext uri="{BB962C8B-B14F-4D97-AF65-F5344CB8AC3E}">
        <p14:creationId xmlns:p14="http://schemas.microsoft.com/office/powerpoint/2010/main" val="482773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6" name="Picture 10" descr="shallow focus photography of orange Volkswagen Beet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567237" cy="2571355"/>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txBox="1">
            <a:spLocks/>
          </p:cNvSpPr>
          <p:nvPr/>
        </p:nvSpPr>
        <p:spPr>
          <a:xfrm>
            <a:off x="150812" y="6248400"/>
            <a:ext cx="9141619" cy="886344"/>
          </a:xfrm>
          <a:prstGeom prst="rect">
            <a:avLst/>
          </a:prstGeom>
        </p:spPr>
        <p:txBody>
          <a:bodyPr/>
          <a:lstStyle>
            <a:lvl1pPr marL="304747" indent="-304747" algn="l" defTabSz="1218987" rtl="0" eaLnBrk="1" latinLnBrk="0" hangingPunct="1">
              <a:lnSpc>
                <a:spcPct val="90000"/>
              </a:lnSpc>
              <a:spcBef>
                <a:spcPts val="1800"/>
              </a:spcBef>
              <a:buClr>
                <a:schemeClr val="accent1">
                  <a:lumMod val="75000"/>
                </a:schemeClr>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lumMod val="75000"/>
                </a:schemeClr>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a:lstStyle>
          <a:p>
            <a:r>
              <a:rPr lang="en-US" dirty="0" smtClean="0"/>
              <a:t>Images from unsplash.com</a:t>
            </a:r>
            <a:endParaRPr lang="en-US" dirty="0"/>
          </a:p>
        </p:txBody>
      </p:sp>
    </p:spTree>
    <p:extLst>
      <p:ext uri="{BB962C8B-B14F-4D97-AF65-F5344CB8AC3E}">
        <p14:creationId xmlns:p14="http://schemas.microsoft.com/office/powerpoint/2010/main" val="2152259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pink pig figurine on white surfa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7988" y="3124200"/>
            <a:ext cx="4262437" cy="2843045"/>
          </a:xfrm>
          <a:prstGeom prst="rect">
            <a:avLst/>
          </a:prstGeom>
          <a:noFill/>
          <a:extLst>
            <a:ext uri="{909E8E84-426E-40DD-AFC4-6F175D3DCCD1}">
              <a14:hiddenFill xmlns:a14="http://schemas.microsoft.com/office/drawing/2010/main">
                <a:solidFill>
                  <a:srgbClr val="FFFFFF"/>
                </a:solidFill>
              </a14:hiddenFill>
            </a:ext>
          </a:extLst>
        </p:spPr>
      </p:pic>
      <p:pic>
        <p:nvPicPr>
          <p:cNvPr id="19466" name="Picture 10" descr="shallow focus photography of orange Volkswagen Beet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567237" cy="2571355"/>
          </a:xfrm>
          <a:prstGeom prst="rect">
            <a:avLst/>
          </a:prstGeom>
          <a:noFill/>
          <a:extLst>
            <a:ext uri="{909E8E84-426E-40DD-AFC4-6F175D3DCCD1}">
              <a14:hiddenFill xmlns:a14="http://schemas.microsoft.com/office/drawing/2010/main">
                <a:solidFill>
                  <a:srgbClr val="FFFFFF"/>
                </a:solidFill>
              </a14:hiddenFill>
            </a:ext>
          </a:extLst>
        </p:spPr>
      </p:pic>
      <p:sp>
        <p:nvSpPr>
          <p:cNvPr id="4" name="Subtitle 2"/>
          <p:cNvSpPr txBox="1">
            <a:spLocks/>
          </p:cNvSpPr>
          <p:nvPr/>
        </p:nvSpPr>
        <p:spPr>
          <a:xfrm>
            <a:off x="150812" y="6248400"/>
            <a:ext cx="9141619" cy="886344"/>
          </a:xfrm>
          <a:prstGeom prst="rect">
            <a:avLst/>
          </a:prstGeom>
        </p:spPr>
        <p:txBody>
          <a:bodyPr/>
          <a:lstStyle>
            <a:lvl1pPr marL="304747" indent="-304747" algn="l" defTabSz="1218987" rtl="0" eaLnBrk="1" latinLnBrk="0" hangingPunct="1">
              <a:lnSpc>
                <a:spcPct val="90000"/>
              </a:lnSpc>
              <a:spcBef>
                <a:spcPts val="1800"/>
              </a:spcBef>
              <a:buClr>
                <a:schemeClr val="accent1">
                  <a:lumMod val="75000"/>
                </a:schemeClr>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lumMod val="75000"/>
                </a:schemeClr>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a:lstStyle>
          <a:p>
            <a:r>
              <a:rPr lang="en-US" dirty="0" smtClean="0"/>
              <a:t>Images from unsplash.com</a:t>
            </a:r>
            <a:endParaRPr lang="en-US" dirty="0"/>
          </a:p>
        </p:txBody>
      </p:sp>
    </p:spTree>
    <p:extLst>
      <p:ext uri="{BB962C8B-B14F-4D97-AF65-F5344CB8AC3E}">
        <p14:creationId xmlns:p14="http://schemas.microsoft.com/office/powerpoint/2010/main" val="943919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Thanksgiving or </a:t>
            </a:r>
            <a:r>
              <a:rPr lang="en-US" dirty="0" err="1" smtClean="0"/>
              <a:t>Turkeyday</a:t>
            </a:r>
            <a:r>
              <a:rPr lang="en-US" dirty="0" smtClean="0"/>
              <a:t>?</a:t>
            </a:r>
            <a:endParaRPr lang="en-US" dirty="0"/>
          </a:p>
        </p:txBody>
      </p:sp>
      <p:pic>
        <p:nvPicPr>
          <p:cNvPr id="1028" name="Picture 4" descr="roasted chick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94612" y="418011"/>
            <a:ext cx="4230250" cy="2821577"/>
          </a:xfrm>
          <a:prstGeom prst="rect">
            <a:avLst/>
          </a:prstGeom>
          <a:noFill/>
          <a:extLst>
            <a:ext uri="{909E8E84-426E-40DD-AFC4-6F175D3DCCD1}">
              <a14:hiddenFill xmlns:a14="http://schemas.microsoft.com/office/drawing/2010/main">
                <a:solidFill>
                  <a:srgbClr val="FFFFFF"/>
                </a:solidFill>
              </a14:hiddenFill>
            </a:ext>
          </a:extLst>
        </p:spPr>
      </p:pic>
      <p:sp>
        <p:nvSpPr>
          <p:cNvPr id="5" name="Subtitle 2"/>
          <p:cNvSpPr txBox="1">
            <a:spLocks/>
          </p:cNvSpPr>
          <p:nvPr/>
        </p:nvSpPr>
        <p:spPr>
          <a:xfrm>
            <a:off x="150812" y="6248400"/>
            <a:ext cx="9141619" cy="886344"/>
          </a:xfrm>
          <a:prstGeom prst="rect">
            <a:avLst/>
          </a:prstGeom>
        </p:spPr>
        <p:txBody>
          <a:bodyPr/>
          <a:lstStyle>
            <a:lvl1pPr marL="304747" indent="-304747" algn="l" defTabSz="1218987" rtl="0" eaLnBrk="1" latinLnBrk="0" hangingPunct="1">
              <a:lnSpc>
                <a:spcPct val="90000"/>
              </a:lnSpc>
              <a:spcBef>
                <a:spcPts val="1800"/>
              </a:spcBef>
              <a:buClr>
                <a:schemeClr val="accent1">
                  <a:lumMod val="75000"/>
                </a:schemeClr>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lumMod val="75000"/>
                </a:schemeClr>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a:lstStyle>
          <a:p>
            <a:r>
              <a:rPr lang="en-US" dirty="0" smtClean="0"/>
              <a:t>Images from unsplash.com</a:t>
            </a:r>
            <a:endParaRPr lang="en-US" dirty="0"/>
          </a:p>
        </p:txBody>
      </p:sp>
      <p:pic>
        <p:nvPicPr>
          <p:cNvPr id="1030" name="Picture 6" descr="brown pie on white ceramic plat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75" y="3429000"/>
            <a:ext cx="195072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brown and black Wilson football"/>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6412" y="1944188"/>
            <a:ext cx="3238500" cy="25908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tex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42212" y="4038600"/>
            <a:ext cx="3805237" cy="2519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3839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pink pig figurine on white surfa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7988" y="3124200"/>
            <a:ext cx="4262437" cy="2843045"/>
          </a:xfrm>
          <a:prstGeom prst="rect">
            <a:avLst/>
          </a:prstGeom>
          <a:noFill/>
          <a:extLst>
            <a:ext uri="{909E8E84-426E-40DD-AFC4-6F175D3DCCD1}">
              <a14:hiddenFill xmlns:a14="http://schemas.microsoft.com/office/drawing/2010/main">
                <a:solidFill>
                  <a:srgbClr val="FFFFFF"/>
                </a:solidFill>
              </a14:hiddenFill>
            </a:ext>
          </a:extLst>
        </p:spPr>
      </p:pic>
      <p:pic>
        <p:nvPicPr>
          <p:cNvPr id="19462" name="Picture 6" descr="100 us dollar bi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96846" y="0"/>
            <a:ext cx="2586037" cy="3876469"/>
          </a:xfrm>
          <a:prstGeom prst="rect">
            <a:avLst/>
          </a:prstGeom>
          <a:noFill/>
          <a:extLst>
            <a:ext uri="{909E8E84-426E-40DD-AFC4-6F175D3DCCD1}">
              <a14:hiddenFill xmlns:a14="http://schemas.microsoft.com/office/drawing/2010/main">
                <a:solidFill>
                  <a:srgbClr val="FFFFFF"/>
                </a:solidFill>
              </a14:hiddenFill>
            </a:ext>
          </a:extLst>
        </p:spPr>
      </p:pic>
      <p:pic>
        <p:nvPicPr>
          <p:cNvPr id="19466" name="Picture 10" descr="shallow focus photography of orange Volkswagen Beet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567237" cy="2571355"/>
          </a:xfrm>
          <a:prstGeom prst="rect">
            <a:avLst/>
          </a:prstGeom>
          <a:noFill/>
          <a:extLst>
            <a:ext uri="{909E8E84-426E-40DD-AFC4-6F175D3DCCD1}">
              <a14:hiddenFill xmlns:a14="http://schemas.microsoft.com/office/drawing/2010/main">
                <a:solidFill>
                  <a:srgbClr val="FFFFFF"/>
                </a:solidFill>
              </a14:hiddenFill>
            </a:ext>
          </a:extLst>
        </p:spPr>
      </p:pic>
      <p:sp>
        <p:nvSpPr>
          <p:cNvPr id="5" name="Subtitle 2"/>
          <p:cNvSpPr txBox="1">
            <a:spLocks/>
          </p:cNvSpPr>
          <p:nvPr/>
        </p:nvSpPr>
        <p:spPr>
          <a:xfrm>
            <a:off x="150812" y="6248400"/>
            <a:ext cx="9141619" cy="886344"/>
          </a:xfrm>
          <a:prstGeom prst="rect">
            <a:avLst/>
          </a:prstGeom>
        </p:spPr>
        <p:txBody>
          <a:bodyPr/>
          <a:lstStyle>
            <a:lvl1pPr marL="304747" indent="-304747" algn="l" defTabSz="1218987" rtl="0" eaLnBrk="1" latinLnBrk="0" hangingPunct="1">
              <a:lnSpc>
                <a:spcPct val="90000"/>
              </a:lnSpc>
              <a:spcBef>
                <a:spcPts val="1800"/>
              </a:spcBef>
              <a:buClr>
                <a:schemeClr val="accent1">
                  <a:lumMod val="75000"/>
                </a:schemeClr>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lumMod val="75000"/>
                </a:schemeClr>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a:lstStyle>
          <a:p>
            <a:r>
              <a:rPr lang="en-US" dirty="0" smtClean="0"/>
              <a:t>Images from unsplash.com</a:t>
            </a:r>
            <a:endParaRPr lang="en-US" dirty="0"/>
          </a:p>
        </p:txBody>
      </p:sp>
    </p:spTree>
    <p:extLst>
      <p:ext uri="{BB962C8B-B14F-4D97-AF65-F5344CB8AC3E}">
        <p14:creationId xmlns:p14="http://schemas.microsoft.com/office/powerpoint/2010/main" val="958473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pink pig figurine on white surfa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7988" y="3124200"/>
            <a:ext cx="4262437" cy="2843045"/>
          </a:xfrm>
          <a:prstGeom prst="rect">
            <a:avLst/>
          </a:prstGeom>
          <a:noFill/>
          <a:extLst>
            <a:ext uri="{909E8E84-426E-40DD-AFC4-6F175D3DCCD1}">
              <a14:hiddenFill xmlns:a14="http://schemas.microsoft.com/office/drawing/2010/main">
                <a:solidFill>
                  <a:srgbClr val="FFFFFF"/>
                </a:solidFill>
              </a14:hiddenFill>
            </a:ext>
          </a:extLst>
        </p:spPr>
      </p:pic>
      <p:pic>
        <p:nvPicPr>
          <p:cNvPr id="19462" name="Picture 6" descr="100 us dollar bi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96846" y="0"/>
            <a:ext cx="2586037" cy="3876469"/>
          </a:xfrm>
          <a:prstGeom prst="rect">
            <a:avLst/>
          </a:prstGeom>
          <a:noFill/>
          <a:extLst>
            <a:ext uri="{909E8E84-426E-40DD-AFC4-6F175D3DCCD1}">
              <a14:hiddenFill xmlns:a14="http://schemas.microsoft.com/office/drawing/2010/main">
                <a:solidFill>
                  <a:srgbClr val="FFFFFF"/>
                </a:solidFill>
              </a14:hiddenFill>
            </a:ext>
          </a:extLst>
        </p:spPr>
      </p:pic>
      <p:pic>
        <p:nvPicPr>
          <p:cNvPr id="19466" name="Picture 10" descr="shallow focus photography of orange Volkswagen Beet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567237" cy="2571355"/>
          </a:xfrm>
          <a:prstGeom prst="rect">
            <a:avLst/>
          </a:prstGeom>
          <a:noFill/>
          <a:extLst>
            <a:ext uri="{909E8E84-426E-40DD-AFC4-6F175D3DCCD1}">
              <a14:hiddenFill xmlns:a14="http://schemas.microsoft.com/office/drawing/2010/main">
                <a:solidFill>
                  <a:srgbClr val="FFFFFF"/>
                </a:solidFill>
              </a14:hiddenFill>
            </a:ext>
          </a:extLst>
        </p:spPr>
      </p:pic>
      <p:pic>
        <p:nvPicPr>
          <p:cNvPr id="19468" name="Picture 12" descr="thanks! paper and black pen on wood surfac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3612" y="1385690"/>
            <a:ext cx="5715000" cy="3811906"/>
          </a:xfrm>
          <a:prstGeom prst="rect">
            <a:avLst/>
          </a:prstGeom>
          <a:noFill/>
          <a:extLst>
            <a:ext uri="{909E8E84-426E-40DD-AFC4-6F175D3DCCD1}">
              <a14:hiddenFill xmlns:a14="http://schemas.microsoft.com/office/drawing/2010/main">
                <a:solidFill>
                  <a:srgbClr val="FFFFFF"/>
                </a:solidFill>
              </a14:hiddenFill>
            </a:ext>
          </a:extLst>
        </p:spPr>
      </p:pic>
      <p:sp>
        <p:nvSpPr>
          <p:cNvPr id="6" name="Subtitle 2"/>
          <p:cNvSpPr txBox="1">
            <a:spLocks/>
          </p:cNvSpPr>
          <p:nvPr/>
        </p:nvSpPr>
        <p:spPr>
          <a:xfrm>
            <a:off x="150812" y="6248400"/>
            <a:ext cx="9141619" cy="886344"/>
          </a:xfrm>
          <a:prstGeom prst="rect">
            <a:avLst/>
          </a:prstGeom>
        </p:spPr>
        <p:txBody>
          <a:bodyPr/>
          <a:lstStyle>
            <a:lvl1pPr marL="304747" indent="-304747" algn="l" defTabSz="1218987" rtl="0" eaLnBrk="1" latinLnBrk="0" hangingPunct="1">
              <a:lnSpc>
                <a:spcPct val="90000"/>
              </a:lnSpc>
              <a:spcBef>
                <a:spcPts val="1800"/>
              </a:spcBef>
              <a:buClr>
                <a:schemeClr val="accent1">
                  <a:lumMod val="75000"/>
                </a:schemeClr>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lumMod val="75000"/>
                </a:schemeClr>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a:lstStyle>
          <a:p>
            <a:r>
              <a:rPr lang="en-US" dirty="0" smtClean="0"/>
              <a:t>Images from unsplash.com</a:t>
            </a:r>
            <a:endParaRPr lang="en-US" dirty="0"/>
          </a:p>
        </p:txBody>
      </p:sp>
    </p:spTree>
    <p:extLst>
      <p:ext uri="{BB962C8B-B14F-4D97-AF65-F5344CB8AC3E}">
        <p14:creationId xmlns:p14="http://schemas.microsoft.com/office/powerpoint/2010/main" val="1849050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1 Corinthians 4:7	[NLT]</a:t>
            </a:r>
            <a:endParaRPr lang="en-US" dirty="0"/>
          </a:p>
        </p:txBody>
      </p:sp>
      <p:sp>
        <p:nvSpPr>
          <p:cNvPr id="2" name="TextBox 1"/>
          <p:cNvSpPr txBox="1"/>
          <p:nvPr/>
        </p:nvSpPr>
        <p:spPr>
          <a:xfrm>
            <a:off x="531812" y="2362200"/>
            <a:ext cx="11887200" cy="2123658"/>
          </a:xfrm>
          <a:prstGeom prst="rect">
            <a:avLst/>
          </a:prstGeom>
          <a:noFill/>
        </p:spPr>
        <p:txBody>
          <a:bodyPr wrap="square" rtlCol="0">
            <a:spAutoFit/>
          </a:bodyPr>
          <a:lstStyle/>
          <a:p>
            <a:r>
              <a:rPr lang="en-US" sz="4400" dirty="0" smtClean="0"/>
              <a:t>“…What do </a:t>
            </a:r>
            <a:r>
              <a:rPr lang="en-US" sz="4400" dirty="0"/>
              <a:t>you have that God hasn't given you? And if everything you have is from God, why boast </a:t>
            </a:r>
            <a:r>
              <a:rPr lang="en-US" sz="4400" u="sng" dirty="0"/>
              <a:t>as though it were not a gift</a:t>
            </a:r>
            <a:r>
              <a:rPr lang="en-US" sz="4400" dirty="0" smtClean="0"/>
              <a:t>?”</a:t>
            </a:r>
            <a:endParaRPr lang="en-US" sz="4400" dirty="0"/>
          </a:p>
        </p:txBody>
      </p:sp>
    </p:spTree>
    <p:extLst>
      <p:ext uri="{BB962C8B-B14F-4D97-AF65-F5344CB8AC3E}">
        <p14:creationId xmlns:p14="http://schemas.microsoft.com/office/powerpoint/2010/main" val="728673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James 1:17	[NKJV]</a:t>
            </a:r>
            <a:endParaRPr lang="en-US" dirty="0"/>
          </a:p>
        </p:txBody>
      </p:sp>
      <p:sp>
        <p:nvSpPr>
          <p:cNvPr id="2" name="TextBox 1"/>
          <p:cNvSpPr txBox="1"/>
          <p:nvPr/>
        </p:nvSpPr>
        <p:spPr>
          <a:xfrm>
            <a:off x="531812" y="2362200"/>
            <a:ext cx="11887200" cy="2123658"/>
          </a:xfrm>
          <a:prstGeom prst="rect">
            <a:avLst/>
          </a:prstGeom>
          <a:noFill/>
        </p:spPr>
        <p:txBody>
          <a:bodyPr wrap="square" rtlCol="0">
            <a:spAutoFit/>
          </a:bodyPr>
          <a:lstStyle/>
          <a:p>
            <a:r>
              <a:rPr lang="en-US" sz="4400" dirty="0" smtClean="0"/>
              <a:t>“</a:t>
            </a:r>
            <a:r>
              <a:rPr lang="en-US" sz="4400" u="sng" dirty="0"/>
              <a:t>Every</a:t>
            </a:r>
            <a:r>
              <a:rPr lang="en-US" sz="4400" dirty="0"/>
              <a:t> good gift and every perfect gift is from above, and comes down </a:t>
            </a:r>
            <a:r>
              <a:rPr lang="en-US" sz="4400" u="sng" dirty="0"/>
              <a:t>from the Father </a:t>
            </a:r>
            <a:r>
              <a:rPr lang="en-US" sz="4400" dirty="0"/>
              <a:t>of </a:t>
            </a:r>
            <a:r>
              <a:rPr lang="en-US" sz="4400" dirty="0" smtClean="0"/>
              <a:t>lights”</a:t>
            </a:r>
            <a:endParaRPr lang="en-US" sz="4400" dirty="0"/>
          </a:p>
        </p:txBody>
      </p:sp>
    </p:spTree>
    <p:extLst>
      <p:ext uri="{BB962C8B-B14F-4D97-AF65-F5344CB8AC3E}">
        <p14:creationId xmlns:p14="http://schemas.microsoft.com/office/powerpoint/2010/main" val="2986080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Acts 17:25	[NKJV]</a:t>
            </a:r>
            <a:endParaRPr lang="en-US" dirty="0"/>
          </a:p>
        </p:txBody>
      </p:sp>
      <p:sp>
        <p:nvSpPr>
          <p:cNvPr id="2" name="TextBox 1"/>
          <p:cNvSpPr txBox="1"/>
          <p:nvPr/>
        </p:nvSpPr>
        <p:spPr>
          <a:xfrm>
            <a:off x="531812" y="2362200"/>
            <a:ext cx="11887200" cy="769441"/>
          </a:xfrm>
          <a:prstGeom prst="rect">
            <a:avLst/>
          </a:prstGeom>
          <a:noFill/>
        </p:spPr>
        <p:txBody>
          <a:bodyPr wrap="square" rtlCol="0">
            <a:spAutoFit/>
          </a:bodyPr>
          <a:lstStyle/>
          <a:p>
            <a:r>
              <a:rPr lang="en-US" sz="4400" dirty="0" smtClean="0"/>
              <a:t>“</a:t>
            </a:r>
            <a:r>
              <a:rPr lang="en-US" sz="4400" dirty="0"/>
              <a:t>He gives to all life, breath, and </a:t>
            </a:r>
            <a:r>
              <a:rPr lang="en-US" sz="4400" u="sng" dirty="0"/>
              <a:t>all things</a:t>
            </a:r>
            <a:r>
              <a:rPr lang="en-US" sz="4400" dirty="0" smtClean="0"/>
              <a:t>.”</a:t>
            </a:r>
            <a:endParaRPr lang="en-US" sz="4400" dirty="0"/>
          </a:p>
        </p:txBody>
      </p:sp>
    </p:spTree>
    <p:extLst>
      <p:ext uri="{BB962C8B-B14F-4D97-AF65-F5344CB8AC3E}">
        <p14:creationId xmlns:p14="http://schemas.microsoft.com/office/powerpoint/2010/main" val="3557414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Romans 6:23	[NKJV]</a:t>
            </a:r>
            <a:endParaRPr lang="en-US" dirty="0"/>
          </a:p>
        </p:txBody>
      </p:sp>
      <p:sp>
        <p:nvSpPr>
          <p:cNvPr id="2" name="TextBox 1"/>
          <p:cNvSpPr txBox="1"/>
          <p:nvPr/>
        </p:nvSpPr>
        <p:spPr>
          <a:xfrm>
            <a:off x="301625" y="2362200"/>
            <a:ext cx="11887200" cy="2800767"/>
          </a:xfrm>
          <a:prstGeom prst="rect">
            <a:avLst/>
          </a:prstGeom>
          <a:noFill/>
        </p:spPr>
        <p:txBody>
          <a:bodyPr wrap="square" rtlCol="0">
            <a:spAutoFit/>
          </a:bodyPr>
          <a:lstStyle/>
          <a:p>
            <a:r>
              <a:rPr lang="en-US" sz="4400" dirty="0" smtClean="0"/>
              <a:t>What are we truly owed?  What have we earned?</a:t>
            </a:r>
          </a:p>
          <a:p>
            <a:endParaRPr lang="en-US" sz="4400" dirty="0" smtClean="0"/>
          </a:p>
          <a:p>
            <a:r>
              <a:rPr lang="en-US" sz="4400" dirty="0" smtClean="0"/>
              <a:t>“For the </a:t>
            </a:r>
            <a:r>
              <a:rPr lang="en-US" sz="4400" u="sng" dirty="0" smtClean="0"/>
              <a:t>wages</a:t>
            </a:r>
            <a:r>
              <a:rPr lang="en-US" sz="4400" dirty="0" smtClean="0"/>
              <a:t> of sin </a:t>
            </a:r>
            <a:r>
              <a:rPr lang="en-US" sz="4400" i="1" dirty="0" smtClean="0"/>
              <a:t>is</a:t>
            </a:r>
            <a:r>
              <a:rPr lang="en-US" sz="4400" dirty="0" smtClean="0"/>
              <a:t> death, but the </a:t>
            </a:r>
            <a:r>
              <a:rPr lang="en-US" sz="4400" u="sng" dirty="0" smtClean="0"/>
              <a:t>gift</a:t>
            </a:r>
            <a:r>
              <a:rPr lang="en-US" sz="4400" dirty="0" smtClean="0"/>
              <a:t> of God </a:t>
            </a:r>
            <a:r>
              <a:rPr lang="en-US" sz="4400" i="1" dirty="0" smtClean="0"/>
              <a:t>is</a:t>
            </a:r>
            <a:r>
              <a:rPr lang="en-US" sz="4400" dirty="0" smtClean="0"/>
              <a:t> eternal life in Christ Jesus our Lord.”</a:t>
            </a:r>
            <a:endParaRPr lang="en-US" sz="4400" dirty="0"/>
          </a:p>
        </p:txBody>
      </p:sp>
    </p:spTree>
    <p:extLst>
      <p:ext uri="{BB962C8B-B14F-4D97-AF65-F5344CB8AC3E}">
        <p14:creationId xmlns:p14="http://schemas.microsoft.com/office/powerpoint/2010/main" val="3827310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“Thanksgiving”</a:t>
            </a:r>
            <a:endParaRPr lang="en-US" dirty="0"/>
          </a:p>
        </p:txBody>
      </p:sp>
    </p:spTree>
    <p:extLst>
      <p:ext uri="{BB962C8B-B14F-4D97-AF65-F5344CB8AC3E}">
        <p14:creationId xmlns:p14="http://schemas.microsoft.com/office/powerpoint/2010/main" val="2496820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Grace at the Heart of Thanksgiving</a:t>
            </a:r>
            <a:endParaRPr lang="en-US" dirty="0"/>
          </a:p>
        </p:txBody>
      </p:sp>
    </p:spTree>
    <p:extLst>
      <p:ext uri="{BB962C8B-B14F-4D97-AF65-F5344CB8AC3E}">
        <p14:creationId xmlns:p14="http://schemas.microsoft.com/office/powerpoint/2010/main" val="1377163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Greek “Grace”</a:t>
            </a:r>
            <a:endParaRPr lang="en-US" dirty="0"/>
          </a:p>
        </p:txBody>
      </p:sp>
      <p:sp>
        <p:nvSpPr>
          <p:cNvPr id="3" name="TextBox 2"/>
          <p:cNvSpPr txBox="1"/>
          <p:nvPr/>
        </p:nvSpPr>
        <p:spPr>
          <a:xfrm>
            <a:off x="3046412" y="1600200"/>
            <a:ext cx="6781800" cy="1200329"/>
          </a:xfrm>
          <a:prstGeom prst="rect">
            <a:avLst/>
          </a:prstGeom>
          <a:noFill/>
        </p:spPr>
        <p:txBody>
          <a:bodyPr wrap="square" rtlCol="0">
            <a:spAutoFit/>
          </a:bodyPr>
          <a:lstStyle/>
          <a:p>
            <a:r>
              <a:rPr lang="en-US" sz="7200" dirty="0" smtClean="0">
                <a:solidFill>
                  <a:srgbClr val="92D050"/>
                </a:solidFill>
              </a:rPr>
              <a:t>    -CHARIS-</a:t>
            </a:r>
            <a:endParaRPr lang="en-US" sz="7200" dirty="0">
              <a:solidFill>
                <a:srgbClr val="92D050"/>
              </a:solidFill>
            </a:endParaRPr>
          </a:p>
        </p:txBody>
      </p:sp>
    </p:spTree>
    <p:extLst>
      <p:ext uri="{BB962C8B-B14F-4D97-AF65-F5344CB8AC3E}">
        <p14:creationId xmlns:p14="http://schemas.microsoft.com/office/powerpoint/2010/main" val="327374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Greek “</a:t>
            </a:r>
            <a:r>
              <a:rPr lang="en-US" dirty="0" err="1" smtClean="0"/>
              <a:t>Thansgiving</a:t>
            </a:r>
            <a:r>
              <a:rPr lang="en-US" dirty="0" smtClean="0"/>
              <a:t>”</a:t>
            </a:r>
            <a:endParaRPr lang="en-US" dirty="0"/>
          </a:p>
        </p:txBody>
      </p:sp>
      <p:sp>
        <p:nvSpPr>
          <p:cNvPr id="3" name="TextBox 2"/>
          <p:cNvSpPr txBox="1"/>
          <p:nvPr/>
        </p:nvSpPr>
        <p:spPr>
          <a:xfrm>
            <a:off x="3046412" y="1600200"/>
            <a:ext cx="6781800" cy="1200329"/>
          </a:xfrm>
          <a:prstGeom prst="rect">
            <a:avLst/>
          </a:prstGeom>
          <a:noFill/>
        </p:spPr>
        <p:txBody>
          <a:bodyPr wrap="square" rtlCol="0">
            <a:spAutoFit/>
          </a:bodyPr>
          <a:lstStyle/>
          <a:p>
            <a:r>
              <a:rPr lang="en-US" sz="7200" dirty="0" err="1" smtClean="0">
                <a:solidFill>
                  <a:srgbClr val="92D050"/>
                </a:solidFill>
              </a:rPr>
              <a:t>eu</a:t>
            </a:r>
            <a:r>
              <a:rPr lang="en-US" sz="7200" dirty="0" smtClean="0">
                <a:solidFill>
                  <a:srgbClr val="92D050"/>
                </a:solidFill>
              </a:rPr>
              <a:t>-CHARIS-</a:t>
            </a:r>
            <a:r>
              <a:rPr lang="en-US" sz="7200" dirty="0" err="1" smtClean="0">
                <a:solidFill>
                  <a:srgbClr val="92D050"/>
                </a:solidFill>
              </a:rPr>
              <a:t>tia</a:t>
            </a:r>
            <a:endParaRPr lang="en-US" sz="7200" dirty="0" smtClean="0">
              <a:solidFill>
                <a:srgbClr val="92D050"/>
              </a:solidFill>
            </a:endParaRPr>
          </a:p>
        </p:txBody>
      </p:sp>
    </p:spTree>
    <p:extLst>
      <p:ext uri="{BB962C8B-B14F-4D97-AF65-F5344CB8AC3E}">
        <p14:creationId xmlns:p14="http://schemas.microsoft.com/office/powerpoint/2010/main" val="3202765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Curved Connector 10"/>
          <p:cNvCxnSpPr/>
          <p:nvPr/>
        </p:nvCxnSpPr>
        <p:spPr>
          <a:xfrm>
            <a:off x="4494212" y="1219200"/>
            <a:ext cx="4953000" cy="4724400"/>
          </a:xfrm>
          <a:prstGeom prst="curvedConnector3">
            <a:avLst/>
          </a:prstGeom>
          <a:ln w="76200">
            <a:tailEnd type="triangle" w="lg" len="lg"/>
          </a:ln>
        </p:spPr>
        <p:style>
          <a:lnRef idx="1">
            <a:schemeClr val="accent1"/>
          </a:lnRef>
          <a:fillRef idx="0">
            <a:schemeClr val="accent1"/>
          </a:fillRef>
          <a:effectRef idx="0">
            <a:schemeClr val="accent1"/>
          </a:effectRef>
          <a:fontRef idx="minor">
            <a:schemeClr val="tx1"/>
          </a:fontRef>
        </p:style>
      </p:cxnSp>
      <p:sp>
        <p:nvSpPr>
          <p:cNvPr id="5" name="Title 4"/>
          <p:cNvSpPr>
            <a:spLocks noGrp="1"/>
          </p:cNvSpPr>
          <p:nvPr>
            <p:ph type="title"/>
          </p:nvPr>
        </p:nvSpPr>
        <p:spPr/>
        <p:txBody>
          <a:bodyPr/>
          <a:lstStyle/>
          <a:p>
            <a:r>
              <a:rPr lang="en-US" dirty="0" smtClean="0"/>
              <a:t>2 Timothy 3:1-5 	[NKJV]</a:t>
            </a:r>
            <a:endParaRPr lang="en-US" dirty="0"/>
          </a:p>
        </p:txBody>
      </p:sp>
      <p:sp>
        <p:nvSpPr>
          <p:cNvPr id="2" name="TextBox 1"/>
          <p:cNvSpPr txBox="1"/>
          <p:nvPr/>
        </p:nvSpPr>
        <p:spPr>
          <a:xfrm>
            <a:off x="150813" y="1524000"/>
            <a:ext cx="11887200" cy="4801314"/>
          </a:xfrm>
          <a:prstGeom prst="rect">
            <a:avLst/>
          </a:prstGeom>
          <a:noFill/>
        </p:spPr>
        <p:txBody>
          <a:bodyPr wrap="square" rtlCol="0">
            <a:spAutoFit/>
          </a:bodyPr>
          <a:lstStyle/>
          <a:p>
            <a:r>
              <a:rPr lang="en-US" sz="3400" dirty="0" smtClean="0"/>
              <a:t>“But </a:t>
            </a:r>
            <a:r>
              <a:rPr lang="en-US" sz="3400" dirty="0"/>
              <a:t>know this, that in the last days perilous times will come: </a:t>
            </a:r>
          </a:p>
          <a:p>
            <a:r>
              <a:rPr lang="en-US" sz="3400" dirty="0" smtClean="0"/>
              <a:t>For </a:t>
            </a:r>
            <a:r>
              <a:rPr lang="en-US" sz="3400" dirty="0"/>
              <a:t>men will be lovers of themselves, lovers of money, boasters, proud, blasphemers, disobedient to parents, </a:t>
            </a:r>
            <a:r>
              <a:rPr lang="en-US" sz="3400" b="1" u="sng" dirty="0">
                <a:solidFill>
                  <a:srgbClr val="FF0000"/>
                </a:solidFill>
              </a:rPr>
              <a:t>unthankful</a:t>
            </a:r>
            <a:r>
              <a:rPr lang="en-US" sz="3400" dirty="0"/>
              <a:t>, unholy, </a:t>
            </a:r>
          </a:p>
          <a:p>
            <a:r>
              <a:rPr lang="en-US" sz="3400" dirty="0" smtClean="0"/>
              <a:t>unloving</a:t>
            </a:r>
            <a:r>
              <a:rPr lang="en-US" sz="3400" dirty="0"/>
              <a:t>, unforgiving, slanderers, without self-control, brutal, despisers of good, </a:t>
            </a:r>
            <a:r>
              <a:rPr lang="en-US" sz="3400" dirty="0" smtClean="0"/>
              <a:t>traitors</a:t>
            </a:r>
            <a:r>
              <a:rPr lang="en-US" sz="3400" dirty="0"/>
              <a:t>, headstrong, haughty, lovers of pleasure rather than lovers of God, </a:t>
            </a:r>
            <a:r>
              <a:rPr lang="en-US" sz="3400" dirty="0" smtClean="0"/>
              <a:t>having </a:t>
            </a:r>
            <a:r>
              <a:rPr lang="en-US" sz="3400" dirty="0"/>
              <a:t>a form of godliness but denying its power. And from such people turn away! </a:t>
            </a:r>
          </a:p>
          <a:p>
            <a:endParaRPr lang="en-US" sz="3400" dirty="0"/>
          </a:p>
        </p:txBody>
      </p:sp>
    </p:spTree>
    <p:extLst>
      <p:ext uri="{BB962C8B-B14F-4D97-AF65-F5344CB8AC3E}">
        <p14:creationId xmlns:p14="http://schemas.microsoft.com/office/powerpoint/2010/main" val="3298458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Greek “</a:t>
            </a:r>
            <a:r>
              <a:rPr lang="en-US" dirty="0" err="1" smtClean="0"/>
              <a:t>Thansgiving</a:t>
            </a:r>
            <a:r>
              <a:rPr lang="en-US" dirty="0" smtClean="0"/>
              <a:t>”</a:t>
            </a:r>
            <a:endParaRPr lang="en-US" dirty="0"/>
          </a:p>
        </p:txBody>
      </p:sp>
      <p:sp>
        <p:nvSpPr>
          <p:cNvPr id="3" name="TextBox 2"/>
          <p:cNvSpPr txBox="1"/>
          <p:nvPr/>
        </p:nvSpPr>
        <p:spPr>
          <a:xfrm>
            <a:off x="3046412" y="1600200"/>
            <a:ext cx="6781800" cy="1200329"/>
          </a:xfrm>
          <a:prstGeom prst="rect">
            <a:avLst/>
          </a:prstGeom>
          <a:noFill/>
        </p:spPr>
        <p:txBody>
          <a:bodyPr wrap="square" rtlCol="0">
            <a:spAutoFit/>
          </a:bodyPr>
          <a:lstStyle/>
          <a:p>
            <a:r>
              <a:rPr lang="en-US" sz="7200" dirty="0" err="1" smtClean="0">
                <a:solidFill>
                  <a:srgbClr val="92D050"/>
                </a:solidFill>
              </a:rPr>
              <a:t>eu</a:t>
            </a:r>
            <a:r>
              <a:rPr lang="en-US" sz="7200" dirty="0" smtClean="0">
                <a:solidFill>
                  <a:srgbClr val="92D050"/>
                </a:solidFill>
              </a:rPr>
              <a:t>-CHARIS-</a:t>
            </a:r>
            <a:r>
              <a:rPr lang="en-US" sz="7200" dirty="0" err="1" smtClean="0">
                <a:solidFill>
                  <a:srgbClr val="92D050"/>
                </a:solidFill>
              </a:rPr>
              <a:t>tia</a:t>
            </a:r>
            <a:endParaRPr lang="en-US" sz="7200" dirty="0" smtClean="0">
              <a:solidFill>
                <a:srgbClr val="92D050"/>
              </a:solidFill>
            </a:endParaRPr>
          </a:p>
        </p:txBody>
      </p:sp>
      <p:sp>
        <p:nvSpPr>
          <p:cNvPr id="4" name="TextBox 3"/>
          <p:cNvSpPr txBox="1"/>
          <p:nvPr/>
        </p:nvSpPr>
        <p:spPr>
          <a:xfrm>
            <a:off x="1065212" y="3352800"/>
            <a:ext cx="6324600" cy="707886"/>
          </a:xfrm>
          <a:prstGeom prst="rect">
            <a:avLst/>
          </a:prstGeom>
          <a:noFill/>
        </p:spPr>
        <p:txBody>
          <a:bodyPr wrap="square" rtlCol="0">
            <a:spAutoFit/>
          </a:bodyPr>
          <a:lstStyle/>
          <a:p>
            <a:r>
              <a:rPr lang="en-US" sz="4000" dirty="0" err="1" smtClean="0"/>
              <a:t>Eu</a:t>
            </a:r>
            <a:r>
              <a:rPr lang="en-US" sz="4000" dirty="0" smtClean="0"/>
              <a:t> = “Good, well done”</a:t>
            </a:r>
            <a:endParaRPr lang="en-US" sz="4000" dirty="0"/>
          </a:p>
        </p:txBody>
      </p:sp>
    </p:spTree>
    <p:extLst>
      <p:ext uri="{BB962C8B-B14F-4D97-AF65-F5344CB8AC3E}">
        <p14:creationId xmlns:p14="http://schemas.microsoft.com/office/powerpoint/2010/main" val="4269784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 to God’s Grace = </a:t>
            </a:r>
            <a:endParaRPr lang="en-US" dirty="0"/>
          </a:p>
        </p:txBody>
      </p:sp>
      <p:sp>
        <p:nvSpPr>
          <p:cNvPr id="3" name="TextBox 2"/>
          <p:cNvSpPr txBox="1"/>
          <p:nvPr/>
        </p:nvSpPr>
        <p:spPr>
          <a:xfrm>
            <a:off x="3046412" y="1600200"/>
            <a:ext cx="6781800" cy="1200329"/>
          </a:xfrm>
          <a:prstGeom prst="rect">
            <a:avLst/>
          </a:prstGeom>
          <a:noFill/>
        </p:spPr>
        <p:txBody>
          <a:bodyPr wrap="square" rtlCol="0">
            <a:spAutoFit/>
          </a:bodyPr>
          <a:lstStyle/>
          <a:p>
            <a:r>
              <a:rPr lang="en-US" sz="7200" dirty="0" smtClean="0">
                <a:solidFill>
                  <a:srgbClr val="92D050"/>
                </a:solidFill>
              </a:rPr>
              <a:t>    -CHARIS-</a:t>
            </a:r>
            <a:endParaRPr lang="en-US" sz="7200" dirty="0">
              <a:solidFill>
                <a:srgbClr val="92D050"/>
              </a:solidFill>
            </a:endParaRPr>
          </a:p>
        </p:txBody>
      </p:sp>
    </p:spTree>
    <p:extLst>
      <p:ext uri="{BB962C8B-B14F-4D97-AF65-F5344CB8AC3E}">
        <p14:creationId xmlns:p14="http://schemas.microsoft.com/office/powerpoint/2010/main" val="378644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 to God’s “Grace” = “Thanksgiving” </a:t>
            </a:r>
            <a:endParaRPr lang="en-US" dirty="0"/>
          </a:p>
        </p:txBody>
      </p:sp>
      <p:sp>
        <p:nvSpPr>
          <p:cNvPr id="3" name="TextBox 2"/>
          <p:cNvSpPr txBox="1"/>
          <p:nvPr/>
        </p:nvSpPr>
        <p:spPr>
          <a:xfrm>
            <a:off x="3046412" y="1600200"/>
            <a:ext cx="6781800" cy="1200329"/>
          </a:xfrm>
          <a:prstGeom prst="rect">
            <a:avLst/>
          </a:prstGeom>
          <a:noFill/>
        </p:spPr>
        <p:txBody>
          <a:bodyPr wrap="square" rtlCol="0">
            <a:spAutoFit/>
          </a:bodyPr>
          <a:lstStyle/>
          <a:p>
            <a:r>
              <a:rPr lang="en-US" sz="7200" dirty="0" err="1" smtClean="0">
                <a:solidFill>
                  <a:srgbClr val="92D050"/>
                </a:solidFill>
              </a:rPr>
              <a:t>eu</a:t>
            </a:r>
            <a:r>
              <a:rPr lang="en-US" sz="7200" dirty="0" smtClean="0">
                <a:solidFill>
                  <a:srgbClr val="92D050"/>
                </a:solidFill>
              </a:rPr>
              <a:t>-CHARIS-</a:t>
            </a:r>
            <a:endParaRPr lang="en-US" sz="7200" dirty="0">
              <a:solidFill>
                <a:srgbClr val="92D050"/>
              </a:solidFill>
            </a:endParaRPr>
          </a:p>
        </p:txBody>
      </p:sp>
    </p:spTree>
    <p:extLst>
      <p:ext uri="{BB962C8B-B14F-4D97-AF65-F5344CB8AC3E}">
        <p14:creationId xmlns:p14="http://schemas.microsoft.com/office/powerpoint/2010/main" val="3617876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 to God’s “Grace” = “Thanksgiving” </a:t>
            </a:r>
            <a:endParaRPr lang="en-US" dirty="0"/>
          </a:p>
        </p:txBody>
      </p:sp>
      <p:sp>
        <p:nvSpPr>
          <p:cNvPr id="3" name="TextBox 2"/>
          <p:cNvSpPr txBox="1"/>
          <p:nvPr/>
        </p:nvSpPr>
        <p:spPr>
          <a:xfrm>
            <a:off x="3046412" y="1600200"/>
            <a:ext cx="6781800" cy="1200329"/>
          </a:xfrm>
          <a:prstGeom prst="rect">
            <a:avLst/>
          </a:prstGeom>
          <a:noFill/>
        </p:spPr>
        <p:txBody>
          <a:bodyPr wrap="square" rtlCol="0">
            <a:spAutoFit/>
          </a:bodyPr>
          <a:lstStyle/>
          <a:p>
            <a:r>
              <a:rPr lang="en-US" sz="7200" dirty="0" err="1" smtClean="0">
                <a:solidFill>
                  <a:srgbClr val="92D050"/>
                </a:solidFill>
              </a:rPr>
              <a:t>eu</a:t>
            </a:r>
            <a:r>
              <a:rPr lang="en-US" sz="7200" dirty="0" smtClean="0">
                <a:solidFill>
                  <a:srgbClr val="92D050"/>
                </a:solidFill>
              </a:rPr>
              <a:t>-CHARIS-</a:t>
            </a:r>
          </a:p>
        </p:txBody>
      </p:sp>
      <p:sp>
        <p:nvSpPr>
          <p:cNvPr id="4" name="TextBox 3"/>
          <p:cNvSpPr txBox="1"/>
          <p:nvPr/>
        </p:nvSpPr>
        <p:spPr>
          <a:xfrm>
            <a:off x="531812" y="3200400"/>
            <a:ext cx="11430000" cy="2123658"/>
          </a:xfrm>
          <a:prstGeom prst="rect">
            <a:avLst/>
          </a:prstGeom>
          <a:noFill/>
        </p:spPr>
        <p:txBody>
          <a:bodyPr wrap="square" rtlCol="0">
            <a:spAutoFit/>
          </a:bodyPr>
          <a:lstStyle/>
          <a:p>
            <a:r>
              <a:rPr lang="en-US" sz="4400" dirty="0" err="1" smtClean="0">
                <a:solidFill>
                  <a:srgbClr val="92D050"/>
                </a:solidFill>
              </a:rPr>
              <a:t>euCHARIStia</a:t>
            </a:r>
            <a:r>
              <a:rPr lang="en-US" sz="4400" dirty="0" smtClean="0">
                <a:solidFill>
                  <a:srgbClr val="92D050"/>
                </a:solidFill>
              </a:rPr>
              <a:t> </a:t>
            </a:r>
            <a:r>
              <a:rPr lang="en-US" sz="4400" dirty="0" smtClean="0"/>
              <a:t>– noun – 15x – “Thanksgiving”</a:t>
            </a:r>
          </a:p>
          <a:p>
            <a:r>
              <a:rPr lang="en-US" sz="4400" dirty="0" err="1" smtClean="0">
                <a:solidFill>
                  <a:srgbClr val="92D050"/>
                </a:solidFill>
              </a:rPr>
              <a:t>euCHARISteo</a:t>
            </a:r>
            <a:r>
              <a:rPr lang="en-US" sz="4400" dirty="0" smtClean="0">
                <a:solidFill>
                  <a:srgbClr val="92D050"/>
                </a:solidFill>
              </a:rPr>
              <a:t> </a:t>
            </a:r>
            <a:r>
              <a:rPr lang="en-US" sz="4400" dirty="0" smtClean="0"/>
              <a:t>– verb – 39x – “Giving of thanks”</a:t>
            </a:r>
          </a:p>
          <a:p>
            <a:r>
              <a:rPr lang="en-US" sz="4400" dirty="0" err="1" smtClean="0">
                <a:solidFill>
                  <a:srgbClr val="92D050"/>
                </a:solidFill>
              </a:rPr>
              <a:t>euCHARIStos</a:t>
            </a:r>
            <a:r>
              <a:rPr lang="en-US" sz="4400" dirty="0" smtClean="0">
                <a:solidFill>
                  <a:srgbClr val="92D050"/>
                </a:solidFill>
              </a:rPr>
              <a:t> </a:t>
            </a:r>
            <a:r>
              <a:rPr lang="en-US" sz="4400" dirty="0" smtClean="0"/>
              <a:t>– adjective – 1x – “thankful”</a:t>
            </a:r>
            <a:endParaRPr lang="en-US" sz="4400" dirty="0"/>
          </a:p>
        </p:txBody>
      </p:sp>
    </p:spTree>
    <p:extLst>
      <p:ext uri="{BB962C8B-B14F-4D97-AF65-F5344CB8AC3E}">
        <p14:creationId xmlns:p14="http://schemas.microsoft.com/office/powerpoint/2010/main" val="4234521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euCHARIStia</a:t>
            </a:r>
            <a:r>
              <a:rPr lang="en-US" dirty="0" smtClean="0"/>
              <a:t>:  Philippians 4:6 	[NKJV]</a:t>
            </a:r>
            <a:endParaRPr lang="en-US" dirty="0"/>
          </a:p>
        </p:txBody>
      </p:sp>
      <p:sp>
        <p:nvSpPr>
          <p:cNvPr id="2" name="TextBox 1"/>
          <p:cNvSpPr txBox="1"/>
          <p:nvPr/>
        </p:nvSpPr>
        <p:spPr>
          <a:xfrm>
            <a:off x="531812" y="2133600"/>
            <a:ext cx="11887200" cy="2800767"/>
          </a:xfrm>
          <a:prstGeom prst="rect">
            <a:avLst/>
          </a:prstGeom>
          <a:noFill/>
        </p:spPr>
        <p:txBody>
          <a:bodyPr wrap="square" rtlCol="0">
            <a:spAutoFit/>
          </a:bodyPr>
          <a:lstStyle/>
          <a:p>
            <a:r>
              <a:rPr lang="en-US" sz="4400" dirty="0" smtClean="0"/>
              <a:t>“</a:t>
            </a:r>
            <a:r>
              <a:rPr lang="en-US" sz="4400" dirty="0"/>
              <a:t>Be anxious for nothing, but in </a:t>
            </a:r>
            <a:r>
              <a:rPr lang="en-US" sz="4400" u="sng" dirty="0"/>
              <a:t>everything</a:t>
            </a:r>
            <a:r>
              <a:rPr lang="en-US" sz="4400" dirty="0"/>
              <a:t> by prayer and supplication, with </a:t>
            </a:r>
            <a:r>
              <a:rPr lang="en-US" sz="4400" b="1" u="sng" dirty="0"/>
              <a:t>thanksgiving</a:t>
            </a:r>
            <a:r>
              <a:rPr lang="en-US" sz="4400" dirty="0"/>
              <a:t> </a:t>
            </a:r>
            <a:r>
              <a:rPr lang="en-US" sz="4400" dirty="0" smtClean="0">
                <a:solidFill>
                  <a:srgbClr val="92D050"/>
                </a:solidFill>
              </a:rPr>
              <a:t>[</a:t>
            </a:r>
            <a:r>
              <a:rPr lang="en-US" sz="4400" dirty="0" err="1" smtClean="0">
                <a:solidFill>
                  <a:srgbClr val="92D050"/>
                </a:solidFill>
              </a:rPr>
              <a:t>euCHARIStia</a:t>
            </a:r>
            <a:r>
              <a:rPr lang="en-US" sz="4400" dirty="0">
                <a:solidFill>
                  <a:srgbClr val="92D050"/>
                </a:solidFill>
              </a:rPr>
              <a:t>]</a:t>
            </a:r>
            <a:r>
              <a:rPr lang="en-US" sz="4400" dirty="0" smtClean="0"/>
              <a:t>,</a:t>
            </a:r>
            <a:r>
              <a:rPr lang="en-US" sz="4400" dirty="0" smtClean="0">
                <a:solidFill>
                  <a:srgbClr val="92D050"/>
                </a:solidFill>
              </a:rPr>
              <a:t> </a:t>
            </a:r>
            <a:r>
              <a:rPr lang="en-US" sz="4400" dirty="0"/>
              <a:t>let your requests be made known to God;</a:t>
            </a:r>
          </a:p>
        </p:txBody>
      </p:sp>
    </p:spTree>
    <p:extLst>
      <p:ext uri="{BB962C8B-B14F-4D97-AF65-F5344CB8AC3E}">
        <p14:creationId xmlns:p14="http://schemas.microsoft.com/office/powerpoint/2010/main" val="2424717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euCHARIStia</a:t>
            </a:r>
            <a:r>
              <a:rPr lang="en-US" dirty="0" smtClean="0"/>
              <a:t>:  2 Corinthians 4:14-15	[NLT]</a:t>
            </a:r>
            <a:endParaRPr lang="en-US" dirty="0"/>
          </a:p>
        </p:txBody>
      </p:sp>
      <p:sp>
        <p:nvSpPr>
          <p:cNvPr id="2" name="TextBox 1"/>
          <p:cNvSpPr txBox="1"/>
          <p:nvPr/>
        </p:nvSpPr>
        <p:spPr>
          <a:xfrm>
            <a:off x="150813" y="1676400"/>
            <a:ext cx="11887200" cy="4401205"/>
          </a:xfrm>
          <a:prstGeom prst="rect">
            <a:avLst/>
          </a:prstGeom>
          <a:noFill/>
        </p:spPr>
        <p:txBody>
          <a:bodyPr wrap="square" rtlCol="0">
            <a:spAutoFit/>
          </a:bodyPr>
          <a:lstStyle/>
          <a:p>
            <a:r>
              <a:rPr lang="en-US" sz="4000" dirty="0" smtClean="0"/>
              <a:t>“</a:t>
            </a:r>
            <a:r>
              <a:rPr lang="en-US" sz="4000" dirty="0"/>
              <a:t>We know that God, who raised the Lord Jesus, will also raise us with Jesus and present us to Himself together with you. </a:t>
            </a:r>
          </a:p>
          <a:p>
            <a:r>
              <a:rPr lang="en-US" sz="4000" dirty="0" smtClean="0"/>
              <a:t>All </a:t>
            </a:r>
            <a:r>
              <a:rPr lang="en-US" sz="4000" dirty="0"/>
              <a:t>of this is for your benefit. And as God's </a:t>
            </a:r>
            <a:r>
              <a:rPr lang="en-US" sz="4000" b="1" u="sng" dirty="0"/>
              <a:t>grace </a:t>
            </a:r>
            <a:r>
              <a:rPr lang="en-US" sz="4000" dirty="0"/>
              <a:t>reaches more and more people, there will be great </a:t>
            </a:r>
            <a:r>
              <a:rPr lang="en-US" sz="4000" b="1" u="sng" dirty="0"/>
              <a:t>thanksgiving </a:t>
            </a:r>
            <a:r>
              <a:rPr lang="en-US" sz="4000" b="1" u="sng" dirty="0">
                <a:solidFill>
                  <a:srgbClr val="92D050"/>
                </a:solidFill>
              </a:rPr>
              <a:t>[</a:t>
            </a:r>
            <a:r>
              <a:rPr lang="en-US" sz="4000" b="1" u="sng" dirty="0" err="1" smtClean="0">
                <a:solidFill>
                  <a:srgbClr val="92D050"/>
                </a:solidFill>
              </a:rPr>
              <a:t>euCHARIStia</a:t>
            </a:r>
            <a:r>
              <a:rPr lang="en-US" sz="4000" b="1" u="sng" dirty="0">
                <a:solidFill>
                  <a:srgbClr val="92D050"/>
                </a:solidFill>
              </a:rPr>
              <a:t>]</a:t>
            </a:r>
            <a:r>
              <a:rPr lang="en-US" sz="4000" dirty="0" smtClean="0"/>
              <a:t>,</a:t>
            </a:r>
            <a:r>
              <a:rPr lang="en-US" sz="4000" dirty="0" smtClean="0">
                <a:solidFill>
                  <a:srgbClr val="92D050"/>
                </a:solidFill>
              </a:rPr>
              <a:t> </a:t>
            </a:r>
            <a:r>
              <a:rPr lang="en-US" sz="4000" dirty="0"/>
              <a:t>and God will receive more and more glory.</a:t>
            </a:r>
          </a:p>
        </p:txBody>
      </p:sp>
    </p:spTree>
    <p:extLst>
      <p:ext uri="{BB962C8B-B14F-4D97-AF65-F5344CB8AC3E}">
        <p14:creationId xmlns:p14="http://schemas.microsoft.com/office/powerpoint/2010/main" val="2597655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euCHARIStia</a:t>
            </a:r>
            <a:r>
              <a:rPr lang="en-US" dirty="0" smtClean="0"/>
              <a:t>:  2 Corinthians 9:10-12	[NLT]</a:t>
            </a:r>
            <a:endParaRPr lang="en-US" dirty="0"/>
          </a:p>
        </p:txBody>
      </p:sp>
      <p:sp>
        <p:nvSpPr>
          <p:cNvPr id="2" name="TextBox 1"/>
          <p:cNvSpPr txBox="1"/>
          <p:nvPr/>
        </p:nvSpPr>
        <p:spPr>
          <a:xfrm>
            <a:off x="150813" y="1443446"/>
            <a:ext cx="11887200" cy="5016758"/>
          </a:xfrm>
          <a:prstGeom prst="rect">
            <a:avLst/>
          </a:prstGeom>
          <a:noFill/>
        </p:spPr>
        <p:txBody>
          <a:bodyPr wrap="square" rtlCol="0">
            <a:spAutoFit/>
          </a:bodyPr>
          <a:lstStyle/>
          <a:p>
            <a:r>
              <a:rPr lang="en-US" sz="3200" b="1" dirty="0" smtClean="0"/>
              <a:t>“</a:t>
            </a:r>
            <a:r>
              <a:rPr lang="en-US" sz="3200" dirty="0" smtClean="0"/>
              <a:t>For </a:t>
            </a:r>
            <a:r>
              <a:rPr lang="en-US" sz="3200" u="sng" dirty="0"/>
              <a:t>God is the One who provides </a:t>
            </a:r>
            <a:r>
              <a:rPr lang="en-US" sz="3200" dirty="0"/>
              <a:t>seed for the farmer and then bread to eat. In the same way, </a:t>
            </a:r>
            <a:r>
              <a:rPr lang="en-US" sz="3200" u="sng" dirty="0"/>
              <a:t>He will provide and increase your resources </a:t>
            </a:r>
            <a:r>
              <a:rPr lang="en-US" sz="3200" dirty="0"/>
              <a:t>and then produce a great harvest of generosity in you. </a:t>
            </a:r>
          </a:p>
          <a:p>
            <a:r>
              <a:rPr lang="en-US" sz="3200" dirty="0" smtClean="0"/>
              <a:t>Yes</a:t>
            </a:r>
            <a:r>
              <a:rPr lang="en-US" sz="3200" dirty="0"/>
              <a:t>, you will be enriched in every way so </a:t>
            </a:r>
            <a:r>
              <a:rPr lang="en-US" sz="3200" u="sng" dirty="0"/>
              <a:t>that</a:t>
            </a:r>
            <a:r>
              <a:rPr lang="en-US" sz="3200" dirty="0"/>
              <a:t> you can always be generous. And when we take your gifts to those who need them, they will thank </a:t>
            </a:r>
            <a:r>
              <a:rPr lang="en-US" sz="3200" dirty="0">
                <a:solidFill>
                  <a:srgbClr val="92D050"/>
                </a:solidFill>
              </a:rPr>
              <a:t>[</a:t>
            </a:r>
            <a:r>
              <a:rPr lang="en-US" sz="3200" dirty="0" err="1" smtClean="0">
                <a:solidFill>
                  <a:srgbClr val="92D050"/>
                </a:solidFill>
              </a:rPr>
              <a:t>euCHARIStia</a:t>
            </a:r>
            <a:r>
              <a:rPr lang="en-US" sz="3200" dirty="0">
                <a:solidFill>
                  <a:srgbClr val="92D050"/>
                </a:solidFill>
              </a:rPr>
              <a:t>]</a:t>
            </a:r>
            <a:r>
              <a:rPr lang="en-US" sz="3200" dirty="0" smtClean="0">
                <a:solidFill>
                  <a:srgbClr val="92D050"/>
                </a:solidFill>
              </a:rPr>
              <a:t> </a:t>
            </a:r>
            <a:r>
              <a:rPr lang="en-US" sz="3200" dirty="0"/>
              <a:t>God.</a:t>
            </a:r>
          </a:p>
          <a:p>
            <a:r>
              <a:rPr lang="en-US" sz="3200" dirty="0" smtClean="0"/>
              <a:t>So </a:t>
            </a:r>
            <a:r>
              <a:rPr lang="en-US" sz="3200" dirty="0"/>
              <a:t>two good things will result from this ministry of giving—the needs of the believers in Jerusalem will be met, and they will joyfully </a:t>
            </a:r>
            <a:r>
              <a:rPr lang="en-US" sz="3200" u="sng" dirty="0"/>
              <a:t>express their thanks</a:t>
            </a:r>
            <a:r>
              <a:rPr lang="en-US" sz="3200" dirty="0"/>
              <a:t> </a:t>
            </a:r>
            <a:r>
              <a:rPr lang="en-US" sz="3200" dirty="0" smtClean="0">
                <a:solidFill>
                  <a:srgbClr val="92D050"/>
                </a:solidFill>
              </a:rPr>
              <a:t>[</a:t>
            </a:r>
            <a:r>
              <a:rPr lang="en-US" sz="3200" dirty="0" err="1" smtClean="0">
                <a:solidFill>
                  <a:srgbClr val="92D050"/>
                </a:solidFill>
              </a:rPr>
              <a:t>euCHARIStia</a:t>
            </a:r>
            <a:r>
              <a:rPr lang="en-US" sz="3200" dirty="0">
                <a:solidFill>
                  <a:srgbClr val="92D050"/>
                </a:solidFill>
              </a:rPr>
              <a:t>]</a:t>
            </a:r>
            <a:r>
              <a:rPr lang="en-US" sz="3200" dirty="0" smtClean="0">
                <a:solidFill>
                  <a:srgbClr val="92D050"/>
                </a:solidFill>
              </a:rPr>
              <a:t> </a:t>
            </a:r>
            <a:r>
              <a:rPr lang="en-US" sz="3200" dirty="0"/>
              <a:t>to God.</a:t>
            </a:r>
          </a:p>
          <a:p>
            <a:endParaRPr lang="en-US" sz="3200" dirty="0"/>
          </a:p>
        </p:txBody>
      </p:sp>
    </p:spTree>
    <p:extLst>
      <p:ext uri="{BB962C8B-B14F-4D97-AF65-F5344CB8AC3E}">
        <p14:creationId xmlns:p14="http://schemas.microsoft.com/office/powerpoint/2010/main" val="1210864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euCHARISteo</a:t>
            </a:r>
            <a:r>
              <a:rPr lang="en-US" dirty="0" smtClean="0"/>
              <a:t>:  Matthew 15:36	[NKJV]</a:t>
            </a:r>
            <a:endParaRPr lang="en-US" dirty="0"/>
          </a:p>
        </p:txBody>
      </p:sp>
      <p:sp>
        <p:nvSpPr>
          <p:cNvPr id="2" name="TextBox 1"/>
          <p:cNvSpPr txBox="1"/>
          <p:nvPr/>
        </p:nvSpPr>
        <p:spPr>
          <a:xfrm>
            <a:off x="150813" y="1828800"/>
            <a:ext cx="11887200" cy="2800767"/>
          </a:xfrm>
          <a:prstGeom prst="rect">
            <a:avLst/>
          </a:prstGeom>
          <a:noFill/>
        </p:spPr>
        <p:txBody>
          <a:bodyPr wrap="square" rtlCol="0">
            <a:spAutoFit/>
          </a:bodyPr>
          <a:lstStyle/>
          <a:p>
            <a:r>
              <a:rPr lang="en-US" sz="4400" dirty="0" smtClean="0"/>
              <a:t>“And </a:t>
            </a:r>
            <a:r>
              <a:rPr lang="en-US" sz="4400" dirty="0"/>
              <a:t>He took the seven loaves and the fish and </a:t>
            </a:r>
            <a:r>
              <a:rPr lang="en-US" sz="4400" u="sng" dirty="0"/>
              <a:t>gave </a:t>
            </a:r>
            <a:r>
              <a:rPr lang="en-US" sz="4400" u="sng" dirty="0" smtClean="0"/>
              <a:t>thanks </a:t>
            </a:r>
            <a:r>
              <a:rPr lang="en-US" sz="4400" dirty="0" smtClean="0">
                <a:solidFill>
                  <a:srgbClr val="92D050"/>
                </a:solidFill>
              </a:rPr>
              <a:t>[</a:t>
            </a:r>
            <a:r>
              <a:rPr lang="en-US" sz="4400" dirty="0" err="1" smtClean="0">
                <a:solidFill>
                  <a:srgbClr val="92D050"/>
                </a:solidFill>
              </a:rPr>
              <a:t>euCHARISteo</a:t>
            </a:r>
            <a:r>
              <a:rPr lang="en-US" sz="4400" dirty="0" smtClean="0">
                <a:solidFill>
                  <a:srgbClr val="92D050"/>
                </a:solidFill>
              </a:rPr>
              <a:t>]</a:t>
            </a:r>
            <a:r>
              <a:rPr lang="en-US" sz="4400" dirty="0" smtClean="0"/>
              <a:t>, </a:t>
            </a:r>
            <a:r>
              <a:rPr lang="en-US" sz="4400" dirty="0"/>
              <a:t>broke </a:t>
            </a:r>
            <a:r>
              <a:rPr lang="en-US" sz="4400" i="1" dirty="0"/>
              <a:t>them</a:t>
            </a:r>
            <a:r>
              <a:rPr lang="en-US" sz="4400" dirty="0"/>
              <a:t> and gave </a:t>
            </a:r>
            <a:r>
              <a:rPr lang="en-US" sz="4400" i="1" dirty="0"/>
              <a:t>them</a:t>
            </a:r>
            <a:r>
              <a:rPr lang="en-US" sz="4400" dirty="0"/>
              <a:t> to His disciples; and the disciples </a:t>
            </a:r>
            <a:r>
              <a:rPr lang="en-US" sz="4400" i="1" dirty="0"/>
              <a:t>gave</a:t>
            </a:r>
            <a:r>
              <a:rPr lang="en-US" sz="4400" dirty="0"/>
              <a:t> to the multitude.</a:t>
            </a:r>
          </a:p>
        </p:txBody>
      </p:sp>
    </p:spTree>
    <p:extLst>
      <p:ext uri="{BB962C8B-B14F-4D97-AF65-F5344CB8AC3E}">
        <p14:creationId xmlns:p14="http://schemas.microsoft.com/office/powerpoint/2010/main" val="2365387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euCHARISteo</a:t>
            </a:r>
            <a:r>
              <a:rPr lang="en-US" dirty="0" smtClean="0"/>
              <a:t>:  Ephesians 5:20	[NKJV]</a:t>
            </a:r>
            <a:endParaRPr lang="en-US" dirty="0"/>
          </a:p>
        </p:txBody>
      </p:sp>
      <p:sp>
        <p:nvSpPr>
          <p:cNvPr id="2" name="TextBox 1"/>
          <p:cNvSpPr txBox="1"/>
          <p:nvPr/>
        </p:nvSpPr>
        <p:spPr>
          <a:xfrm>
            <a:off x="150813" y="1828800"/>
            <a:ext cx="11887200" cy="2123658"/>
          </a:xfrm>
          <a:prstGeom prst="rect">
            <a:avLst/>
          </a:prstGeom>
          <a:noFill/>
        </p:spPr>
        <p:txBody>
          <a:bodyPr wrap="square" rtlCol="0">
            <a:spAutoFit/>
          </a:bodyPr>
          <a:lstStyle/>
          <a:p>
            <a:r>
              <a:rPr lang="en-US" sz="4400" dirty="0" smtClean="0"/>
              <a:t>“</a:t>
            </a:r>
            <a:r>
              <a:rPr lang="en-US" sz="4400" u="sng" dirty="0"/>
              <a:t>giving thanks </a:t>
            </a:r>
            <a:r>
              <a:rPr lang="en-US" sz="4400" dirty="0" smtClean="0">
                <a:solidFill>
                  <a:srgbClr val="92D050"/>
                </a:solidFill>
              </a:rPr>
              <a:t>[</a:t>
            </a:r>
            <a:r>
              <a:rPr lang="en-US" sz="4400" dirty="0" err="1" smtClean="0">
                <a:solidFill>
                  <a:srgbClr val="92D050"/>
                </a:solidFill>
              </a:rPr>
              <a:t>euCHARISteo</a:t>
            </a:r>
            <a:r>
              <a:rPr lang="en-US" sz="4400" dirty="0">
                <a:solidFill>
                  <a:srgbClr val="92D050"/>
                </a:solidFill>
              </a:rPr>
              <a:t>]</a:t>
            </a:r>
            <a:r>
              <a:rPr lang="en-US" sz="4400" dirty="0" smtClean="0">
                <a:solidFill>
                  <a:srgbClr val="92D050"/>
                </a:solidFill>
              </a:rPr>
              <a:t> </a:t>
            </a:r>
            <a:r>
              <a:rPr lang="en-US" sz="4400" u="sng" dirty="0"/>
              <a:t>always</a:t>
            </a:r>
            <a:r>
              <a:rPr lang="en-US" sz="4400" dirty="0"/>
              <a:t> for all things to God the Father in the name of our Lord Jesus Christ</a:t>
            </a:r>
            <a:r>
              <a:rPr lang="en-US" sz="4400" dirty="0" smtClean="0"/>
              <a:t>,”</a:t>
            </a:r>
            <a:endParaRPr lang="en-US" sz="4400" dirty="0"/>
          </a:p>
        </p:txBody>
      </p:sp>
    </p:spTree>
    <p:extLst>
      <p:ext uri="{BB962C8B-B14F-4D97-AF65-F5344CB8AC3E}">
        <p14:creationId xmlns:p14="http://schemas.microsoft.com/office/powerpoint/2010/main" val="3433886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euCHARISteo</a:t>
            </a:r>
            <a:r>
              <a:rPr lang="en-US" dirty="0" smtClean="0"/>
              <a:t>:  </a:t>
            </a:r>
            <a:r>
              <a:rPr lang="en-US" dirty="0" err="1" smtClean="0"/>
              <a:t>Colosians</a:t>
            </a:r>
            <a:r>
              <a:rPr lang="en-US" dirty="0" smtClean="0"/>
              <a:t> 3:17	[NKJV]</a:t>
            </a:r>
            <a:endParaRPr lang="en-US" dirty="0"/>
          </a:p>
        </p:txBody>
      </p:sp>
      <p:sp>
        <p:nvSpPr>
          <p:cNvPr id="2" name="TextBox 1"/>
          <p:cNvSpPr txBox="1"/>
          <p:nvPr/>
        </p:nvSpPr>
        <p:spPr>
          <a:xfrm>
            <a:off x="150813" y="1828800"/>
            <a:ext cx="11887200" cy="2123658"/>
          </a:xfrm>
          <a:prstGeom prst="rect">
            <a:avLst/>
          </a:prstGeom>
          <a:noFill/>
        </p:spPr>
        <p:txBody>
          <a:bodyPr wrap="square" rtlCol="0">
            <a:spAutoFit/>
          </a:bodyPr>
          <a:lstStyle/>
          <a:p>
            <a:r>
              <a:rPr lang="en-US" sz="4400" dirty="0" smtClean="0"/>
              <a:t>“</a:t>
            </a:r>
            <a:r>
              <a:rPr lang="en-US" sz="4400" dirty="0"/>
              <a:t>And </a:t>
            </a:r>
            <a:r>
              <a:rPr lang="en-US" sz="4400" i="1" dirty="0"/>
              <a:t>whatever</a:t>
            </a:r>
            <a:r>
              <a:rPr lang="en-US" sz="4400" dirty="0"/>
              <a:t> you do </a:t>
            </a:r>
            <a:r>
              <a:rPr lang="en-US" sz="4400" u="sng" dirty="0"/>
              <a:t>in word or deed</a:t>
            </a:r>
            <a:r>
              <a:rPr lang="en-US" sz="4400" dirty="0"/>
              <a:t>, </a:t>
            </a:r>
            <a:r>
              <a:rPr lang="en-US" sz="4400" i="1" dirty="0"/>
              <a:t>do</a:t>
            </a:r>
            <a:r>
              <a:rPr lang="en-US" sz="4400" dirty="0"/>
              <a:t> all in the name of the Lord Jesus, </a:t>
            </a:r>
            <a:r>
              <a:rPr lang="en-US" sz="4400" u="sng" dirty="0"/>
              <a:t>giving thanks </a:t>
            </a:r>
            <a:r>
              <a:rPr lang="en-US" sz="4400" dirty="0">
                <a:solidFill>
                  <a:srgbClr val="92D050"/>
                </a:solidFill>
              </a:rPr>
              <a:t>[</a:t>
            </a:r>
            <a:r>
              <a:rPr lang="en-US" sz="4400" dirty="0" err="1" smtClean="0">
                <a:solidFill>
                  <a:srgbClr val="92D050"/>
                </a:solidFill>
              </a:rPr>
              <a:t>euCHARISteo</a:t>
            </a:r>
            <a:r>
              <a:rPr lang="en-US" sz="4400" dirty="0">
                <a:solidFill>
                  <a:srgbClr val="92D050"/>
                </a:solidFill>
              </a:rPr>
              <a:t>]</a:t>
            </a:r>
            <a:r>
              <a:rPr lang="en-US" sz="4400" dirty="0" smtClean="0">
                <a:solidFill>
                  <a:srgbClr val="92D050"/>
                </a:solidFill>
              </a:rPr>
              <a:t> </a:t>
            </a:r>
            <a:r>
              <a:rPr lang="en-US" sz="4400" dirty="0"/>
              <a:t>to God the Father through Him</a:t>
            </a:r>
            <a:r>
              <a:rPr lang="en-US" sz="4400" dirty="0" smtClean="0"/>
              <a:t>.”</a:t>
            </a:r>
            <a:endParaRPr lang="en-US" sz="4400" dirty="0"/>
          </a:p>
        </p:txBody>
      </p:sp>
    </p:spTree>
    <p:extLst>
      <p:ext uri="{BB962C8B-B14F-4D97-AF65-F5344CB8AC3E}">
        <p14:creationId xmlns:p14="http://schemas.microsoft.com/office/powerpoint/2010/main" val="706108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mages.unsplash.com/photo-1532153259564-a5f24f261f51?ixlib=rb-1.2.1&amp;ixid=MnwxMjA3fDB8MHxwaG90by1wYWdlfHx8fGVufDB8fHx8&amp;auto=format&amp;fit=crop&amp;w=1000&amp;q=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88825" cy="812994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0" y="-647700"/>
            <a:ext cx="9751060" cy="1295400"/>
          </a:xfrm>
        </p:spPr>
        <p:txBody>
          <a:bodyPr/>
          <a:lstStyle/>
          <a:p>
            <a:r>
              <a:rPr lang="en-US" dirty="0" smtClean="0"/>
              <a:t>George Washington – 1789</a:t>
            </a:r>
            <a:endParaRPr lang="en-US" dirty="0"/>
          </a:p>
        </p:txBody>
      </p:sp>
      <p:sp>
        <p:nvSpPr>
          <p:cNvPr id="3" name="TextBox 2"/>
          <p:cNvSpPr txBox="1"/>
          <p:nvPr/>
        </p:nvSpPr>
        <p:spPr>
          <a:xfrm>
            <a:off x="303211" y="1447800"/>
            <a:ext cx="11582400" cy="3785652"/>
          </a:xfrm>
          <a:prstGeom prst="rect">
            <a:avLst/>
          </a:prstGeom>
          <a:noFill/>
        </p:spPr>
        <p:txBody>
          <a:bodyPr wrap="square" rtlCol="0">
            <a:spAutoFit/>
          </a:bodyPr>
          <a:lstStyle/>
          <a:p>
            <a:r>
              <a:rPr lang="en-US" sz="4800" dirty="0" smtClean="0"/>
              <a:t>“Whereas </a:t>
            </a:r>
            <a:r>
              <a:rPr lang="en-US" sz="4800" dirty="0"/>
              <a:t>it is the duty of all Nations to acknowledge the providence of Almighty God, to obey his will, </a:t>
            </a:r>
            <a:r>
              <a:rPr lang="en-US" sz="4800" u="sng" dirty="0"/>
              <a:t>to be grateful for his benefits</a:t>
            </a:r>
            <a:r>
              <a:rPr lang="en-US" sz="4800" dirty="0"/>
              <a:t>, and humbly to implore his protection and </a:t>
            </a:r>
            <a:r>
              <a:rPr lang="en-US" sz="4800" u="sng" dirty="0"/>
              <a:t>favor</a:t>
            </a:r>
            <a:r>
              <a:rPr lang="en-US" sz="4800" dirty="0"/>
              <a:t>—</a:t>
            </a:r>
          </a:p>
        </p:txBody>
      </p:sp>
    </p:spTree>
    <p:extLst>
      <p:ext uri="{BB962C8B-B14F-4D97-AF65-F5344CB8AC3E}">
        <p14:creationId xmlns:p14="http://schemas.microsoft.com/office/powerpoint/2010/main" val="4215066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18882" y="152400"/>
            <a:ext cx="10666729" cy="1295400"/>
          </a:xfrm>
        </p:spPr>
        <p:txBody>
          <a:bodyPr/>
          <a:lstStyle/>
          <a:p>
            <a:r>
              <a:rPr lang="en-US" dirty="0" err="1" smtClean="0"/>
              <a:t>euCHARISteo</a:t>
            </a:r>
            <a:r>
              <a:rPr lang="en-US" dirty="0" smtClean="0"/>
              <a:t>:  1 </a:t>
            </a:r>
            <a:r>
              <a:rPr lang="en-US" dirty="0" err="1" smtClean="0"/>
              <a:t>Thesolonians</a:t>
            </a:r>
            <a:r>
              <a:rPr lang="en-US" dirty="0" smtClean="0"/>
              <a:t> 5:16-18	[NKJV]</a:t>
            </a:r>
            <a:endParaRPr lang="en-US" dirty="0"/>
          </a:p>
        </p:txBody>
      </p:sp>
      <p:sp>
        <p:nvSpPr>
          <p:cNvPr id="2" name="TextBox 1"/>
          <p:cNvSpPr txBox="1"/>
          <p:nvPr/>
        </p:nvSpPr>
        <p:spPr>
          <a:xfrm>
            <a:off x="150813" y="1828800"/>
            <a:ext cx="11887200" cy="2123658"/>
          </a:xfrm>
          <a:prstGeom prst="rect">
            <a:avLst/>
          </a:prstGeom>
          <a:noFill/>
        </p:spPr>
        <p:txBody>
          <a:bodyPr wrap="square" rtlCol="0">
            <a:spAutoFit/>
          </a:bodyPr>
          <a:lstStyle/>
          <a:p>
            <a:r>
              <a:rPr lang="en-US" sz="4400" dirty="0" smtClean="0"/>
              <a:t>“</a:t>
            </a:r>
            <a:r>
              <a:rPr lang="en-US" sz="4400" u="sng" dirty="0" smtClean="0"/>
              <a:t>Rejoice </a:t>
            </a:r>
            <a:r>
              <a:rPr lang="en-US" sz="4400" u="sng" dirty="0"/>
              <a:t>always</a:t>
            </a:r>
            <a:r>
              <a:rPr lang="en-US" sz="4400" dirty="0" smtClean="0"/>
              <a:t>, pray </a:t>
            </a:r>
            <a:r>
              <a:rPr lang="en-US" sz="4400" dirty="0"/>
              <a:t>without ceasing, </a:t>
            </a:r>
            <a:r>
              <a:rPr lang="en-US" sz="4400" dirty="0" smtClean="0"/>
              <a:t>in </a:t>
            </a:r>
            <a:r>
              <a:rPr lang="en-US" sz="4400" u="sng" dirty="0"/>
              <a:t>everything give thanks </a:t>
            </a:r>
            <a:r>
              <a:rPr lang="en-US" sz="4400" dirty="0" smtClean="0">
                <a:solidFill>
                  <a:srgbClr val="92D050"/>
                </a:solidFill>
              </a:rPr>
              <a:t>[</a:t>
            </a:r>
            <a:r>
              <a:rPr lang="en-US" sz="4400" dirty="0" err="1" smtClean="0">
                <a:solidFill>
                  <a:srgbClr val="92D050"/>
                </a:solidFill>
              </a:rPr>
              <a:t>euCHARISteo</a:t>
            </a:r>
            <a:r>
              <a:rPr lang="en-US" sz="4400" dirty="0" smtClean="0">
                <a:solidFill>
                  <a:srgbClr val="92D050"/>
                </a:solidFill>
              </a:rPr>
              <a:t>]</a:t>
            </a:r>
            <a:r>
              <a:rPr lang="en-US" sz="4400" dirty="0" smtClean="0"/>
              <a:t>; </a:t>
            </a:r>
            <a:r>
              <a:rPr lang="en-US" sz="4400" dirty="0"/>
              <a:t>for this is the will of God in Christ Jesus for you</a:t>
            </a:r>
            <a:r>
              <a:rPr lang="en-US" sz="4400" dirty="0" smtClean="0"/>
              <a:t>.”</a:t>
            </a:r>
            <a:endParaRPr lang="en-US" sz="4400" dirty="0"/>
          </a:p>
        </p:txBody>
      </p:sp>
    </p:spTree>
    <p:extLst>
      <p:ext uri="{BB962C8B-B14F-4D97-AF65-F5344CB8AC3E}">
        <p14:creationId xmlns:p14="http://schemas.microsoft.com/office/powerpoint/2010/main" val="2760082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Greek “Grace”</a:t>
            </a:r>
            <a:endParaRPr lang="en-US" dirty="0"/>
          </a:p>
        </p:txBody>
      </p:sp>
      <p:sp>
        <p:nvSpPr>
          <p:cNvPr id="3" name="TextBox 2"/>
          <p:cNvSpPr txBox="1"/>
          <p:nvPr/>
        </p:nvSpPr>
        <p:spPr>
          <a:xfrm>
            <a:off x="3046412" y="1600200"/>
            <a:ext cx="6781800" cy="1200329"/>
          </a:xfrm>
          <a:prstGeom prst="rect">
            <a:avLst/>
          </a:prstGeom>
          <a:noFill/>
        </p:spPr>
        <p:txBody>
          <a:bodyPr wrap="square" rtlCol="0">
            <a:spAutoFit/>
          </a:bodyPr>
          <a:lstStyle/>
          <a:p>
            <a:r>
              <a:rPr lang="en-US" sz="7200" dirty="0" smtClean="0">
                <a:solidFill>
                  <a:srgbClr val="92D050"/>
                </a:solidFill>
              </a:rPr>
              <a:t>    -CHARIS-</a:t>
            </a:r>
          </a:p>
        </p:txBody>
      </p:sp>
    </p:spTree>
    <p:extLst>
      <p:ext uri="{BB962C8B-B14F-4D97-AF65-F5344CB8AC3E}">
        <p14:creationId xmlns:p14="http://schemas.microsoft.com/office/powerpoint/2010/main" val="1335624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361929" cy="1295400"/>
          </a:xfrm>
        </p:spPr>
        <p:txBody>
          <a:bodyPr/>
          <a:lstStyle/>
          <a:p>
            <a:r>
              <a:rPr lang="en-US" dirty="0" smtClean="0"/>
              <a:t>Proper response to God’s Grace is “Thanksgiving”</a:t>
            </a:r>
            <a:endParaRPr lang="en-US" dirty="0"/>
          </a:p>
        </p:txBody>
      </p:sp>
      <p:sp>
        <p:nvSpPr>
          <p:cNvPr id="3" name="TextBox 2"/>
          <p:cNvSpPr txBox="1"/>
          <p:nvPr/>
        </p:nvSpPr>
        <p:spPr>
          <a:xfrm>
            <a:off x="3046412" y="1600200"/>
            <a:ext cx="6781800" cy="1200329"/>
          </a:xfrm>
          <a:prstGeom prst="rect">
            <a:avLst/>
          </a:prstGeom>
          <a:noFill/>
        </p:spPr>
        <p:txBody>
          <a:bodyPr wrap="square" rtlCol="0">
            <a:spAutoFit/>
          </a:bodyPr>
          <a:lstStyle/>
          <a:p>
            <a:r>
              <a:rPr lang="en-US" sz="7200" dirty="0" err="1" smtClean="0">
                <a:solidFill>
                  <a:srgbClr val="92D050"/>
                </a:solidFill>
              </a:rPr>
              <a:t>eu</a:t>
            </a:r>
            <a:r>
              <a:rPr lang="en-US" sz="7200" dirty="0" smtClean="0">
                <a:solidFill>
                  <a:srgbClr val="92D050"/>
                </a:solidFill>
              </a:rPr>
              <a:t>-CHARIS-</a:t>
            </a:r>
            <a:endParaRPr lang="en-US" sz="7200" dirty="0">
              <a:solidFill>
                <a:srgbClr val="92D050"/>
              </a:solidFill>
            </a:endParaRPr>
          </a:p>
        </p:txBody>
      </p:sp>
    </p:spTree>
    <p:extLst>
      <p:ext uri="{BB962C8B-B14F-4D97-AF65-F5344CB8AC3E}">
        <p14:creationId xmlns:p14="http://schemas.microsoft.com/office/powerpoint/2010/main" val="4209847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285729" cy="1295400"/>
          </a:xfrm>
        </p:spPr>
        <p:txBody>
          <a:bodyPr/>
          <a:lstStyle/>
          <a:p>
            <a:r>
              <a:rPr lang="en-US" dirty="0"/>
              <a:t>Proper response to God’s Grace is “Thanksgiving”</a:t>
            </a:r>
          </a:p>
        </p:txBody>
      </p:sp>
      <p:sp>
        <p:nvSpPr>
          <p:cNvPr id="3" name="TextBox 2"/>
          <p:cNvSpPr txBox="1"/>
          <p:nvPr/>
        </p:nvSpPr>
        <p:spPr>
          <a:xfrm>
            <a:off x="3046412" y="1600200"/>
            <a:ext cx="6781800" cy="1200329"/>
          </a:xfrm>
          <a:prstGeom prst="rect">
            <a:avLst/>
          </a:prstGeom>
          <a:noFill/>
        </p:spPr>
        <p:txBody>
          <a:bodyPr wrap="square" rtlCol="0">
            <a:spAutoFit/>
          </a:bodyPr>
          <a:lstStyle/>
          <a:p>
            <a:r>
              <a:rPr lang="en-US" sz="7200" dirty="0" err="1" smtClean="0">
                <a:solidFill>
                  <a:srgbClr val="92D050"/>
                </a:solidFill>
              </a:rPr>
              <a:t>eu</a:t>
            </a:r>
            <a:r>
              <a:rPr lang="en-US" sz="7200" dirty="0" smtClean="0">
                <a:solidFill>
                  <a:srgbClr val="92D050"/>
                </a:solidFill>
              </a:rPr>
              <a:t>-CHARIS-</a:t>
            </a:r>
          </a:p>
        </p:txBody>
      </p:sp>
      <p:sp>
        <p:nvSpPr>
          <p:cNvPr id="4" name="TextBox 3"/>
          <p:cNvSpPr txBox="1"/>
          <p:nvPr/>
        </p:nvSpPr>
        <p:spPr>
          <a:xfrm>
            <a:off x="531812" y="3200400"/>
            <a:ext cx="11430000" cy="2123658"/>
          </a:xfrm>
          <a:prstGeom prst="rect">
            <a:avLst/>
          </a:prstGeom>
          <a:noFill/>
        </p:spPr>
        <p:txBody>
          <a:bodyPr wrap="square" rtlCol="0">
            <a:spAutoFit/>
          </a:bodyPr>
          <a:lstStyle/>
          <a:p>
            <a:r>
              <a:rPr lang="en-US" sz="4400" dirty="0" err="1" smtClean="0">
                <a:solidFill>
                  <a:srgbClr val="92D050"/>
                </a:solidFill>
              </a:rPr>
              <a:t>euCHARIStia</a:t>
            </a:r>
            <a:r>
              <a:rPr lang="en-US" sz="4400" dirty="0" smtClean="0">
                <a:solidFill>
                  <a:srgbClr val="92D050"/>
                </a:solidFill>
              </a:rPr>
              <a:t> </a:t>
            </a:r>
            <a:r>
              <a:rPr lang="en-US" sz="4400" dirty="0" smtClean="0"/>
              <a:t>– noun – 15x – “Thanksgiving”</a:t>
            </a:r>
          </a:p>
          <a:p>
            <a:r>
              <a:rPr lang="en-US" sz="4400" dirty="0" err="1" smtClean="0">
                <a:solidFill>
                  <a:srgbClr val="92D050"/>
                </a:solidFill>
              </a:rPr>
              <a:t>euCHARISteo</a:t>
            </a:r>
            <a:r>
              <a:rPr lang="en-US" sz="4400" dirty="0" smtClean="0">
                <a:solidFill>
                  <a:srgbClr val="92D050"/>
                </a:solidFill>
              </a:rPr>
              <a:t> </a:t>
            </a:r>
            <a:r>
              <a:rPr lang="en-US" sz="4400" dirty="0" smtClean="0"/>
              <a:t>– verb – 39x – “Giving of thanks”</a:t>
            </a:r>
          </a:p>
          <a:p>
            <a:r>
              <a:rPr lang="en-US" sz="4400" dirty="0" err="1" smtClean="0">
                <a:solidFill>
                  <a:srgbClr val="92D050"/>
                </a:solidFill>
              </a:rPr>
              <a:t>euCHARIStos</a:t>
            </a:r>
            <a:r>
              <a:rPr lang="en-US" sz="4400" dirty="0" smtClean="0">
                <a:solidFill>
                  <a:srgbClr val="92D050"/>
                </a:solidFill>
              </a:rPr>
              <a:t> </a:t>
            </a:r>
            <a:r>
              <a:rPr lang="en-US" sz="4400" dirty="0" smtClean="0"/>
              <a:t>– adjective – 1x – “thankful”</a:t>
            </a:r>
            <a:endParaRPr lang="en-US" sz="4400" dirty="0"/>
          </a:p>
        </p:txBody>
      </p:sp>
    </p:spTree>
    <p:extLst>
      <p:ext uri="{BB962C8B-B14F-4D97-AF65-F5344CB8AC3E}">
        <p14:creationId xmlns:p14="http://schemas.microsoft.com/office/powerpoint/2010/main" val="260496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Improper</a:t>
            </a:r>
            <a:r>
              <a:rPr lang="en-US" dirty="0" smtClean="0"/>
              <a:t> response to God’s Grace?</a:t>
            </a:r>
            <a:endParaRPr lang="en-US" dirty="0"/>
          </a:p>
        </p:txBody>
      </p:sp>
    </p:spTree>
    <p:extLst>
      <p:ext uri="{BB962C8B-B14F-4D97-AF65-F5344CB8AC3E}">
        <p14:creationId xmlns:p14="http://schemas.microsoft.com/office/powerpoint/2010/main" val="362704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Improper</a:t>
            </a:r>
            <a:r>
              <a:rPr lang="en-US" dirty="0" smtClean="0"/>
              <a:t> response to God’s Grace?</a:t>
            </a:r>
            <a:endParaRPr lang="en-US" dirty="0"/>
          </a:p>
        </p:txBody>
      </p:sp>
      <p:sp>
        <p:nvSpPr>
          <p:cNvPr id="3" name="TextBox 2"/>
          <p:cNvSpPr txBox="1"/>
          <p:nvPr/>
        </p:nvSpPr>
        <p:spPr>
          <a:xfrm>
            <a:off x="3046412" y="1600200"/>
            <a:ext cx="6781800" cy="1200329"/>
          </a:xfrm>
          <a:prstGeom prst="rect">
            <a:avLst/>
          </a:prstGeom>
          <a:noFill/>
        </p:spPr>
        <p:txBody>
          <a:bodyPr wrap="square" rtlCol="0">
            <a:spAutoFit/>
          </a:bodyPr>
          <a:lstStyle/>
          <a:p>
            <a:r>
              <a:rPr lang="en-US" sz="7200" dirty="0" smtClean="0">
                <a:solidFill>
                  <a:srgbClr val="92D050"/>
                </a:solidFill>
              </a:rPr>
              <a:t>  a-CHARIS-</a:t>
            </a:r>
            <a:r>
              <a:rPr lang="en-US" sz="7200" dirty="0" err="1" smtClean="0">
                <a:solidFill>
                  <a:srgbClr val="92D050"/>
                </a:solidFill>
              </a:rPr>
              <a:t>tos</a:t>
            </a:r>
            <a:endParaRPr lang="en-US" sz="7200" dirty="0" smtClean="0">
              <a:solidFill>
                <a:srgbClr val="92D050"/>
              </a:solidFill>
            </a:endParaRPr>
          </a:p>
        </p:txBody>
      </p:sp>
      <p:sp>
        <p:nvSpPr>
          <p:cNvPr id="4" name="TextBox 3"/>
          <p:cNvSpPr txBox="1"/>
          <p:nvPr/>
        </p:nvSpPr>
        <p:spPr>
          <a:xfrm>
            <a:off x="455612" y="3276600"/>
            <a:ext cx="10896600" cy="2862322"/>
          </a:xfrm>
          <a:prstGeom prst="rect">
            <a:avLst/>
          </a:prstGeom>
          <a:noFill/>
        </p:spPr>
        <p:txBody>
          <a:bodyPr wrap="square" rtlCol="0">
            <a:spAutoFit/>
          </a:bodyPr>
          <a:lstStyle/>
          <a:p>
            <a:r>
              <a:rPr lang="en-US" sz="3600" dirty="0" smtClean="0"/>
              <a:t>2Timothy </a:t>
            </a:r>
            <a:r>
              <a:rPr lang="en-US" sz="3600" dirty="0"/>
              <a:t>3:2  </a:t>
            </a:r>
            <a:r>
              <a:rPr lang="en-US" sz="3600" dirty="0" smtClean="0"/>
              <a:t>“For </a:t>
            </a:r>
            <a:r>
              <a:rPr lang="en-US" sz="3600" dirty="0"/>
              <a:t>men will be lovers of themselves, lovers of money, boasters, proud, blasphemers, disobedient to parents, </a:t>
            </a:r>
            <a:r>
              <a:rPr lang="en-US" sz="3600" b="1" u="sng" dirty="0" smtClean="0"/>
              <a:t>unthankful</a:t>
            </a:r>
            <a:r>
              <a:rPr lang="en-US" sz="3600" b="1" dirty="0" smtClean="0"/>
              <a:t> </a:t>
            </a:r>
            <a:r>
              <a:rPr lang="en-US" sz="3600" dirty="0" smtClean="0">
                <a:solidFill>
                  <a:srgbClr val="92D050"/>
                </a:solidFill>
              </a:rPr>
              <a:t>[</a:t>
            </a:r>
            <a:r>
              <a:rPr lang="en-US" sz="3600" dirty="0" err="1" smtClean="0">
                <a:solidFill>
                  <a:srgbClr val="92D050"/>
                </a:solidFill>
              </a:rPr>
              <a:t>aCHARIStos</a:t>
            </a:r>
            <a:r>
              <a:rPr lang="en-US" sz="3600" dirty="0">
                <a:solidFill>
                  <a:srgbClr val="92D050"/>
                </a:solidFill>
              </a:rPr>
              <a:t>]</a:t>
            </a:r>
            <a:r>
              <a:rPr lang="en-US" sz="3600" dirty="0" smtClean="0"/>
              <a:t>, </a:t>
            </a:r>
            <a:r>
              <a:rPr lang="en-US" sz="3600" dirty="0"/>
              <a:t>unholy, </a:t>
            </a:r>
          </a:p>
          <a:p>
            <a:endParaRPr lang="en-US" sz="3600" dirty="0"/>
          </a:p>
        </p:txBody>
      </p:sp>
    </p:spTree>
    <p:extLst>
      <p:ext uri="{BB962C8B-B14F-4D97-AF65-F5344CB8AC3E}">
        <p14:creationId xmlns:p14="http://schemas.microsoft.com/office/powerpoint/2010/main" val="4248577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Improper</a:t>
            </a:r>
            <a:r>
              <a:rPr lang="en-US" dirty="0" smtClean="0"/>
              <a:t> response to God’s Grace?</a:t>
            </a:r>
            <a:endParaRPr lang="en-US" dirty="0"/>
          </a:p>
        </p:txBody>
      </p:sp>
      <p:sp>
        <p:nvSpPr>
          <p:cNvPr id="3" name="TextBox 2"/>
          <p:cNvSpPr txBox="1"/>
          <p:nvPr/>
        </p:nvSpPr>
        <p:spPr>
          <a:xfrm>
            <a:off x="3046412" y="1600200"/>
            <a:ext cx="6781800" cy="1200329"/>
          </a:xfrm>
          <a:prstGeom prst="rect">
            <a:avLst/>
          </a:prstGeom>
          <a:noFill/>
        </p:spPr>
        <p:txBody>
          <a:bodyPr wrap="square" rtlCol="0">
            <a:spAutoFit/>
          </a:bodyPr>
          <a:lstStyle/>
          <a:p>
            <a:r>
              <a:rPr lang="en-US" sz="7200" dirty="0" smtClean="0">
                <a:solidFill>
                  <a:srgbClr val="92D050"/>
                </a:solidFill>
              </a:rPr>
              <a:t>  a-CHARIS-</a:t>
            </a:r>
            <a:r>
              <a:rPr lang="en-US" sz="7200" dirty="0" err="1" smtClean="0">
                <a:solidFill>
                  <a:srgbClr val="92D050"/>
                </a:solidFill>
              </a:rPr>
              <a:t>tos</a:t>
            </a:r>
            <a:endParaRPr lang="en-US" sz="7200" dirty="0" smtClean="0">
              <a:solidFill>
                <a:srgbClr val="92D050"/>
              </a:solidFill>
            </a:endParaRPr>
          </a:p>
        </p:txBody>
      </p:sp>
      <p:sp>
        <p:nvSpPr>
          <p:cNvPr id="4" name="TextBox 3"/>
          <p:cNvSpPr txBox="1"/>
          <p:nvPr/>
        </p:nvSpPr>
        <p:spPr>
          <a:xfrm>
            <a:off x="455612" y="3276600"/>
            <a:ext cx="10896600" cy="2308324"/>
          </a:xfrm>
          <a:prstGeom prst="rect">
            <a:avLst/>
          </a:prstGeom>
          <a:noFill/>
        </p:spPr>
        <p:txBody>
          <a:bodyPr wrap="square" rtlCol="0">
            <a:spAutoFit/>
          </a:bodyPr>
          <a:lstStyle/>
          <a:p>
            <a:r>
              <a:rPr lang="en-US" sz="3600" dirty="0" smtClean="0"/>
              <a:t>Prefix ‘a’</a:t>
            </a:r>
          </a:p>
          <a:p>
            <a:r>
              <a:rPr lang="en-US" sz="3600" dirty="0" smtClean="0"/>
              <a:t>Means: “Not or without”</a:t>
            </a:r>
          </a:p>
          <a:p>
            <a:r>
              <a:rPr lang="en-US" sz="3600" dirty="0" smtClean="0"/>
              <a:t>Examples: Asexual, Amoral, Agnostic</a:t>
            </a:r>
            <a:endParaRPr lang="en-US" sz="3600" dirty="0"/>
          </a:p>
          <a:p>
            <a:endParaRPr lang="en-US" sz="3600" dirty="0"/>
          </a:p>
        </p:txBody>
      </p:sp>
    </p:spTree>
    <p:extLst>
      <p:ext uri="{BB962C8B-B14F-4D97-AF65-F5344CB8AC3E}">
        <p14:creationId xmlns:p14="http://schemas.microsoft.com/office/powerpoint/2010/main" val="2998727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Improper</a:t>
            </a:r>
            <a:r>
              <a:rPr lang="en-US" dirty="0" smtClean="0"/>
              <a:t> response to God’s Grace?</a:t>
            </a:r>
            <a:endParaRPr lang="en-US" dirty="0"/>
          </a:p>
        </p:txBody>
      </p:sp>
      <p:sp>
        <p:nvSpPr>
          <p:cNvPr id="3" name="TextBox 2"/>
          <p:cNvSpPr txBox="1"/>
          <p:nvPr/>
        </p:nvSpPr>
        <p:spPr>
          <a:xfrm>
            <a:off x="3046412" y="1600200"/>
            <a:ext cx="6781800" cy="1200329"/>
          </a:xfrm>
          <a:prstGeom prst="rect">
            <a:avLst/>
          </a:prstGeom>
          <a:noFill/>
        </p:spPr>
        <p:txBody>
          <a:bodyPr wrap="square" rtlCol="0">
            <a:spAutoFit/>
          </a:bodyPr>
          <a:lstStyle/>
          <a:p>
            <a:r>
              <a:rPr lang="en-US" sz="7200" dirty="0" smtClean="0">
                <a:solidFill>
                  <a:srgbClr val="92D050"/>
                </a:solidFill>
              </a:rPr>
              <a:t>  a-CHARIS-</a:t>
            </a:r>
            <a:r>
              <a:rPr lang="en-US" sz="7200" dirty="0" err="1" smtClean="0">
                <a:solidFill>
                  <a:srgbClr val="92D050"/>
                </a:solidFill>
              </a:rPr>
              <a:t>tos</a:t>
            </a:r>
            <a:endParaRPr lang="en-US" sz="7200" dirty="0" smtClean="0">
              <a:solidFill>
                <a:srgbClr val="92D050"/>
              </a:solidFill>
            </a:endParaRPr>
          </a:p>
        </p:txBody>
      </p:sp>
      <p:sp>
        <p:nvSpPr>
          <p:cNvPr id="4" name="TextBox 3"/>
          <p:cNvSpPr txBox="1"/>
          <p:nvPr/>
        </p:nvSpPr>
        <p:spPr>
          <a:xfrm>
            <a:off x="455612" y="3276600"/>
            <a:ext cx="10896600" cy="1200329"/>
          </a:xfrm>
          <a:prstGeom prst="rect">
            <a:avLst/>
          </a:prstGeom>
          <a:noFill/>
        </p:spPr>
        <p:txBody>
          <a:bodyPr wrap="square" rtlCol="0">
            <a:spAutoFit/>
          </a:bodyPr>
          <a:lstStyle/>
          <a:p>
            <a:r>
              <a:rPr lang="en-US" sz="3600" dirty="0" smtClean="0"/>
              <a:t>A with CHARIS means “Without giving thanks” “Unthankful”</a:t>
            </a:r>
            <a:endParaRPr lang="en-US" sz="3600" dirty="0"/>
          </a:p>
        </p:txBody>
      </p:sp>
    </p:spTree>
    <p:extLst>
      <p:ext uri="{BB962C8B-B14F-4D97-AF65-F5344CB8AC3E}">
        <p14:creationId xmlns:p14="http://schemas.microsoft.com/office/powerpoint/2010/main" val="4069795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Luke 17:11-19	[NKJV]</a:t>
            </a:r>
            <a:endParaRPr lang="en-US" dirty="0"/>
          </a:p>
        </p:txBody>
      </p:sp>
      <p:sp>
        <p:nvSpPr>
          <p:cNvPr id="2" name="TextBox 1"/>
          <p:cNvSpPr txBox="1"/>
          <p:nvPr/>
        </p:nvSpPr>
        <p:spPr>
          <a:xfrm>
            <a:off x="150813" y="1524000"/>
            <a:ext cx="11887200" cy="4401205"/>
          </a:xfrm>
          <a:prstGeom prst="rect">
            <a:avLst/>
          </a:prstGeom>
          <a:noFill/>
        </p:spPr>
        <p:txBody>
          <a:bodyPr wrap="square" rtlCol="0">
            <a:spAutoFit/>
          </a:bodyPr>
          <a:lstStyle/>
          <a:p>
            <a:r>
              <a:rPr lang="en-US" sz="4000" dirty="0" smtClean="0"/>
              <a:t>“</a:t>
            </a:r>
            <a:r>
              <a:rPr lang="en-US" sz="4000" dirty="0"/>
              <a:t>Now it happened as He went to Jerusalem that He passed through the midst of Samaria and Galilee. </a:t>
            </a:r>
          </a:p>
          <a:p>
            <a:r>
              <a:rPr lang="en-US" sz="4000" dirty="0" smtClean="0"/>
              <a:t>Then </a:t>
            </a:r>
            <a:r>
              <a:rPr lang="en-US" sz="4000" dirty="0"/>
              <a:t>as He entered a certain village, there met Him ten men who were lepers, who stood afar off. </a:t>
            </a:r>
          </a:p>
          <a:p>
            <a:r>
              <a:rPr lang="en-US" sz="4000" dirty="0" smtClean="0"/>
              <a:t>And </a:t>
            </a:r>
            <a:r>
              <a:rPr lang="en-US" sz="4000" dirty="0"/>
              <a:t>they lifted up </a:t>
            </a:r>
            <a:r>
              <a:rPr lang="en-US" sz="4000" i="1" dirty="0"/>
              <a:t>their</a:t>
            </a:r>
            <a:r>
              <a:rPr lang="en-US" sz="4000" dirty="0"/>
              <a:t> voices and said, "Jesus, Master, have mercy on us!" </a:t>
            </a:r>
          </a:p>
          <a:p>
            <a:endParaRPr lang="en-US" sz="4000" dirty="0"/>
          </a:p>
        </p:txBody>
      </p:sp>
    </p:spTree>
    <p:extLst>
      <p:ext uri="{BB962C8B-B14F-4D97-AF65-F5344CB8AC3E}">
        <p14:creationId xmlns:p14="http://schemas.microsoft.com/office/powerpoint/2010/main" val="1851292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Luke 17:11-19	[NKJV]</a:t>
            </a:r>
            <a:endParaRPr lang="en-US" dirty="0"/>
          </a:p>
        </p:txBody>
      </p:sp>
      <p:sp>
        <p:nvSpPr>
          <p:cNvPr id="2" name="TextBox 1"/>
          <p:cNvSpPr txBox="1"/>
          <p:nvPr/>
        </p:nvSpPr>
        <p:spPr>
          <a:xfrm>
            <a:off x="150813" y="1524000"/>
            <a:ext cx="11887200" cy="4401205"/>
          </a:xfrm>
          <a:prstGeom prst="rect">
            <a:avLst/>
          </a:prstGeom>
          <a:noFill/>
        </p:spPr>
        <p:txBody>
          <a:bodyPr wrap="square" rtlCol="0">
            <a:spAutoFit/>
          </a:bodyPr>
          <a:lstStyle/>
          <a:p>
            <a:r>
              <a:rPr lang="en-US" sz="4000" dirty="0" smtClean="0"/>
              <a:t>“</a:t>
            </a:r>
            <a:r>
              <a:rPr lang="en-US" sz="4000" dirty="0"/>
              <a:t>So when He saw </a:t>
            </a:r>
            <a:r>
              <a:rPr lang="en-US" sz="4000" i="1" dirty="0"/>
              <a:t>them,</a:t>
            </a:r>
            <a:r>
              <a:rPr lang="en-US" sz="4000" dirty="0"/>
              <a:t> He said to them, "Go, show yourselves to the priests." And so it was that as they went, they were cleansed. </a:t>
            </a:r>
          </a:p>
          <a:p>
            <a:r>
              <a:rPr lang="en-US" sz="4000" dirty="0" smtClean="0"/>
              <a:t>And </a:t>
            </a:r>
            <a:r>
              <a:rPr lang="en-US" sz="4000" dirty="0"/>
              <a:t>one of them, when he saw that he was healed, returned, and with a loud voice glorified God, </a:t>
            </a:r>
          </a:p>
          <a:p>
            <a:r>
              <a:rPr lang="en-US" sz="4000" dirty="0" smtClean="0"/>
              <a:t>and </a:t>
            </a:r>
            <a:r>
              <a:rPr lang="en-US" sz="4000" dirty="0"/>
              <a:t>fell down on </a:t>
            </a:r>
            <a:r>
              <a:rPr lang="en-US" sz="4000" i="1" dirty="0"/>
              <a:t>his</a:t>
            </a:r>
            <a:r>
              <a:rPr lang="en-US" sz="4000" dirty="0"/>
              <a:t> face at His feet, giving Him thanks </a:t>
            </a:r>
            <a:r>
              <a:rPr lang="en-US" sz="4000" dirty="0" smtClean="0">
                <a:solidFill>
                  <a:srgbClr val="92D050"/>
                </a:solidFill>
              </a:rPr>
              <a:t>[</a:t>
            </a:r>
            <a:r>
              <a:rPr lang="en-US" sz="4000" dirty="0" err="1" smtClean="0">
                <a:solidFill>
                  <a:srgbClr val="92D050"/>
                </a:solidFill>
              </a:rPr>
              <a:t>euCHARISteo</a:t>
            </a:r>
            <a:r>
              <a:rPr lang="en-US" sz="4000" dirty="0">
                <a:solidFill>
                  <a:srgbClr val="92D050"/>
                </a:solidFill>
              </a:rPr>
              <a:t>]</a:t>
            </a:r>
            <a:r>
              <a:rPr lang="en-US" sz="4000" dirty="0" smtClean="0"/>
              <a:t>.</a:t>
            </a:r>
            <a:r>
              <a:rPr lang="en-US" sz="4000" dirty="0" smtClean="0">
                <a:solidFill>
                  <a:srgbClr val="92D050"/>
                </a:solidFill>
              </a:rPr>
              <a:t> </a:t>
            </a:r>
            <a:r>
              <a:rPr lang="en-US" sz="4000" dirty="0"/>
              <a:t>And he was a Samaritan</a:t>
            </a:r>
            <a:r>
              <a:rPr lang="en-US" sz="4000" dirty="0" smtClean="0"/>
              <a:t>.”</a:t>
            </a:r>
            <a:endParaRPr lang="en-US" sz="4000" dirty="0"/>
          </a:p>
        </p:txBody>
      </p:sp>
    </p:spTree>
    <p:extLst>
      <p:ext uri="{BB962C8B-B14F-4D97-AF65-F5344CB8AC3E}">
        <p14:creationId xmlns:p14="http://schemas.microsoft.com/office/powerpoint/2010/main" val="3290372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mages.unsplash.com/photo-1532153259564-a5f24f261f51?ixlib=rb-1.2.1&amp;ixid=MnwxMjA3fDB8MHxwaG90by1wYWdlfHx8fGVufDB8fHx8&amp;auto=format&amp;fit=crop&amp;w=1000&amp;q=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88825" cy="812994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0" y="-647700"/>
            <a:ext cx="9751060" cy="1295400"/>
          </a:xfrm>
        </p:spPr>
        <p:txBody>
          <a:bodyPr/>
          <a:lstStyle/>
          <a:p>
            <a:r>
              <a:rPr lang="en-US" dirty="0" smtClean="0"/>
              <a:t>George Washington – 1789</a:t>
            </a:r>
            <a:endParaRPr lang="en-US" dirty="0"/>
          </a:p>
        </p:txBody>
      </p:sp>
      <p:sp>
        <p:nvSpPr>
          <p:cNvPr id="3" name="TextBox 2"/>
          <p:cNvSpPr txBox="1"/>
          <p:nvPr/>
        </p:nvSpPr>
        <p:spPr>
          <a:xfrm>
            <a:off x="227012" y="533400"/>
            <a:ext cx="11582400" cy="6863417"/>
          </a:xfrm>
          <a:prstGeom prst="rect">
            <a:avLst/>
          </a:prstGeom>
          <a:noFill/>
        </p:spPr>
        <p:txBody>
          <a:bodyPr wrap="square" rtlCol="0">
            <a:spAutoFit/>
          </a:bodyPr>
          <a:lstStyle/>
          <a:p>
            <a:r>
              <a:rPr lang="en-US" sz="4400" dirty="0"/>
              <a:t>and whereas both Houses of Congress have by their joint Committee requested me </a:t>
            </a:r>
            <a:r>
              <a:rPr lang="en-US" sz="4400" dirty="0" smtClean="0"/>
              <a:t>to </a:t>
            </a:r>
            <a:r>
              <a:rPr lang="en-US" sz="4400" dirty="0"/>
              <a:t>recommend to the People of the United States a day of public thanksgiving and prayer to be observed by acknowledging </a:t>
            </a:r>
            <a:r>
              <a:rPr lang="en-US" sz="4400" u="sng" dirty="0"/>
              <a:t>with grateful hearts</a:t>
            </a:r>
            <a:r>
              <a:rPr lang="en-US" sz="4400" dirty="0"/>
              <a:t> the many signal </a:t>
            </a:r>
            <a:r>
              <a:rPr lang="en-US" sz="4400" u="sng" dirty="0"/>
              <a:t>favors</a:t>
            </a:r>
            <a:r>
              <a:rPr lang="en-US" sz="4400" dirty="0"/>
              <a:t> of Almighty God especially by affording them an opportunity peaceably to establish a form of government for their safety and happiness.”</a:t>
            </a:r>
          </a:p>
          <a:p>
            <a:endParaRPr lang="en-US" sz="4400" dirty="0"/>
          </a:p>
        </p:txBody>
      </p:sp>
    </p:spTree>
    <p:extLst>
      <p:ext uri="{BB962C8B-B14F-4D97-AF65-F5344CB8AC3E}">
        <p14:creationId xmlns:p14="http://schemas.microsoft.com/office/powerpoint/2010/main" val="2844083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Luke 17:11-19	[NKJV]</a:t>
            </a:r>
            <a:endParaRPr lang="en-US" dirty="0"/>
          </a:p>
        </p:txBody>
      </p:sp>
      <p:sp>
        <p:nvSpPr>
          <p:cNvPr id="2" name="TextBox 1"/>
          <p:cNvSpPr txBox="1"/>
          <p:nvPr/>
        </p:nvSpPr>
        <p:spPr>
          <a:xfrm>
            <a:off x="150813" y="1524000"/>
            <a:ext cx="11887200" cy="3785652"/>
          </a:xfrm>
          <a:prstGeom prst="rect">
            <a:avLst/>
          </a:prstGeom>
          <a:noFill/>
        </p:spPr>
        <p:txBody>
          <a:bodyPr wrap="square" rtlCol="0">
            <a:spAutoFit/>
          </a:bodyPr>
          <a:lstStyle/>
          <a:p>
            <a:r>
              <a:rPr lang="en-US" sz="4000" dirty="0" smtClean="0"/>
              <a:t>“</a:t>
            </a:r>
            <a:r>
              <a:rPr lang="en-US" sz="4000" dirty="0"/>
              <a:t>So Jesus answered and said, "Were there not ten cleansed? But where </a:t>
            </a:r>
            <a:r>
              <a:rPr lang="en-US" sz="4000" i="1" dirty="0"/>
              <a:t>are</a:t>
            </a:r>
            <a:r>
              <a:rPr lang="en-US" sz="4000" dirty="0"/>
              <a:t> the nine? </a:t>
            </a:r>
          </a:p>
          <a:p>
            <a:r>
              <a:rPr lang="en-US" sz="4000" u="sng" dirty="0" smtClean="0"/>
              <a:t>Were </a:t>
            </a:r>
            <a:r>
              <a:rPr lang="en-US" sz="4000" u="sng" dirty="0"/>
              <a:t>there not any found who returned to give glory to God except this foreigner?" </a:t>
            </a:r>
            <a:endParaRPr lang="en-US" sz="4000" dirty="0"/>
          </a:p>
          <a:p>
            <a:r>
              <a:rPr lang="en-US" sz="4000" dirty="0" smtClean="0"/>
              <a:t>And </a:t>
            </a:r>
            <a:r>
              <a:rPr lang="en-US" sz="4000" dirty="0"/>
              <a:t>He said to him, "Arise, go your way. Your faith has made you well</a:t>
            </a:r>
            <a:r>
              <a:rPr lang="en-US" sz="4000" dirty="0" smtClean="0"/>
              <a:t>.”</a:t>
            </a:r>
            <a:endParaRPr lang="en-US" sz="4000" dirty="0"/>
          </a:p>
        </p:txBody>
      </p:sp>
    </p:spTree>
    <p:extLst>
      <p:ext uri="{BB962C8B-B14F-4D97-AF65-F5344CB8AC3E}">
        <p14:creationId xmlns:p14="http://schemas.microsoft.com/office/powerpoint/2010/main" val="649045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Expressing Thankfulness</a:t>
            </a:r>
            <a:endParaRPr lang="en-US" dirty="0"/>
          </a:p>
        </p:txBody>
      </p:sp>
    </p:spTree>
    <p:extLst>
      <p:ext uri="{BB962C8B-B14F-4D97-AF65-F5344CB8AC3E}">
        <p14:creationId xmlns:p14="http://schemas.microsoft.com/office/powerpoint/2010/main" val="1632027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18883" y="457200"/>
            <a:ext cx="9751060" cy="4343400"/>
          </a:xfrm>
        </p:spPr>
        <p:txBody>
          <a:bodyPr>
            <a:normAutofit/>
          </a:bodyPr>
          <a:lstStyle/>
          <a:p>
            <a:r>
              <a:rPr lang="en-US" dirty="0" smtClean="0"/>
              <a:t>Something Earned = Wages = Not Grace (fair)</a:t>
            </a:r>
            <a:br>
              <a:rPr lang="en-US" dirty="0" smtClean="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endParaRPr lang="en-US" dirty="0"/>
          </a:p>
        </p:txBody>
      </p:sp>
    </p:spTree>
    <p:extLst>
      <p:ext uri="{BB962C8B-B14F-4D97-AF65-F5344CB8AC3E}">
        <p14:creationId xmlns:p14="http://schemas.microsoft.com/office/powerpoint/2010/main" val="316332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18882" y="457200"/>
            <a:ext cx="10285729" cy="4343400"/>
          </a:xfrm>
        </p:spPr>
        <p:txBody>
          <a:bodyPr>
            <a:normAutofit/>
          </a:bodyPr>
          <a:lstStyle/>
          <a:p>
            <a:r>
              <a:rPr lang="en-US" dirty="0" smtClean="0"/>
              <a:t>Something Earned = Wages = Not Grace (fair)</a:t>
            </a:r>
            <a:br>
              <a:rPr lang="en-US" dirty="0" smtClean="0"/>
            </a:br>
            <a:r>
              <a:rPr lang="en-US" dirty="0" smtClean="0"/>
              <a:t>Not Earned = Receive gift/favor/blessing = Grace</a:t>
            </a:r>
            <a:br>
              <a:rPr lang="en-US" dirty="0" smtClean="0"/>
            </a:br>
            <a:r>
              <a:rPr lang="en-US" dirty="0" smtClean="0"/>
              <a:t/>
            </a:r>
            <a:br>
              <a:rPr lang="en-US" dirty="0" smtClean="0"/>
            </a:br>
            <a:r>
              <a:rPr lang="en-US" dirty="0"/>
              <a:t/>
            </a:r>
            <a:br>
              <a:rPr lang="en-US" dirty="0"/>
            </a:br>
            <a:r>
              <a:rPr lang="en-US" dirty="0" smtClean="0"/>
              <a:t/>
            </a:r>
            <a:br>
              <a:rPr lang="en-US" dirty="0" smtClean="0"/>
            </a:br>
            <a:r>
              <a:rPr lang="en-US" dirty="0" smtClean="0"/>
              <a:t/>
            </a:r>
            <a:br>
              <a:rPr lang="en-US" dirty="0" smtClean="0"/>
            </a:br>
            <a:endParaRPr lang="en-US" dirty="0"/>
          </a:p>
        </p:txBody>
      </p:sp>
    </p:spTree>
    <p:extLst>
      <p:ext uri="{BB962C8B-B14F-4D97-AF65-F5344CB8AC3E}">
        <p14:creationId xmlns:p14="http://schemas.microsoft.com/office/powerpoint/2010/main" val="344880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18883" y="457200"/>
            <a:ext cx="9751060" cy="4343400"/>
          </a:xfrm>
        </p:spPr>
        <p:txBody>
          <a:bodyPr>
            <a:normAutofit fontScale="90000"/>
          </a:bodyPr>
          <a:lstStyle/>
          <a:p>
            <a:r>
              <a:rPr lang="en-US" dirty="0" smtClean="0"/>
              <a:t>Something Earned = Wages = Not Grace (fair)</a:t>
            </a:r>
            <a:br>
              <a:rPr lang="en-US" dirty="0" smtClean="0"/>
            </a:br>
            <a:r>
              <a:rPr lang="en-US" dirty="0" smtClean="0"/>
              <a:t>Not Earned = Receive gift/favor/blessing = Grace</a:t>
            </a:r>
            <a:br>
              <a:rPr lang="en-US" dirty="0" smtClean="0"/>
            </a:br>
            <a:r>
              <a:rPr lang="en-US" dirty="0" smtClean="0"/>
              <a:t>Not Earned = Nothing received = Not Grace (fair)</a:t>
            </a:r>
            <a:br>
              <a:rPr lang="en-US" dirty="0" smtClean="0"/>
            </a:br>
            <a:r>
              <a:rPr lang="en-US" dirty="0" smtClean="0"/>
              <a:t>Earned penalty = Don’t receive penalty = Grace</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Tree>
    <p:extLst>
      <p:ext uri="{BB962C8B-B14F-4D97-AF65-F5344CB8AC3E}">
        <p14:creationId xmlns:p14="http://schemas.microsoft.com/office/powerpoint/2010/main" val="3974385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18883" y="457200"/>
            <a:ext cx="9751060" cy="4343400"/>
          </a:xfrm>
        </p:spPr>
        <p:txBody>
          <a:bodyPr>
            <a:normAutofit fontScale="90000"/>
          </a:bodyPr>
          <a:lstStyle/>
          <a:p>
            <a:r>
              <a:rPr lang="en-US" dirty="0" smtClean="0"/>
              <a:t>Something Earned = Wages = Not Grace (fair)</a:t>
            </a:r>
            <a:br>
              <a:rPr lang="en-US" dirty="0" smtClean="0"/>
            </a:br>
            <a:r>
              <a:rPr lang="en-US" dirty="0" smtClean="0"/>
              <a:t>Not Earned = Receive gift/favor/blessing = Grace</a:t>
            </a:r>
            <a:br>
              <a:rPr lang="en-US" dirty="0" smtClean="0"/>
            </a:br>
            <a:r>
              <a:rPr lang="en-US" dirty="0" smtClean="0"/>
              <a:t>Not Earned = Nothing received = Not Grace (fair)</a:t>
            </a:r>
            <a:br>
              <a:rPr lang="en-US" dirty="0" smtClean="0"/>
            </a:br>
            <a:r>
              <a:rPr lang="en-US" dirty="0" smtClean="0"/>
              <a:t>Earned penalty = Don’t receive penalty = Grace</a:t>
            </a:r>
            <a:br>
              <a:rPr lang="en-US" dirty="0" smtClean="0"/>
            </a:br>
            <a:r>
              <a:rPr lang="en-US" dirty="0" smtClean="0"/>
              <a:t/>
            </a:r>
            <a:br>
              <a:rPr lang="en-US" dirty="0" smtClean="0"/>
            </a:br>
            <a:r>
              <a:rPr lang="en-US" dirty="0" smtClean="0"/>
              <a:t>Not Earned = “I deserve it!” = Entitlement</a:t>
            </a:r>
            <a:br>
              <a:rPr lang="en-US" dirty="0" smtClean="0"/>
            </a:br>
            <a:r>
              <a:rPr lang="en-US" dirty="0" smtClean="0"/>
              <a:t>Earned penalty = “I shouldn’t pay!” = Entitlement</a:t>
            </a:r>
            <a:br>
              <a:rPr lang="en-US" dirty="0" smtClean="0"/>
            </a:br>
            <a:endParaRPr lang="en-US" dirty="0"/>
          </a:p>
        </p:txBody>
      </p:sp>
    </p:spTree>
    <p:extLst>
      <p:ext uri="{BB962C8B-B14F-4D97-AF65-F5344CB8AC3E}">
        <p14:creationId xmlns:p14="http://schemas.microsoft.com/office/powerpoint/2010/main" val="550376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Marketing Strategy: “You Deserve it”</a:t>
            </a:r>
            <a:endParaRPr lang="en-US" dirty="0"/>
          </a:p>
        </p:txBody>
      </p:sp>
      <p:pic>
        <p:nvPicPr>
          <p:cNvPr id="22530" name="Picture 2" descr="you deserve it sign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85580" y="1613263"/>
            <a:ext cx="2743200" cy="4114800"/>
          </a:xfrm>
          <a:prstGeom prst="rect">
            <a:avLst/>
          </a:prstGeom>
          <a:noFill/>
          <a:extLst>
            <a:ext uri="{909E8E84-426E-40DD-AFC4-6F175D3DCCD1}">
              <a14:hiddenFill xmlns:a14="http://schemas.microsoft.com/office/drawing/2010/main">
                <a:solidFill>
                  <a:srgbClr val="FFFFFF"/>
                </a:solidFill>
              </a14:hiddenFill>
            </a:ext>
          </a:extLst>
        </p:spPr>
      </p:pic>
      <p:pic>
        <p:nvPicPr>
          <p:cNvPr id="22532" name="Picture 4" descr="man in black suit jacke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114800"/>
            <a:ext cx="23991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22534" name="Picture 6" descr="person holding black iphon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41643" y="3735977"/>
            <a:ext cx="2082800" cy="31242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rot="20068527">
            <a:off x="-230187" y="2286000"/>
            <a:ext cx="4328044" cy="923330"/>
          </a:xfrm>
          <a:prstGeom prst="rect">
            <a:avLst/>
          </a:prstGeom>
          <a:noFill/>
        </p:spPr>
        <p:txBody>
          <a:bodyPr wrap="none" lIns="91440" tIns="45720" rIns="91440" bIns="45720">
            <a:spAutoFit/>
          </a:bodyPr>
          <a:lstStyle/>
          <a:p>
            <a:pPr algn="ctr"/>
            <a:r>
              <a:rPr lang="en-US" sz="5400" dirty="0" smtClean="0">
                <a:ln w="0"/>
                <a:solidFill>
                  <a:schemeClr val="accent1"/>
                </a:solidFill>
                <a:effectLst>
                  <a:outerShdw blurRad="38100" dist="25400" dir="5400000" algn="ctr" rotWithShape="0">
                    <a:srgbClr val="6E747A">
                      <a:alpha val="43000"/>
                    </a:srgbClr>
                  </a:outerShdw>
                </a:effectLst>
              </a:rPr>
              <a:t>They have it…</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sp>
        <p:nvSpPr>
          <p:cNvPr id="4" name="Rectangle 3"/>
          <p:cNvSpPr/>
          <p:nvPr/>
        </p:nvSpPr>
        <p:spPr>
          <a:xfrm rot="20024279">
            <a:off x="7138831" y="936920"/>
            <a:ext cx="4843121" cy="923330"/>
          </a:xfrm>
          <a:prstGeom prst="rect">
            <a:avLst/>
          </a:prstGeom>
          <a:noFill/>
        </p:spPr>
        <p:txBody>
          <a:bodyPr wrap="non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You should </a:t>
            </a:r>
            <a:r>
              <a:rPr lang="en-US" sz="5400" dirty="0" smtClean="0">
                <a:ln w="0"/>
                <a:solidFill>
                  <a:schemeClr val="accent1"/>
                </a:solidFill>
                <a:effectLst>
                  <a:outerShdw blurRad="38100" dist="25400" dir="5400000" algn="ctr" rotWithShape="0">
                    <a:srgbClr val="6E747A">
                      <a:alpha val="43000"/>
                    </a:srgbClr>
                  </a:outerShdw>
                </a:effectLst>
              </a:rPr>
              <a:t>too!</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pic>
        <p:nvPicPr>
          <p:cNvPr id="22536" name="Picture 8" descr="red BMW coupe parked at roa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229523" y="1857703"/>
            <a:ext cx="1854200" cy="2781300"/>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p:cNvSpPr txBox="1">
            <a:spLocks/>
          </p:cNvSpPr>
          <p:nvPr/>
        </p:nvSpPr>
        <p:spPr>
          <a:xfrm>
            <a:off x="150812" y="6248400"/>
            <a:ext cx="9141619" cy="886344"/>
          </a:xfrm>
          <a:prstGeom prst="rect">
            <a:avLst/>
          </a:prstGeom>
        </p:spPr>
        <p:txBody>
          <a:bodyPr/>
          <a:lstStyle>
            <a:lvl1pPr marL="304747" indent="-304747" algn="l" defTabSz="1218987" rtl="0" eaLnBrk="1" latinLnBrk="0" hangingPunct="1">
              <a:lnSpc>
                <a:spcPct val="90000"/>
              </a:lnSpc>
              <a:spcBef>
                <a:spcPts val="1800"/>
              </a:spcBef>
              <a:buClr>
                <a:schemeClr val="accent1">
                  <a:lumMod val="75000"/>
                </a:schemeClr>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lumMod val="75000"/>
                </a:schemeClr>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a:lstStyle>
          <a:p>
            <a:r>
              <a:rPr lang="en-US" dirty="0" smtClean="0"/>
              <a:t>Images from unsplash.com</a:t>
            </a:r>
            <a:endParaRPr lang="en-US" dirty="0"/>
          </a:p>
        </p:txBody>
      </p:sp>
    </p:spTree>
    <p:extLst>
      <p:ext uri="{BB962C8B-B14F-4D97-AF65-F5344CB8AC3E}">
        <p14:creationId xmlns:p14="http://schemas.microsoft.com/office/powerpoint/2010/main" val="3968388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 a Slide Title - 3</a:t>
            </a:r>
          </a:p>
        </p:txBody>
      </p:sp>
      <p:pic>
        <p:nvPicPr>
          <p:cNvPr id="26626" name="Picture 2" descr="brown brick hou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20284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Subtitle 2"/>
          <p:cNvSpPr txBox="1">
            <a:spLocks/>
          </p:cNvSpPr>
          <p:nvPr/>
        </p:nvSpPr>
        <p:spPr>
          <a:xfrm>
            <a:off x="150812" y="6248400"/>
            <a:ext cx="9141619" cy="886344"/>
          </a:xfrm>
          <a:prstGeom prst="rect">
            <a:avLst/>
          </a:prstGeom>
        </p:spPr>
        <p:txBody>
          <a:bodyPr/>
          <a:lstStyle>
            <a:lvl1pPr marL="304747" indent="-304747" algn="l" defTabSz="1218987" rtl="0" eaLnBrk="1" latinLnBrk="0" hangingPunct="1">
              <a:lnSpc>
                <a:spcPct val="90000"/>
              </a:lnSpc>
              <a:spcBef>
                <a:spcPts val="1800"/>
              </a:spcBef>
              <a:buClr>
                <a:schemeClr val="accent1">
                  <a:lumMod val="75000"/>
                </a:schemeClr>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lumMod val="75000"/>
                </a:schemeClr>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a:lstStyle>
          <a:p>
            <a:r>
              <a:rPr lang="en-US" dirty="0" smtClean="0"/>
              <a:t>Images from unsplash.com</a:t>
            </a:r>
            <a:endParaRPr lang="en-US" dirty="0"/>
          </a:p>
        </p:txBody>
      </p:sp>
    </p:spTree>
    <p:extLst>
      <p:ext uri="{BB962C8B-B14F-4D97-AF65-F5344CB8AC3E}">
        <p14:creationId xmlns:p14="http://schemas.microsoft.com/office/powerpoint/2010/main" val="22781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we deserve?	Death!</a:t>
            </a:r>
            <a:endParaRPr lang="en-US" dirty="0"/>
          </a:p>
        </p:txBody>
      </p:sp>
    </p:spTree>
    <p:extLst>
      <p:ext uri="{BB962C8B-B14F-4D97-AF65-F5344CB8AC3E}">
        <p14:creationId xmlns:p14="http://schemas.microsoft.com/office/powerpoint/2010/main" val="3362251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3" y="152400"/>
            <a:ext cx="9751060" cy="6248400"/>
          </a:xfrm>
        </p:spPr>
        <p:txBody>
          <a:bodyPr>
            <a:normAutofit/>
          </a:bodyPr>
          <a:lstStyle/>
          <a:p>
            <a:r>
              <a:rPr lang="en-US" dirty="0" smtClean="0"/>
              <a:t>What do we deserve?	Death!</a:t>
            </a:r>
            <a:br>
              <a:rPr lang="en-US" dirty="0" smtClean="0"/>
            </a:br>
            <a:r>
              <a:rPr lang="en-US" dirty="0" smtClean="0"/>
              <a:t/>
            </a:r>
            <a:br>
              <a:rPr lang="en-US" dirty="0" smtClean="0"/>
            </a:br>
            <a:r>
              <a:rPr lang="en-US" dirty="0"/>
              <a:t/>
            </a:r>
            <a:br>
              <a:rPr lang="en-US" dirty="0"/>
            </a:br>
            <a:r>
              <a:rPr lang="en-US" dirty="0" smtClean="0"/>
              <a:t>What have we been given that we don’t deserve?</a:t>
            </a:r>
            <a:br>
              <a:rPr lang="en-US" dirty="0" smtClean="0"/>
            </a:br>
            <a:r>
              <a:rPr lang="en-US" dirty="0" smtClean="0"/>
              <a:t>Life of Jesus Christ…</a:t>
            </a:r>
            <a:br>
              <a:rPr lang="en-US" dirty="0" smtClean="0"/>
            </a:br>
            <a:r>
              <a:rPr lang="en-US" dirty="0" smtClean="0"/>
              <a:t>Forgiveness…</a:t>
            </a:r>
            <a:br>
              <a:rPr lang="en-US" dirty="0" smtClean="0"/>
            </a:br>
            <a:r>
              <a:rPr lang="en-US" dirty="0" smtClean="0"/>
              <a:t>Promise of the resurrection…</a:t>
            </a:r>
            <a:br>
              <a:rPr lang="en-US" dirty="0" smtClean="0"/>
            </a:br>
            <a:r>
              <a:rPr lang="en-US" dirty="0" smtClean="0"/>
              <a:t>Holy Spirit…</a:t>
            </a:r>
            <a:br>
              <a:rPr lang="en-US" dirty="0" smtClean="0"/>
            </a:br>
            <a:r>
              <a:rPr lang="en-US" dirty="0" smtClean="0"/>
              <a:t>Promise of Eternal life… </a:t>
            </a:r>
            <a:br>
              <a:rPr lang="en-US" dirty="0" smtClean="0"/>
            </a:br>
            <a:endParaRPr lang="en-US" dirty="0"/>
          </a:p>
        </p:txBody>
      </p:sp>
    </p:spTree>
    <p:extLst>
      <p:ext uri="{BB962C8B-B14F-4D97-AF65-F5344CB8AC3E}">
        <p14:creationId xmlns:p14="http://schemas.microsoft.com/office/powerpoint/2010/main" val="3768168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mages.unsplash.com/photo-1532153259564-a5f24f261f51?ixlib=rb-1.2.1&amp;ixid=MnwxMjA3fDB8MHxwaG90by1wYWdlfHx8fGVufDB8fHx8&amp;auto=format&amp;fit=crop&amp;w=1000&amp;q=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88825" cy="812994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0" y="-647700"/>
            <a:ext cx="9751060" cy="1295400"/>
          </a:xfrm>
        </p:spPr>
        <p:txBody>
          <a:bodyPr/>
          <a:lstStyle/>
          <a:p>
            <a:r>
              <a:rPr lang="en-US" dirty="0" smtClean="0"/>
              <a:t>George Washington – 1789</a:t>
            </a:r>
            <a:endParaRPr lang="en-US" dirty="0"/>
          </a:p>
        </p:txBody>
      </p:sp>
      <p:sp>
        <p:nvSpPr>
          <p:cNvPr id="3" name="TextBox 2"/>
          <p:cNvSpPr txBox="1"/>
          <p:nvPr/>
        </p:nvSpPr>
        <p:spPr>
          <a:xfrm>
            <a:off x="379412" y="1219200"/>
            <a:ext cx="11582400" cy="4524315"/>
          </a:xfrm>
          <a:prstGeom prst="rect">
            <a:avLst/>
          </a:prstGeom>
          <a:noFill/>
        </p:spPr>
        <p:txBody>
          <a:bodyPr wrap="square" rtlCol="0">
            <a:spAutoFit/>
          </a:bodyPr>
          <a:lstStyle/>
          <a:p>
            <a:r>
              <a:rPr lang="en-US" sz="4800" dirty="0"/>
              <a:t>Now therefore I do recommend and assign Thursday the 26th day of November next to be devoted by the People of these States to the service of that great and glorious Being, </a:t>
            </a:r>
            <a:r>
              <a:rPr lang="en-US" sz="4800" u="sng" dirty="0"/>
              <a:t>who is the beneficent Author of all the good that was, that is, or that will be</a:t>
            </a:r>
            <a:r>
              <a:rPr lang="en-US" sz="4800" dirty="0"/>
              <a:t>—</a:t>
            </a:r>
          </a:p>
        </p:txBody>
      </p:sp>
    </p:spTree>
    <p:extLst>
      <p:ext uri="{BB962C8B-B14F-4D97-AF65-F5344CB8AC3E}">
        <p14:creationId xmlns:p14="http://schemas.microsoft.com/office/powerpoint/2010/main" val="1744405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3" y="152400"/>
            <a:ext cx="9751060" cy="5867400"/>
          </a:xfrm>
        </p:spPr>
        <p:txBody>
          <a:bodyPr/>
          <a:lstStyle/>
          <a:p>
            <a:r>
              <a:rPr lang="en-US" dirty="0" smtClean="0"/>
              <a:t>What we each can express thankfulness for:</a:t>
            </a:r>
            <a:br>
              <a:rPr lang="en-US" dirty="0" smtClean="0"/>
            </a:br>
            <a:r>
              <a:rPr lang="en-US" dirty="0" smtClean="0"/>
              <a:t>1. Life</a:t>
            </a:r>
            <a:br>
              <a:rPr lang="en-US" dirty="0" smtClean="0"/>
            </a:br>
            <a:r>
              <a:rPr lang="en-US" dirty="0" smtClean="0"/>
              <a:t>2. Our world</a:t>
            </a:r>
            <a:br>
              <a:rPr lang="en-US" dirty="0" smtClean="0"/>
            </a:br>
            <a:r>
              <a:rPr lang="en-US" dirty="0" smtClean="0"/>
              <a:t>3. Basic needs met</a:t>
            </a:r>
            <a:br>
              <a:rPr lang="en-US" dirty="0" smtClean="0"/>
            </a:br>
            <a:r>
              <a:rPr lang="en-US" dirty="0" smtClean="0"/>
              <a:t>4. Loved ones</a:t>
            </a:r>
            <a:br>
              <a:rPr lang="en-US" dirty="0" smtClean="0"/>
            </a:br>
            <a:r>
              <a:rPr lang="en-US" dirty="0" smtClean="0"/>
              <a:t>5. Our calling</a:t>
            </a:r>
            <a:br>
              <a:rPr lang="en-US" dirty="0" smtClean="0"/>
            </a:br>
            <a:r>
              <a:rPr lang="en-US" dirty="0" smtClean="0"/>
              <a:t>6. Sacrifice/Resurrection of Jesus Christ</a:t>
            </a:r>
            <a:br>
              <a:rPr lang="en-US" dirty="0" smtClean="0"/>
            </a:br>
            <a:r>
              <a:rPr lang="en-US" dirty="0" smtClean="0"/>
              <a:t>7. God’s Holy Spirit in us</a:t>
            </a:r>
            <a:br>
              <a:rPr lang="en-US" dirty="0" smtClean="0"/>
            </a:br>
            <a:r>
              <a:rPr lang="en-US" dirty="0" smtClean="0"/>
              <a:t>8. Our place in the Kingdom of God</a:t>
            </a:r>
            <a:br>
              <a:rPr lang="en-US" dirty="0" smtClean="0"/>
            </a:br>
            <a:r>
              <a:rPr lang="en-US" dirty="0" smtClean="0"/>
              <a:t>9. A plan for everyone</a:t>
            </a:r>
            <a:endParaRPr lang="en-US" dirty="0"/>
          </a:p>
        </p:txBody>
      </p:sp>
    </p:spTree>
    <p:extLst>
      <p:ext uri="{BB962C8B-B14F-4D97-AF65-F5344CB8AC3E}">
        <p14:creationId xmlns:p14="http://schemas.microsoft.com/office/powerpoint/2010/main" val="2343355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Grace at the heart of Thanksgiving</a:t>
            </a:r>
            <a:endParaRPr lang="en-US" dirty="0"/>
          </a:p>
        </p:txBody>
      </p:sp>
      <p:sp>
        <p:nvSpPr>
          <p:cNvPr id="3" name="Subtitle 2"/>
          <p:cNvSpPr>
            <a:spLocks noGrp="1"/>
          </p:cNvSpPr>
          <p:nvPr>
            <p:ph type="subTitle" idx="1"/>
          </p:nvPr>
        </p:nvSpPr>
        <p:spPr>
          <a:xfrm>
            <a:off x="150812" y="6248400"/>
            <a:ext cx="9141619" cy="886344"/>
          </a:xfrm>
        </p:spPr>
        <p:txBody>
          <a:bodyPr/>
          <a:lstStyle/>
          <a:p>
            <a:r>
              <a:rPr lang="en-US" dirty="0" smtClean="0"/>
              <a:t>By Troy Phelps</a:t>
            </a:r>
            <a:endParaRPr lang="en-US" dirty="0"/>
          </a:p>
        </p:txBody>
      </p:sp>
    </p:spTree>
    <p:extLst>
      <p:ext uri="{BB962C8B-B14F-4D97-AF65-F5344CB8AC3E}">
        <p14:creationId xmlns:p14="http://schemas.microsoft.com/office/powerpoint/2010/main" val="2741058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mages.unsplash.com/photo-1532153259564-a5f24f261f51?ixlib=rb-1.2.1&amp;ixid=MnwxMjA3fDB8MHxwaG90by1wYWdlfHx8fGVufDB8fHx8&amp;auto=format&amp;fit=crop&amp;w=1000&amp;q=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88825" cy="812994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0" y="-647700"/>
            <a:ext cx="9751060" cy="1295400"/>
          </a:xfrm>
        </p:spPr>
        <p:txBody>
          <a:bodyPr/>
          <a:lstStyle/>
          <a:p>
            <a:r>
              <a:rPr lang="en-US" dirty="0" smtClean="0"/>
              <a:t>George Washington – 1789</a:t>
            </a:r>
            <a:endParaRPr lang="en-US" dirty="0"/>
          </a:p>
        </p:txBody>
      </p:sp>
      <p:sp>
        <p:nvSpPr>
          <p:cNvPr id="3" name="TextBox 2"/>
          <p:cNvSpPr txBox="1"/>
          <p:nvPr/>
        </p:nvSpPr>
        <p:spPr>
          <a:xfrm>
            <a:off x="455612" y="1447800"/>
            <a:ext cx="11582400" cy="4524315"/>
          </a:xfrm>
          <a:prstGeom prst="rect">
            <a:avLst/>
          </a:prstGeom>
          <a:noFill/>
        </p:spPr>
        <p:txBody>
          <a:bodyPr wrap="square" rtlCol="0">
            <a:spAutoFit/>
          </a:bodyPr>
          <a:lstStyle/>
          <a:p>
            <a:r>
              <a:rPr lang="en-US" sz="4800" dirty="0"/>
              <a:t>That we may then </a:t>
            </a:r>
            <a:r>
              <a:rPr lang="en-US" sz="4800" u="sng" dirty="0"/>
              <a:t>all unite</a:t>
            </a:r>
            <a:r>
              <a:rPr lang="en-US" sz="4800" dirty="0"/>
              <a:t> in rendering unto him </a:t>
            </a:r>
            <a:r>
              <a:rPr lang="en-US" sz="4800" u="sng" dirty="0"/>
              <a:t>our sincere and humble thanks</a:t>
            </a:r>
            <a:r>
              <a:rPr lang="en-US" sz="4800" dirty="0"/>
              <a:t>—</a:t>
            </a:r>
            <a:r>
              <a:rPr lang="en-US" sz="4800" u="sng" dirty="0"/>
              <a:t>for his kind care and protection</a:t>
            </a:r>
            <a:r>
              <a:rPr lang="en-US" sz="4800" dirty="0"/>
              <a:t> of the People of this Country previous to their becoming a Nation</a:t>
            </a:r>
            <a:r>
              <a:rPr lang="en-US" sz="4800" dirty="0" smtClean="0"/>
              <a:t>—”</a:t>
            </a:r>
            <a:endParaRPr lang="en-US" sz="4800" dirty="0"/>
          </a:p>
          <a:p>
            <a:endParaRPr lang="en-US" sz="4800" dirty="0"/>
          </a:p>
        </p:txBody>
      </p:sp>
    </p:spTree>
    <p:extLst>
      <p:ext uri="{BB962C8B-B14F-4D97-AF65-F5344CB8AC3E}">
        <p14:creationId xmlns:p14="http://schemas.microsoft.com/office/powerpoint/2010/main" val="3151500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mages.unsplash.com/photo-1532153259564-a5f24f261f51?ixlib=rb-1.2.1&amp;ixid=MnwxMjA3fDB8MHxwaG90by1wYWdlfHx8fGVufDB8fHx8&amp;auto=format&amp;fit=crop&amp;w=1000&amp;q=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88825" cy="812994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0" y="-647700"/>
            <a:ext cx="9751060" cy="1295400"/>
          </a:xfrm>
        </p:spPr>
        <p:txBody>
          <a:bodyPr/>
          <a:lstStyle/>
          <a:p>
            <a:r>
              <a:rPr lang="en-US" dirty="0" smtClean="0"/>
              <a:t>George Washington – 1789</a:t>
            </a:r>
            <a:endParaRPr lang="en-US" dirty="0"/>
          </a:p>
        </p:txBody>
      </p:sp>
      <p:sp>
        <p:nvSpPr>
          <p:cNvPr id="3" name="TextBox 2"/>
          <p:cNvSpPr txBox="1"/>
          <p:nvPr/>
        </p:nvSpPr>
        <p:spPr>
          <a:xfrm>
            <a:off x="303211" y="958994"/>
            <a:ext cx="11582400" cy="2308324"/>
          </a:xfrm>
          <a:prstGeom prst="rect">
            <a:avLst/>
          </a:prstGeom>
          <a:noFill/>
        </p:spPr>
        <p:txBody>
          <a:bodyPr wrap="square" rtlCol="0">
            <a:spAutoFit/>
          </a:bodyPr>
          <a:lstStyle/>
          <a:p>
            <a:r>
              <a:rPr lang="en-US" sz="4800" dirty="0"/>
              <a:t>“and in general for all the great and various favors which he hath been pleased to confer upon us</a:t>
            </a:r>
            <a:r>
              <a:rPr lang="en-US" sz="4800" dirty="0" smtClean="0"/>
              <a:t>.</a:t>
            </a:r>
            <a:endParaRPr lang="en-US" sz="4800" dirty="0"/>
          </a:p>
        </p:txBody>
      </p:sp>
    </p:spTree>
    <p:extLst>
      <p:ext uri="{BB962C8B-B14F-4D97-AF65-F5344CB8AC3E}">
        <p14:creationId xmlns:p14="http://schemas.microsoft.com/office/powerpoint/2010/main" val="2580028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Cooking 16x9">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extLst>
    <a:ext uri="{05A4C25C-085E-4340-85A3-A5531E510DB2}">
      <thm15:themeFamily xmlns:thm15="http://schemas.microsoft.com/office/thememl/2012/main" name="Fresh food presentation (widescreen).potx" id="{63DD3034-9CB5-4B6F-BCA0-530A5E267AB2}" vid="{9783A5E3-1DF2-4F3C-8902-0C2EB8A188D6}"/>
    </a:ext>
  </a:extLst>
</a:theme>
</file>

<file path=ppt/theme/theme2.xml><?xml version="1.0" encoding="utf-8"?>
<a:theme xmlns:a="http://schemas.openxmlformats.org/drawingml/2006/main" name="Office Theme">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theme>
</file>

<file path=ppt/theme/theme3.xml><?xml version="1.0" encoding="utf-8"?>
<a:theme xmlns:a="http://schemas.openxmlformats.org/drawingml/2006/main" name="Office Theme">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E700CCB-20BA-4760-AB9F-AC3B63ED32E0}">
  <ds:schemaRefs>
    <ds:schemaRef ds:uri="http://schemas.microsoft.com/office/2006/documentManagement/types"/>
    <ds:schemaRef ds:uri="http://purl.org/dc/elements/1.1/"/>
    <ds:schemaRef ds:uri="http://purl.org/dc/terms/"/>
    <ds:schemaRef ds:uri="http://schemas.openxmlformats.org/package/2006/metadata/core-properties"/>
    <ds:schemaRef ds:uri="http://purl.org/dc/dcmitype/"/>
    <ds:schemaRef ds:uri="http://schemas.microsoft.com/office/infopath/2007/PartnerControls"/>
    <ds:schemaRef ds:uri="40262f94-9f35-4ac3-9a90-690165a166b7"/>
    <ds:schemaRef ds:uri="a4f35948-e619-41b3-aa29-22878b09cfd2"/>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FB14945D-DABB-422F-9B28-D299995C92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08942AA-0721-4324-BC2C-A3CB43F24E7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Fresh food presentation (widescreen)</Template>
  <TotalTime>836</TotalTime>
  <Words>1846</Words>
  <Application>Microsoft Office PowerPoint</Application>
  <PresentationFormat>Custom</PresentationFormat>
  <Paragraphs>172</Paragraphs>
  <Slides>71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71</vt:i4>
      </vt:variant>
    </vt:vector>
  </HeadingPairs>
  <TitlesOfParts>
    <vt:vector size="74" baseType="lpstr">
      <vt:lpstr>Arial</vt:lpstr>
      <vt:lpstr>Constantia</vt:lpstr>
      <vt:lpstr>Cooking 16x9</vt:lpstr>
      <vt:lpstr>Grace at the heart of Thanksgiving</vt:lpstr>
      <vt:lpstr>Do you consistently express your thankfulness?</vt:lpstr>
      <vt:lpstr>Thanksgiving or Turkeyday?</vt:lpstr>
      <vt:lpstr>2 Timothy 3:1-5  [NKJV]</vt:lpstr>
      <vt:lpstr>George Washington – 1789</vt:lpstr>
      <vt:lpstr>George Washington – 1789</vt:lpstr>
      <vt:lpstr>George Washington – 1789</vt:lpstr>
      <vt:lpstr>George Washington – 1789</vt:lpstr>
      <vt:lpstr>George Washington – 1789</vt:lpstr>
      <vt:lpstr>George Washington – 1789</vt:lpstr>
      <vt:lpstr>Abraham Lincoln– 1863</vt:lpstr>
      <vt:lpstr>Abraham Lincoln– 1863</vt:lpstr>
      <vt:lpstr>Abraham Lincoln– 1863</vt:lpstr>
      <vt:lpstr>Abraham Lincoln– 1863</vt:lpstr>
      <vt:lpstr>Abraham Lincoln– 1863</vt:lpstr>
      <vt:lpstr>Abraham Lincoln– 1863</vt:lpstr>
      <vt:lpstr>Abraham Lincoln– 1863</vt:lpstr>
      <vt:lpstr>Grace at the Heart of Thanksgiving</vt:lpstr>
      <vt:lpstr>Greek “Grace”</vt:lpstr>
      <vt:lpstr>Greek “Grace”</vt:lpstr>
      <vt:lpstr>PowerPoint Presentation</vt:lpstr>
      <vt:lpstr>Greek “Grace”</vt:lpstr>
      <vt:lpstr>PowerPoint Presentation</vt:lpstr>
      <vt:lpstr>PowerPoint Presentation</vt:lpstr>
      <vt:lpstr>PowerPoint Presentation</vt:lpstr>
      <vt:lpstr>PowerPoint Presentation</vt:lpstr>
      <vt:lpstr>Romans 4:4 </vt:lpstr>
      <vt:lpstr>PowerPoint Presentation</vt:lpstr>
      <vt:lpstr>PowerPoint Presentation</vt:lpstr>
      <vt:lpstr>PowerPoint Presentation</vt:lpstr>
      <vt:lpstr>PowerPoint Presentation</vt:lpstr>
      <vt:lpstr>1 Corinthians 4:7 [NLT]</vt:lpstr>
      <vt:lpstr>James 1:17 [NKJV]</vt:lpstr>
      <vt:lpstr>Acts 17:25 [NKJV]</vt:lpstr>
      <vt:lpstr>Romans 6:23 [NKJV]</vt:lpstr>
      <vt:lpstr>“Thanksgiving”</vt:lpstr>
      <vt:lpstr>Grace at the Heart of Thanksgiving</vt:lpstr>
      <vt:lpstr>Greek “Grace”</vt:lpstr>
      <vt:lpstr>Greek “Thansgiving”</vt:lpstr>
      <vt:lpstr>Greek “Thansgiving”</vt:lpstr>
      <vt:lpstr>Response to God’s Grace = </vt:lpstr>
      <vt:lpstr>Response to God’s “Grace” = “Thanksgiving” </vt:lpstr>
      <vt:lpstr>Response to God’s “Grace” = “Thanksgiving” </vt:lpstr>
      <vt:lpstr>euCHARIStia:  Philippians 4:6  [NKJV]</vt:lpstr>
      <vt:lpstr>euCHARIStia:  2 Corinthians 4:14-15 [NLT]</vt:lpstr>
      <vt:lpstr>euCHARIStia:  2 Corinthians 9:10-12 [NLT]</vt:lpstr>
      <vt:lpstr>euCHARISteo:  Matthew 15:36 [NKJV]</vt:lpstr>
      <vt:lpstr>euCHARISteo:  Ephesians 5:20 [NKJV]</vt:lpstr>
      <vt:lpstr>euCHARISteo:  Colosians 3:17 [NKJV]</vt:lpstr>
      <vt:lpstr>euCHARISteo:  1 Thesolonians 5:16-18 [NKJV]</vt:lpstr>
      <vt:lpstr>Greek “Grace”</vt:lpstr>
      <vt:lpstr>Proper response to God’s Grace is “Thanksgiving”</vt:lpstr>
      <vt:lpstr>Proper response to God’s Grace is “Thanksgiving”</vt:lpstr>
      <vt:lpstr>Improper response to God’s Grace?</vt:lpstr>
      <vt:lpstr>Improper response to God’s Grace?</vt:lpstr>
      <vt:lpstr>Improper response to God’s Grace?</vt:lpstr>
      <vt:lpstr>Improper response to God’s Grace?</vt:lpstr>
      <vt:lpstr>Luke 17:11-19 [NKJV]</vt:lpstr>
      <vt:lpstr>Luke 17:11-19 [NKJV]</vt:lpstr>
      <vt:lpstr>Luke 17:11-19 [NKJV]</vt:lpstr>
      <vt:lpstr>Expressing Thankfulness</vt:lpstr>
      <vt:lpstr>Something Earned = Wages = Not Grace (fair)      </vt:lpstr>
      <vt:lpstr>Something Earned = Wages = Not Grace (fair) Not Earned = Receive gift/favor/blessing = Grace     </vt:lpstr>
      <vt:lpstr>Something Earned = Wages = Not Grace (fair) Not Earned = Receive gift/favor/blessing = Grace Not Earned = Nothing received = Not Grace (fair) Earned penalty = Don’t receive penalty = Grace    </vt:lpstr>
      <vt:lpstr>Something Earned = Wages = Not Grace (fair) Not Earned = Receive gift/favor/blessing = Grace Not Earned = Nothing received = Not Grace (fair) Earned penalty = Don’t receive penalty = Grace  Not Earned = “I deserve it!” = Entitlement Earned penalty = “I shouldn’t pay!” = Entitlement </vt:lpstr>
      <vt:lpstr>Marketing Strategy: “You Deserve it”</vt:lpstr>
      <vt:lpstr>Add a Slide Title - 3</vt:lpstr>
      <vt:lpstr>What do we deserve? Death!</vt:lpstr>
      <vt:lpstr>What do we deserve? Death!   What have we been given that we don’t deserve? Life of Jesus Christ… Forgiveness… Promise of the resurrection… Holy Spirit… Promise of Eternal life…  </vt:lpstr>
      <vt:lpstr>What we each can express thankfulness for: 1. Life 2. Our world 3. Basic needs met 4. Loved ones 5. Our calling 6. Sacrifice/Resurrection of Jesus Christ 7. God’s Holy Spirit in us 8. Our place in the Kingdom of God 9. A plan for everyone</vt:lpstr>
      <vt:lpstr>Grace at the heart of Thanksgiving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Layout</dc:title>
  <dc:creator>Troy Phelps</dc:creator>
  <cp:lastModifiedBy>Troy Phelps</cp:lastModifiedBy>
  <cp:revision>36</cp:revision>
  <dcterms:created xsi:type="dcterms:W3CDTF">2021-12-11T04:09:15Z</dcterms:created>
  <dcterms:modified xsi:type="dcterms:W3CDTF">2021-12-11T18:09:33Z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0x010100AA3F7D94069FF64A86F7DFF56D60E3BE</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