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8" r:id="rId4"/>
    <p:sldId id="289" r:id="rId5"/>
    <p:sldId id="264" r:id="rId6"/>
    <p:sldId id="282" r:id="rId7"/>
    <p:sldId id="266" r:id="rId8"/>
    <p:sldId id="284" r:id="rId9"/>
    <p:sldId id="274" r:id="rId10"/>
    <p:sldId id="276" r:id="rId11"/>
    <p:sldId id="281" r:id="rId12"/>
    <p:sldId id="272" r:id="rId13"/>
    <p:sldId id="285" r:id="rId14"/>
    <p:sldId id="278" r:id="rId15"/>
    <p:sldId id="271" r:id="rId16"/>
    <p:sldId id="275" r:id="rId17"/>
    <p:sldId id="273" r:id="rId18"/>
    <p:sldId id="283" r:id="rId19"/>
    <p:sldId id="267" r:id="rId20"/>
    <p:sldId id="277" r:id="rId21"/>
    <p:sldId id="279" r:id="rId22"/>
    <p:sldId id="290" r:id="rId23"/>
    <p:sldId id="291" r:id="rId2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801F6-CEAC-4116-83E3-FB44470006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16777D-6F4A-4FAA-85A8-A19F816B77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2E8043-EB91-4AF6-B95E-57640699B7F1}"/>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5" name="Footer Placeholder 4">
            <a:extLst>
              <a:ext uri="{FF2B5EF4-FFF2-40B4-BE49-F238E27FC236}">
                <a16:creationId xmlns:a16="http://schemas.microsoft.com/office/drawing/2014/main" id="{915E0F34-F5E4-439E-AF47-266C656D1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5F538B-EEE5-43D3-B211-C57A0E56DA74}"/>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2792498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8893F-3542-4057-AD52-56120E3EAF9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9169F5-1289-47BD-B359-9EBA45C0BE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DBD72E-99B6-4E45-98C5-87BBDD5C9061}"/>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5" name="Footer Placeholder 4">
            <a:extLst>
              <a:ext uri="{FF2B5EF4-FFF2-40B4-BE49-F238E27FC236}">
                <a16:creationId xmlns:a16="http://schemas.microsoft.com/office/drawing/2014/main" id="{BD0FF612-24AC-4DAF-A166-7BDE099952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D5EE2-A219-47BF-9FA9-7C204BB76DA2}"/>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824010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DB0655-512F-4E24-8288-47F642882AC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7E3341-9ECC-462E-9FB7-AEBB0DE6AC8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253D7F-2934-4DB4-B3BD-2AADDA1FDAC4}"/>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5" name="Footer Placeholder 4">
            <a:extLst>
              <a:ext uri="{FF2B5EF4-FFF2-40B4-BE49-F238E27FC236}">
                <a16:creationId xmlns:a16="http://schemas.microsoft.com/office/drawing/2014/main" id="{40A05330-9485-4245-AF53-93FF47027B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7B3F17-E568-4711-9958-172FDC235CE8}"/>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252535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29252-B866-4A92-9C9F-516F77C5A0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2E5FCD-26E1-4CC5-86C4-6BD71BCD92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DD9C2C-EE69-4266-A1EE-C360499F06C7}"/>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5" name="Footer Placeholder 4">
            <a:extLst>
              <a:ext uri="{FF2B5EF4-FFF2-40B4-BE49-F238E27FC236}">
                <a16:creationId xmlns:a16="http://schemas.microsoft.com/office/drawing/2014/main" id="{E1DEA597-7683-4B25-84D6-6A01DB880C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6D08A7-9C4B-4CAC-B4ED-832E9D81DA88}"/>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1785428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4CC30-D5EC-4792-B7D3-C71885E2C6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B71950-7BA3-4A79-A68F-51B3C76342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9D3CBF-4DED-47B4-98C8-9DC066D45706}"/>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5" name="Footer Placeholder 4">
            <a:extLst>
              <a:ext uri="{FF2B5EF4-FFF2-40B4-BE49-F238E27FC236}">
                <a16:creationId xmlns:a16="http://schemas.microsoft.com/office/drawing/2014/main" id="{3D6AEE49-A854-4972-A5A9-B286DD6EF1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35FDBC-D1AF-419A-AF74-40A3D96CFECD}"/>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2672326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210CC-9CB3-487E-B0EE-C786EB39C3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1453B0-EDA2-4A9F-8A48-41A0C52798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9ADE6D6-2BEC-4848-BE65-6B5704B008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DD213C6-8AF0-42E1-8DE5-4901B1C0AE0D}"/>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6" name="Footer Placeholder 5">
            <a:extLst>
              <a:ext uri="{FF2B5EF4-FFF2-40B4-BE49-F238E27FC236}">
                <a16:creationId xmlns:a16="http://schemas.microsoft.com/office/drawing/2014/main" id="{B67BE782-8D46-4683-9C87-1D852E94DB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B41776-75F0-41D4-A564-7465606FEFE5}"/>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3236132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03D0A-5D72-441C-9867-630FCE0ADA0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B3D5B0-5A26-47FB-AC68-0B2AD969FD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6A1FE4-93B1-4702-85A1-91A0193E82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B72745-AFA5-4357-83B0-5AA8F58742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24884B1-5202-4C51-8C7B-077E522311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575E42-5BDB-4833-9F8F-4577D7757CCA}"/>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8" name="Footer Placeholder 7">
            <a:extLst>
              <a:ext uri="{FF2B5EF4-FFF2-40B4-BE49-F238E27FC236}">
                <a16:creationId xmlns:a16="http://schemas.microsoft.com/office/drawing/2014/main" id="{805F8FBB-4BDF-4F8D-987C-5F2AB11144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49A7AE-3E15-4C8B-99FC-B7853FC6FB1F}"/>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662445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D5E62-4841-4136-BC3A-7372C855F8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1CB127-8E0A-4828-B6A1-FD75BBEAE205}"/>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4" name="Footer Placeholder 3">
            <a:extLst>
              <a:ext uri="{FF2B5EF4-FFF2-40B4-BE49-F238E27FC236}">
                <a16:creationId xmlns:a16="http://schemas.microsoft.com/office/drawing/2014/main" id="{44A68619-7AC0-4832-B483-0B89DD29C7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135BCC1-49B8-4070-A6E0-1FB4D23FDD93}"/>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2931818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902255-E70C-4A63-BD3E-144837A8418A}"/>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3" name="Footer Placeholder 2">
            <a:extLst>
              <a:ext uri="{FF2B5EF4-FFF2-40B4-BE49-F238E27FC236}">
                <a16:creationId xmlns:a16="http://schemas.microsoft.com/office/drawing/2014/main" id="{84207CAA-7D5A-4732-AF52-5B4A298EF0C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DCCDF26-4B7D-4CCF-BDAC-E08C850836D7}"/>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3249503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831F3-4241-433C-BFC4-3914C5C318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6CB71AA-239D-4382-88C6-6082290A2A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DBC9487-D97B-48F1-8DDF-3001E5C52A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8FDC17-B938-4671-9B46-014C6FBD4E5D}"/>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6" name="Footer Placeholder 5">
            <a:extLst>
              <a:ext uri="{FF2B5EF4-FFF2-40B4-BE49-F238E27FC236}">
                <a16:creationId xmlns:a16="http://schemas.microsoft.com/office/drawing/2014/main" id="{1979F11B-547F-46A9-96D9-E5F1E12CE4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C4F6E5-6A17-4E3D-8687-E4EB9E603077}"/>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2107957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20D46-5EE2-454B-A5E8-822B3AB83B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F31B97C-D722-4D81-9591-B517D9543F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D4FBC6-8DC8-4DFD-9C4E-99C1FAB62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260DE2-A7F5-42AA-8E02-255958B3819D}"/>
              </a:ext>
            </a:extLst>
          </p:cNvPr>
          <p:cNvSpPr>
            <a:spLocks noGrp="1"/>
          </p:cNvSpPr>
          <p:nvPr>
            <p:ph type="dt" sz="half" idx="10"/>
          </p:nvPr>
        </p:nvSpPr>
        <p:spPr/>
        <p:txBody>
          <a:bodyPr/>
          <a:lstStyle/>
          <a:p>
            <a:fld id="{A8644680-2B18-4940-83F6-061A66E9AF6D}" type="datetimeFigureOut">
              <a:rPr lang="en-US" smtClean="0"/>
              <a:t>9/24/2021</a:t>
            </a:fld>
            <a:endParaRPr lang="en-US"/>
          </a:p>
        </p:txBody>
      </p:sp>
      <p:sp>
        <p:nvSpPr>
          <p:cNvPr id="6" name="Footer Placeholder 5">
            <a:extLst>
              <a:ext uri="{FF2B5EF4-FFF2-40B4-BE49-F238E27FC236}">
                <a16:creationId xmlns:a16="http://schemas.microsoft.com/office/drawing/2014/main" id="{47D7B50C-F96C-4B39-9E31-C5D0B2EFD6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645E79-70FB-45D3-A1D3-CEEFCACD5AE8}"/>
              </a:ext>
            </a:extLst>
          </p:cNvPr>
          <p:cNvSpPr>
            <a:spLocks noGrp="1"/>
          </p:cNvSpPr>
          <p:nvPr>
            <p:ph type="sldNum" sz="quarter" idx="12"/>
          </p:nvPr>
        </p:nvSpPr>
        <p:spPr/>
        <p:txBody>
          <a:bodyPr/>
          <a:lstStyle/>
          <a:p>
            <a:fld id="{A71AF60F-7752-4D58-BBC6-663CE1B95034}" type="slidenum">
              <a:rPr lang="en-US" smtClean="0"/>
              <a:t>‹#›</a:t>
            </a:fld>
            <a:endParaRPr lang="en-US"/>
          </a:p>
        </p:txBody>
      </p:sp>
    </p:spTree>
    <p:extLst>
      <p:ext uri="{BB962C8B-B14F-4D97-AF65-F5344CB8AC3E}">
        <p14:creationId xmlns:p14="http://schemas.microsoft.com/office/powerpoint/2010/main" val="1318339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6952F4-DBD6-4FD3-91A8-D8E27EB26A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E6844E-E53C-4FB6-8A72-91B988E03B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DB871F-D336-4CFC-94B2-2807569619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644680-2B18-4940-83F6-061A66E9AF6D}" type="datetimeFigureOut">
              <a:rPr lang="en-US" smtClean="0"/>
              <a:t>9/24/2021</a:t>
            </a:fld>
            <a:endParaRPr lang="en-US"/>
          </a:p>
        </p:txBody>
      </p:sp>
      <p:sp>
        <p:nvSpPr>
          <p:cNvPr id="5" name="Footer Placeholder 4">
            <a:extLst>
              <a:ext uri="{FF2B5EF4-FFF2-40B4-BE49-F238E27FC236}">
                <a16:creationId xmlns:a16="http://schemas.microsoft.com/office/drawing/2014/main" id="{E162EED2-C355-4AE1-AC23-C90DB34B3C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4509FFC-2204-4424-A417-1B38CF3C37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AF60F-7752-4D58-BBC6-663CE1B95034}" type="slidenum">
              <a:rPr lang="en-US" smtClean="0"/>
              <a:t>‹#›</a:t>
            </a:fld>
            <a:endParaRPr lang="en-US"/>
          </a:p>
        </p:txBody>
      </p:sp>
    </p:spTree>
    <p:extLst>
      <p:ext uri="{BB962C8B-B14F-4D97-AF65-F5344CB8AC3E}">
        <p14:creationId xmlns:p14="http://schemas.microsoft.com/office/powerpoint/2010/main" val="2251193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22A7F-851B-48B1-81C4-C9C4EAD880C7}"/>
              </a:ext>
            </a:extLst>
          </p:cNvPr>
          <p:cNvSpPr>
            <a:spLocks noGrp="1"/>
          </p:cNvSpPr>
          <p:nvPr>
            <p:ph type="ctrTitle"/>
          </p:nvPr>
        </p:nvSpPr>
        <p:spPr/>
        <p:txBody>
          <a:bodyPr/>
          <a:lstStyle/>
          <a:p>
            <a:r>
              <a:rPr lang="en-US" dirty="0" smtClean="0"/>
              <a:t>Deuteronomy</a:t>
            </a:r>
            <a:r>
              <a:rPr lang="en-US" sz="4800" dirty="0" smtClean="0"/>
              <a:t/>
            </a:r>
            <a:br>
              <a:rPr lang="en-US" sz="4800" dirty="0" smtClean="0"/>
            </a:br>
            <a:r>
              <a:rPr lang="en-US" sz="4800" dirty="0" smtClean="0"/>
              <a:t>An overview</a:t>
            </a:r>
            <a:endParaRPr lang="en-US" dirty="0"/>
          </a:p>
        </p:txBody>
      </p:sp>
      <p:sp>
        <p:nvSpPr>
          <p:cNvPr id="3" name="Subtitle 2">
            <a:extLst>
              <a:ext uri="{FF2B5EF4-FFF2-40B4-BE49-F238E27FC236}">
                <a16:creationId xmlns:a16="http://schemas.microsoft.com/office/drawing/2014/main" id="{5ED44048-DCDC-48A2-A128-5D57AEBF0BA6}"/>
              </a:ext>
            </a:extLst>
          </p:cNvPr>
          <p:cNvSpPr>
            <a:spLocks noGrp="1"/>
          </p:cNvSpPr>
          <p:nvPr>
            <p:ph type="subTitle" idx="1"/>
          </p:nvPr>
        </p:nvSpPr>
        <p:spPr/>
        <p:txBody>
          <a:bodyPr/>
          <a:lstStyle/>
          <a:p>
            <a:endParaRPr lang="en-US" dirty="0" smtClean="0"/>
          </a:p>
          <a:p>
            <a:r>
              <a:rPr lang="en-US" dirty="0" smtClean="0"/>
              <a:t>Bible Study</a:t>
            </a:r>
            <a:endParaRPr lang="en-US" dirty="0"/>
          </a:p>
        </p:txBody>
      </p:sp>
    </p:spTree>
    <p:extLst>
      <p:ext uri="{BB962C8B-B14F-4D97-AF65-F5344CB8AC3E}">
        <p14:creationId xmlns:p14="http://schemas.microsoft.com/office/powerpoint/2010/main" val="3883760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852056" y="337457"/>
            <a:ext cx="5943600" cy="5486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Moses—Author of the book</a:t>
            </a:r>
          </a:p>
          <a:p>
            <a:pPr algn="ctr"/>
            <a:r>
              <a:rPr lang="en-US" dirty="0">
                <a:solidFill>
                  <a:schemeClr val="tx1"/>
                </a:solidFill>
              </a:rPr>
              <a:t>120 years old</a:t>
            </a:r>
          </a:p>
        </p:txBody>
      </p:sp>
      <p:sp>
        <p:nvSpPr>
          <p:cNvPr id="3" name="Rounded Rectangle 2"/>
          <p:cNvSpPr/>
          <p:nvPr/>
        </p:nvSpPr>
        <p:spPr>
          <a:xfrm>
            <a:off x="555171" y="1015093"/>
            <a:ext cx="11155680" cy="8229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(God </a:t>
            </a:r>
            <a:r>
              <a:rPr lang="en-US" sz="1600" dirty="0" err="1">
                <a:solidFill>
                  <a:schemeClr val="tx1"/>
                </a:solidFill>
              </a:rPr>
              <a:t>Spake</a:t>
            </a:r>
            <a:r>
              <a:rPr lang="en-US" sz="1600" dirty="0">
                <a:solidFill>
                  <a:schemeClr val="tx1"/>
                </a:solidFill>
              </a:rPr>
              <a:t> by Moses, Allis)  </a:t>
            </a:r>
            <a:r>
              <a:rPr lang="en-US" dirty="0">
                <a:solidFill>
                  <a:schemeClr val="tx1"/>
                </a:solidFill>
              </a:rPr>
              <a:t>“No book of the Pentateuch—we might perhaps say, no book of </a:t>
            </a:r>
            <a:r>
              <a:rPr lang="en-US">
                <a:solidFill>
                  <a:schemeClr val="tx1"/>
                </a:solidFill>
              </a:rPr>
              <a:t>the Bible—gives </a:t>
            </a:r>
            <a:r>
              <a:rPr lang="en-US" dirty="0">
                <a:solidFill>
                  <a:schemeClr val="tx1"/>
                </a:solidFill>
              </a:rPr>
              <a:t>clearer indication of authorship and occasion than does Deuteronomy….its speeches are definitely attributed to Moses’  </a:t>
            </a:r>
          </a:p>
        </p:txBody>
      </p:sp>
      <p:sp>
        <p:nvSpPr>
          <p:cNvPr id="4" name="Rectangle 3"/>
          <p:cNvSpPr/>
          <p:nvPr/>
        </p:nvSpPr>
        <p:spPr>
          <a:xfrm>
            <a:off x="555171" y="3456214"/>
            <a:ext cx="11155680" cy="15544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a:p>
            <a:pPr algn="ctr"/>
            <a:endParaRPr lang="en-US" b="1" dirty="0">
              <a:solidFill>
                <a:schemeClr val="tx1"/>
              </a:solidFill>
            </a:endParaRPr>
          </a:p>
          <a:p>
            <a:pPr algn="ctr"/>
            <a:r>
              <a:rPr lang="en-US" b="1" dirty="0">
                <a:solidFill>
                  <a:schemeClr val="tx1"/>
                </a:solidFill>
              </a:rPr>
              <a:t>Deuteronomy 31: 9, 24 </a:t>
            </a:r>
            <a:r>
              <a:rPr lang="en-US" dirty="0">
                <a:solidFill>
                  <a:schemeClr val="tx1"/>
                </a:solidFill>
              </a:rPr>
              <a:t/>
            </a:r>
            <a:br>
              <a:rPr lang="en-US" dirty="0">
                <a:solidFill>
                  <a:schemeClr val="tx1"/>
                </a:solidFill>
              </a:rPr>
            </a:br>
            <a:r>
              <a:rPr lang="en-US" baseline="30000" dirty="0">
                <a:solidFill>
                  <a:schemeClr val="tx1"/>
                </a:solidFill>
              </a:rPr>
              <a:t>9 </a:t>
            </a:r>
            <a:r>
              <a:rPr lang="en-US" dirty="0">
                <a:solidFill>
                  <a:schemeClr val="tx1"/>
                </a:solidFill>
              </a:rPr>
              <a:t> So </a:t>
            </a:r>
            <a:r>
              <a:rPr lang="en-US" b="1" dirty="0">
                <a:solidFill>
                  <a:schemeClr val="tx1"/>
                </a:solidFill>
              </a:rPr>
              <a:t>Moses wrote this law </a:t>
            </a:r>
            <a:r>
              <a:rPr lang="en-US" dirty="0">
                <a:solidFill>
                  <a:schemeClr val="tx1"/>
                </a:solidFill>
              </a:rPr>
              <a:t>and delivered it to the priests, the sons of Levi, who bore the ark of the covenant of the </a:t>
            </a:r>
            <a:r>
              <a:rPr lang="en-US" cap="small" dirty="0">
                <a:solidFill>
                  <a:schemeClr val="tx1"/>
                </a:solidFill>
              </a:rPr>
              <a:t>LORD</a:t>
            </a:r>
            <a:r>
              <a:rPr lang="en-US" dirty="0">
                <a:solidFill>
                  <a:schemeClr val="tx1"/>
                </a:solidFill>
              </a:rPr>
              <a:t>, and to all the elders of Israel. </a:t>
            </a:r>
          </a:p>
          <a:p>
            <a:pPr algn="ctr"/>
            <a:r>
              <a:rPr lang="en-US" dirty="0">
                <a:solidFill>
                  <a:schemeClr val="tx1"/>
                </a:solidFill>
              </a:rPr>
              <a:t/>
            </a:r>
            <a:br>
              <a:rPr lang="en-US" dirty="0">
                <a:solidFill>
                  <a:schemeClr val="tx1"/>
                </a:solidFill>
              </a:rPr>
            </a:br>
            <a:r>
              <a:rPr lang="en-US" baseline="30000" dirty="0">
                <a:solidFill>
                  <a:schemeClr val="tx1"/>
                </a:solidFill>
              </a:rPr>
              <a:t>24 </a:t>
            </a:r>
            <a:r>
              <a:rPr lang="en-US" dirty="0">
                <a:solidFill>
                  <a:schemeClr val="tx1"/>
                </a:solidFill>
              </a:rPr>
              <a:t> So it was, when Moses had </a:t>
            </a:r>
            <a:r>
              <a:rPr lang="en-US" u="sng" dirty="0">
                <a:solidFill>
                  <a:schemeClr val="tx1"/>
                </a:solidFill>
              </a:rPr>
              <a:t>completed writing </a:t>
            </a:r>
            <a:r>
              <a:rPr lang="en-US" dirty="0">
                <a:solidFill>
                  <a:schemeClr val="tx1"/>
                </a:solidFill>
              </a:rPr>
              <a:t>the words of </a:t>
            </a:r>
            <a:r>
              <a:rPr lang="en-US" b="1" dirty="0">
                <a:solidFill>
                  <a:schemeClr val="tx1"/>
                </a:solidFill>
              </a:rPr>
              <a:t>this law </a:t>
            </a:r>
            <a:r>
              <a:rPr lang="en-US" dirty="0">
                <a:solidFill>
                  <a:schemeClr val="tx1"/>
                </a:solidFill>
              </a:rPr>
              <a:t>in a book, when they were finished </a:t>
            </a:r>
            <a:br>
              <a:rPr lang="en-US" dirty="0">
                <a:solidFill>
                  <a:schemeClr val="tx1"/>
                </a:solidFill>
              </a:rPr>
            </a:br>
            <a:r>
              <a:rPr lang="en-US" dirty="0">
                <a:solidFill>
                  <a:schemeClr val="tx1"/>
                </a:solidFill>
              </a:rPr>
              <a:t/>
            </a:r>
            <a:br>
              <a:rPr lang="en-US" dirty="0">
                <a:solidFill>
                  <a:schemeClr val="tx1"/>
                </a:solidFill>
              </a:rPr>
            </a:br>
            <a:endParaRPr lang="en-US" dirty="0">
              <a:solidFill>
                <a:schemeClr val="tx1"/>
              </a:solidFill>
            </a:endParaRPr>
          </a:p>
        </p:txBody>
      </p:sp>
      <p:sp>
        <p:nvSpPr>
          <p:cNvPr id="5" name="Rectangle 4"/>
          <p:cNvSpPr/>
          <p:nvPr/>
        </p:nvSpPr>
        <p:spPr>
          <a:xfrm>
            <a:off x="0" y="2188573"/>
            <a:ext cx="12154334" cy="917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                                                                                    </a:t>
            </a:r>
          </a:p>
          <a:p>
            <a:r>
              <a:rPr lang="en-US" b="1" dirty="0">
                <a:solidFill>
                  <a:schemeClr val="tx1"/>
                </a:solidFill>
              </a:rPr>
              <a:t>                                                                                             </a:t>
            </a:r>
          </a:p>
          <a:p>
            <a:r>
              <a:rPr lang="en-US" b="1" dirty="0">
                <a:solidFill>
                  <a:schemeClr val="tx1"/>
                </a:solidFill>
              </a:rPr>
              <a:t>                                                                                                    Deuteronomy 1:1 </a:t>
            </a:r>
            <a:r>
              <a:rPr lang="en-US" dirty="0">
                <a:solidFill>
                  <a:schemeClr val="tx1"/>
                </a:solidFill>
              </a:rPr>
              <a:t/>
            </a:r>
            <a:br>
              <a:rPr lang="en-US" dirty="0">
                <a:solidFill>
                  <a:schemeClr val="tx1"/>
                </a:solidFill>
              </a:rPr>
            </a:br>
            <a:r>
              <a:rPr lang="en-US" dirty="0">
                <a:solidFill>
                  <a:schemeClr val="tx1"/>
                </a:solidFill>
              </a:rPr>
              <a:t>                </a:t>
            </a:r>
            <a:r>
              <a:rPr lang="en-US" baseline="30000" dirty="0">
                <a:solidFill>
                  <a:schemeClr val="tx1"/>
                </a:solidFill>
              </a:rPr>
              <a:t>1 </a:t>
            </a:r>
            <a:r>
              <a:rPr lang="en-US" dirty="0">
                <a:solidFill>
                  <a:schemeClr val="tx1"/>
                </a:solidFill>
              </a:rPr>
              <a:t> These </a:t>
            </a:r>
            <a:r>
              <a:rPr lang="en-US" i="1" dirty="0">
                <a:solidFill>
                  <a:schemeClr val="tx1"/>
                </a:solidFill>
              </a:rPr>
              <a:t>are</a:t>
            </a:r>
            <a:r>
              <a:rPr lang="en-US" dirty="0">
                <a:solidFill>
                  <a:schemeClr val="tx1"/>
                </a:solidFill>
              </a:rPr>
              <a:t> </a:t>
            </a:r>
            <a:r>
              <a:rPr lang="en-US" u="sng" dirty="0">
                <a:solidFill>
                  <a:schemeClr val="tx1"/>
                </a:solidFill>
              </a:rPr>
              <a:t>the words </a:t>
            </a:r>
            <a:r>
              <a:rPr lang="en-US" b="1" dirty="0">
                <a:solidFill>
                  <a:schemeClr val="tx1"/>
                </a:solidFill>
              </a:rPr>
              <a:t>which Moses spoke </a:t>
            </a:r>
            <a:r>
              <a:rPr lang="en-US" dirty="0">
                <a:solidFill>
                  <a:schemeClr val="tx1"/>
                </a:solidFill>
              </a:rPr>
              <a:t>to all Israel on this side of the Jordan in the wilderness…”</a:t>
            </a:r>
          </a:p>
          <a:p>
            <a:endParaRPr lang="en-US" dirty="0">
              <a:solidFill>
                <a:schemeClr val="tx1"/>
              </a:solidFill>
            </a:endParaRPr>
          </a:p>
          <a:p>
            <a:r>
              <a:rPr lang="en-US" dirty="0">
                <a:solidFill>
                  <a:schemeClr val="tx1"/>
                </a:solidFill>
              </a:rPr>
              <a:t/>
            </a:r>
            <a:br>
              <a:rPr lang="en-US" dirty="0">
                <a:solidFill>
                  <a:schemeClr val="tx1"/>
                </a:solidFill>
              </a:rPr>
            </a:br>
            <a:endParaRPr lang="en-US" dirty="0">
              <a:solidFill>
                <a:schemeClr val="tx1"/>
              </a:solidFill>
            </a:endParaRPr>
          </a:p>
        </p:txBody>
      </p:sp>
      <p:sp>
        <p:nvSpPr>
          <p:cNvPr id="6" name="Rounded Rectangle 5"/>
          <p:cNvSpPr/>
          <p:nvPr/>
        </p:nvSpPr>
        <p:spPr>
          <a:xfrm>
            <a:off x="861495" y="5266510"/>
            <a:ext cx="1042416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 History of OT Israel, Eugene H. Merrill) </a:t>
            </a:r>
            <a:r>
              <a:rPr lang="en-US" dirty="0">
                <a:solidFill>
                  <a:schemeClr val="tx1"/>
                </a:solidFill>
              </a:rPr>
              <a:t>“Moses also composed Genesis and the rest of the Torah at this time.”</a:t>
            </a:r>
          </a:p>
        </p:txBody>
      </p:sp>
      <p:sp>
        <p:nvSpPr>
          <p:cNvPr id="7" name="Down Arrow 6"/>
          <p:cNvSpPr/>
          <p:nvPr/>
        </p:nvSpPr>
        <p:spPr>
          <a:xfrm>
            <a:off x="7205145" y="5010694"/>
            <a:ext cx="182880" cy="45720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907215" y="6082938"/>
            <a:ext cx="1024128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Note: the last chapter concerning Moses’ death was probably written by someone else—most likely Joshua</a:t>
            </a:r>
            <a:endParaRPr lang="en-US" dirty="0">
              <a:solidFill>
                <a:schemeClr val="tx1"/>
              </a:solidFill>
            </a:endParaRPr>
          </a:p>
        </p:txBody>
      </p:sp>
    </p:spTree>
    <p:extLst>
      <p:ext uri="{BB962C8B-B14F-4D97-AF65-F5344CB8AC3E}">
        <p14:creationId xmlns:p14="http://schemas.microsoft.com/office/powerpoint/2010/main" val="2266649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09006" y="964473"/>
            <a:ext cx="11795760" cy="11887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31: 9-10</a:t>
            </a:r>
          </a:p>
          <a:p>
            <a:pPr algn="ctr"/>
            <a:r>
              <a:rPr lang="en-US" dirty="0">
                <a:solidFill>
                  <a:schemeClr val="tx1"/>
                </a:solidFill>
              </a:rPr>
              <a:t>So Moses wrote this law and delivered it to the priests...to be read at the Feast of Tabernacles every seven years</a:t>
            </a:r>
          </a:p>
          <a:p>
            <a:pPr algn="ctr"/>
            <a:endParaRPr lang="en-US" dirty="0">
              <a:solidFill>
                <a:schemeClr val="tx1"/>
              </a:solidFill>
            </a:endParaRPr>
          </a:p>
          <a:p>
            <a:pPr algn="ctr"/>
            <a:r>
              <a:rPr lang="en-US" dirty="0">
                <a:solidFill>
                  <a:schemeClr val="tx1"/>
                </a:solidFill>
              </a:rPr>
              <a:t>For a very important reason (v. 12-13)</a:t>
            </a:r>
          </a:p>
        </p:txBody>
      </p:sp>
      <p:sp>
        <p:nvSpPr>
          <p:cNvPr id="3" name="Rounded Rectangle 2"/>
          <p:cNvSpPr/>
          <p:nvPr/>
        </p:nvSpPr>
        <p:spPr>
          <a:xfrm>
            <a:off x="2351314" y="337457"/>
            <a:ext cx="6766560" cy="3657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Moses—author of the book continued:</a:t>
            </a:r>
          </a:p>
        </p:txBody>
      </p:sp>
      <p:sp>
        <p:nvSpPr>
          <p:cNvPr id="4" name="Rectangle 3"/>
          <p:cNvSpPr/>
          <p:nvPr/>
        </p:nvSpPr>
        <p:spPr>
          <a:xfrm>
            <a:off x="391886" y="2414449"/>
            <a:ext cx="11430000" cy="33832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31:9-13 </a:t>
            </a:r>
            <a:r>
              <a:rPr lang="en-US" dirty="0">
                <a:solidFill>
                  <a:schemeClr val="tx1"/>
                </a:solidFill>
              </a:rPr>
              <a:t/>
            </a:r>
            <a:br>
              <a:rPr lang="en-US" dirty="0">
                <a:solidFill>
                  <a:schemeClr val="tx1"/>
                </a:solidFill>
              </a:rPr>
            </a:br>
            <a:r>
              <a:rPr lang="en-US" baseline="30000" dirty="0">
                <a:solidFill>
                  <a:schemeClr val="tx1"/>
                </a:solidFill>
              </a:rPr>
              <a:t>9 </a:t>
            </a:r>
            <a:r>
              <a:rPr lang="en-US" dirty="0">
                <a:solidFill>
                  <a:schemeClr val="tx1"/>
                </a:solidFill>
              </a:rPr>
              <a:t> So Moses wrote this law and delivered it to the priests, the sons of Levi, who bore the ark of the covenant of the </a:t>
            </a:r>
            <a:r>
              <a:rPr lang="en-US" cap="small" dirty="0">
                <a:solidFill>
                  <a:schemeClr val="tx1"/>
                </a:solidFill>
              </a:rPr>
              <a:t>LORD</a:t>
            </a:r>
            <a:r>
              <a:rPr lang="en-US" dirty="0">
                <a:solidFill>
                  <a:schemeClr val="tx1"/>
                </a:solidFill>
              </a:rPr>
              <a:t>, and to all the elders of Israel. </a:t>
            </a:r>
            <a:br>
              <a:rPr lang="en-US" dirty="0">
                <a:solidFill>
                  <a:schemeClr val="tx1"/>
                </a:solidFill>
              </a:rPr>
            </a:br>
            <a:r>
              <a:rPr lang="en-US" baseline="30000" dirty="0">
                <a:solidFill>
                  <a:schemeClr val="tx1"/>
                </a:solidFill>
              </a:rPr>
              <a:t>10 </a:t>
            </a:r>
            <a:r>
              <a:rPr lang="en-US" dirty="0">
                <a:solidFill>
                  <a:schemeClr val="tx1"/>
                </a:solidFill>
              </a:rPr>
              <a:t> And Moses commanded them, saying: "At the end of </a:t>
            </a:r>
            <a:r>
              <a:rPr lang="en-US" i="1" dirty="0">
                <a:solidFill>
                  <a:schemeClr val="tx1"/>
                </a:solidFill>
              </a:rPr>
              <a:t>every</a:t>
            </a:r>
            <a:r>
              <a:rPr lang="en-US" dirty="0">
                <a:solidFill>
                  <a:schemeClr val="tx1"/>
                </a:solidFill>
              </a:rPr>
              <a:t> seven years, at the appointed time in the year of release, at the Feast of Tabernacles, </a:t>
            </a:r>
            <a:br>
              <a:rPr lang="en-US" dirty="0">
                <a:solidFill>
                  <a:schemeClr val="tx1"/>
                </a:solidFill>
              </a:rPr>
            </a:br>
            <a:r>
              <a:rPr lang="en-US" baseline="30000" dirty="0">
                <a:solidFill>
                  <a:schemeClr val="tx1"/>
                </a:solidFill>
              </a:rPr>
              <a:t>11 </a:t>
            </a:r>
            <a:r>
              <a:rPr lang="en-US" dirty="0">
                <a:solidFill>
                  <a:schemeClr val="tx1"/>
                </a:solidFill>
              </a:rPr>
              <a:t> when all Israel comes to appear before the </a:t>
            </a:r>
            <a:r>
              <a:rPr lang="en-US" cap="small" dirty="0">
                <a:solidFill>
                  <a:schemeClr val="tx1"/>
                </a:solidFill>
              </a:rPr>
              <a:t>LORD</a:t>
            </a:r>
            <a:r>
              <a:rPr lang="en-US" dirty="0">
                <a:solidFill>
                  <a:schemeClr val="tx1"/>
                </a:solidFill>
              </a:rPr>
              <a:t> your God in the place which He chooses, you shall read this law before all Israel in their hearing.</a:t>
            </a:r>
          </a:p>
          <a:p>
            <a:pPr algn="ctr"/>
            <a:r>
              <a:rPr lang="en-US" dirty="0">
                <a:solidFill>
                  <a:schemeClr val="tx1"/>
                </a:solidFill>
              </a:rPr>
              <a:t> </a:t>
            </a:r>
            <a:br>
              <a:rPr lang="en-US" dirty="0">
                <a:solidFill>
                  <a:schemeClr val="tx1"/>
                </a:solidFill>
              </a:rPr>
            </a:br>
            <a:r>
              <a:rPr lang="en-US" baseline="30000" dirty="0">
                <a:solidFill>
                  <a:schemeClr val="tx1"/>
                </a:solidFill>
              </a:rPr>
              <a:t>12 </a:t>
            </a:r>
            <a:r>
              <a:rPr lang="en-US" dirty="0">
                <a:solidFill>
                  <a:schemeClr val="tx1"/>
                </a:solidFill>
              </a:rPr>
              <a:t> Gather the people together, men and women and little ones, and the stranger who </a:t>
            </a:r>
            <a:r>
              <a:rPr lang="en-US" i="1" dirty="0">
                <a:solidFill>
                  <a:schemeClr val="tx1"/>
                </a:solidFill>
              </a:rPr>
              <a:t>is</a:t>
            </a:r>
            <a:r>
              <a:rPr lang="en-US" dirty="0">
                <a:solidFill>
                  <a:schemeClr val="tx1"/>
                </a:solidFill>
              </a:rPr>
              <a:t> within your gates, that they may hear and </a:t>
            </a:r>
            <a:r>
              <a:rPr lang="en-US" b="1" dirty="0">
                <a:solidFill>
                  <a:schemeClr val="tx1"/>
                </a:solidFill>
              </a:rPr>
              <a:t>that they may learn to fear the </a:t>
            </a:r>
            <a:r>
              <a:rPr lang="en-US" b="1" cap="small" dirty="0">
                <a:solidFill>
                  <a:schemeClr val="tx1"/>
                </a:solidFill>
              </a:rPr>
              <a:t>LORD</a:t>
            </a:r>
            <a:r>
              <a:rPr lang="en-US" b="1" dirty="0">
                <a:solidFill>
                  <a:schemeClr val="tx1"/>
                </a:solidFill>
              </a:rPr>
              <a:t> your God </a:t>
            </a:r>
            <a:r>
              <a:rPr lang="en-US" dirty="0">
                <a:solidFill>
                  <a:schemeClr val="tx1"/>
                </a:solidFill>
              </a:rPr>
              <a:t>and </a:t>
            </a:r>
            <a:r>
              <a:rPr lang="en-US" b="1" dirty="0">
                <a:solidFill>
                  <a:schemeClr val="tx1"/>
                </a:solidFill>
              </a:rPr>
              <a:t>carefully observe </a:t>
            </a:r>
            <a:r>
              <a:rPr lang="en-US" dirty="0">
                <a:solidFill>
                  <a:schemeClr val="tx1"/>
                </a:solidFill>
              </a:rPr>
              <a:t>all the words of this law, </a:t>
            </a:r>
            <a:br>
              <a:rPr lang="en-US" dirty="0">
                <a:solidFill>
                  <a:schemeClr val="tx1"/>
                </a:solidFill>
              </a:rPr>
            </a:br>
            <a:r>
              <a:rPr lang="en-US" baseline="30000" dirty="0">
                <a:solidFill>
                  <a:schemeClr val="tx1"/>
                </a:solidFill>
              </a:rPr>
              <a:t>13 </a:t>
            </a:r>
            <a:r>
              <a:rPr lang="en-US" dirty="0">
                <a:solidFill>
                  <a:schemeClr val="tx1"/>
                </a:solidFill>
              </a:rPr>
              <a:t> and </a:t>
            </a:r>
            <a:r>
              <a:rPr lang="en-US" i="1" dirty="0">
                <a:solidFill>
                  <a:schemeClr val="tx1"/>
                </a:solidFill>
              </a:rPr>
              <a:t>that</a:t>
            </a:r>
            <a:r>
              <a:rPr lang="en-US" dirty="0">
                <a:solidFill>
                  <a:schemeClr val="tx1"/>
                </a:solidFill>
              </a:rPr>
              <a:t> their children, who have not known it, may hear and </a:t>
            </a:r>
            <a:r>
              <a:rPr lang="en-US" b="1" dirty="0">
                <a:solidFill>
                  <a:schemeClr val="tx1"/>
                </a:solidFill>
              </a:rPr>
              <a:t>learn to fear the </a:t>
            </a:r>
            <a:r>
              <a:rPr lang="en-US" b="1" cap="small" dirty="0">
                <a:solidFill>
                  <a:schemeClr val="tx1"/>
                </a:solidFill>
              </a:rPr>
              <a:t>LORD</a:t>
            </a:r>
            <a:r>
              <a:rPr lang="en-US" b="1" dirty="0">
                <a:solidFill>
                  <a:schemeClr val="tx1"/>
                </a:solidFill>
              </a:rPr>
              <a:t> </a:t>
            </a:r>
            <a:r>
              <a:rPr lang="en-US" dirty="0">
                <a:solidFill>
                  <a:schemeClr val="tx1"/>
                </a:solidFill>
              </a:rPr>
              <a:t>your God as long as you live in the land which you cross the Jordan to possess." </a:t>
            </a:r>
          </a:p>
        </p:txBody>
      </p:sp>
      <p:sp>
        <p:nvSpPr>
          <p:cNvPr id="5" name="Rounded Rectangle 4"/>
          <p:cNvSpPr/>
          <p:nvPr/>
        </p:nvSpPr>
        <p:spPr>
          <a:xfrm>
            <a:off x="26126" y="6058985"/>
            <a:ext cx="1216152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(NIV App. Com.) </a:t>
            </a:r>
            <a:r>
              <a:rPr lang="en-US" dirty="0">
                <a:solidFill>
                  <a:schemeClr val="tx1"/>
                </a:solidFill>
              </a:rPr>
              <a:t>“It seems likely that when Joshua and the Israelites crossed the Jordan River after Moses’ death, they had in their possession a written copy of all this material”</a:t>
            </a:r>
          </a:p>
        </p:txBody>
      </p:sp>
    </p:spTree>
    <p:extLst>
      <p:ext uri="{BB962C8B-B14F-4D97-AF65-F5344CB8AC3E}">
        <p14:creationId xmlns:p14="http://schemas.microsoft.com/office/powerpoint/2010/main" val="2379286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429000" y="337457"/>
            <a:ext cx="502920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Purpose of the book:</a:t>
            </a:r>
          </a:p>
          <a:p>
            <a:pPr algn="ctr"/>
            <a:r>
              <a:rPr lang="en-US" dirty="0">
                <a:solidFill>
                  <a:schemeClr val="tx1"/>
                </a:solidFill>
              </a:rPr>
              <a:t>Covenant renewal with the new generation</a:t>
            </a:r>
          </a:p>
        </p:txBody>
      </p:sp>
      <p:sp>
        <p:nvSpPr>
          <p:cNvPr id="3" name="Rounded Rectangle 2"/>
          <p:cNvSpPr/>
          <p:nvPr/>
        </p:nvSpPr>
        <p:spPr>
          <a:xfrm>
            <a:off x="323850" y="3046910"/>
            <a:ext cx="11521440" cy="11887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(Tyndale)  </a:t>
            </a:r>
            <a:r>
              <a:rPr lang="en-US" dirty="0">
                <a:solidFill>
                  <a:schemeClr val="tx1"/>
                </a:solidFill>
              </a:rPr>
              <a:t>“Deuteronomy may be described as Moses’ prophetic farewell speech…given to all Israel on the plains of Moab, just before their entrance into the promised land.</a:t>
            </a:r>
          </a:p>
          <a:p>
            <a:pPr algn="ctr"/>
            <a:r>
              <a:rPr lang="en-US" dirty="0">
                <a:solidFill>
                  <a:schemeClr val="tx1"/>
                </a:solidFill>
              </a:rPr>
              <a:t>As an exposition to the Decalogue, its main concern relates to life within the land, lived before God and one another.”  </a:t>
            </a:r>
          </a:p>
        </p:txBody>
      </p:sp>
      <p:sp>
        <p:nvSpPr>
          <p:cNvPr id="4" name="Rounded Rectangle 3"/>
          <p:cNvSpPr/>
          <p:nvPr/>
        </p:nvSpPr>
        <p:spPr>
          <a:xfrm>
            <a:off x="260985" y="1706335"/>
            <a:ext cx="11567160" cy="10058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 History of OT Israel, Eugene H. Merrill) </a:t>
            </a:r>
            <a:r>
              <a:rPr lang="en-US" dirty="0">
                <a:solidFill>
                  <a:schemeClr val="tx1"/>
                </a:solidFill>
              </a:rPr>
              <a:t>“The older generation of Israel has died, and the younger must now be confronted with a fresh, contemporary expression of the covenant. Deuteronomy is a covenant initiative to which Israel, on the eve of conquest, can and must respond.”</a:t>
            </a:r>
          </a:p>
        </p:txBody>
      </p:sp>
      <p:sp>
        <p:nvSpPr>
          <p:cNvPr id="6" name="Rounded Rectangle 5"/>
          <p:cNvSpPr/>
          <p:nvPr/>
        </p:nvSpPr>
        <p:spPr>
          <a:xfrm>
            <a:off x="476522" y="4798696"/>
            <a:ext cx="11136086"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records the training of the new generation and the needed moral preparation for their entrance into the land of Canaan</a:t>
            </a:r>
          </a:p>
        </p:txBody>
      </p:sp>
    </p:spTree>
    <p:extLst>
      <p:ext uri="{BB962C8B-B14F-4D97-AF65-F5344CB8AC3E}">
        <p14:creationId xmlns:p14="http://schemas.microsoft.com/office/powerpoint/2010/main" val="1489821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06829" y="1374867"/>
            <a:ext cx="11795760" cy="10972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(Word) “Though it contains a series of laws, it [Deuteronomy] is not a law code, but rather a work intended for religious instruction and education in ancient Israel.</a:t>
            </a:r>
          </a:p>
        </p:txBody>
      </p:sp>
      <p:sp>
        <p:nvSpPr>
          <p:cNvPr id="3" name="Rounded Rectangle 2"/>
          <p:cNvSpPr/>
          <p:nvPr/>
        </p:nvSpPr>
        <p:spPr>
          <a:xfrm>
            <a:off x="460030" y="3291188"/>
            <a:ext cx="11064240" cy="128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r>
              <a:rPr lang="en-US" dirty="0">
                <a:solidFill>
                  <a:schemeClr val="tx1"/>
                </a:solidFill>
              </a:rPr>
              <a:t>(Word) “In short, Deuteronomy represents a very early, and remarkably comprehensive, attempt to reform and transmit religion by means of a program of religious education in which every person was to be included, from the king as the head of the nation to each child in every home.”--[Deut. 4:9,10; 6:7,20; 11:19; 31:13; 32:7,46]</a:t>
            </a: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p:txBody>
      </p:sp>
      <p:sp>
        <p:nvSpPr>
          <p:cNvPr id="4" name="Oval 3"/>
          <p:cNvSpPr/>
          <p:nvPr/>
        </p:nvSpPr>
        <p:spPr>
          <a:xfrm>
            <a:off x="2960914" y="251460"/>
            <a:ext cx="557784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Teaching—an important aspect of the book</a:t>
            </a:r>
          </a:p>
        </p:txBody>
      </p:sp>
      <p:sp>
        <p:nvSpPr>
          <p:cNvPr id="5" name="Down Arrow 4"/>
          <p:cNvSpPr/>
          <p:nvPr/>
        </p:nvSpPr>
        <p:spPr>
          <a:xfrm>
            <a:off x="5507518" y="2312780"/>
            <a:ext cx="484632" cy="978408"/>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06829" y="4766312"/>
            <a:ext cx="11795760" cy="19202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4:9-10 </a:t>
            </a:r>
            <a:r>
              <a:rPr lang="en-US" dirty="0">
                <a:solidFill>
                  <a:schemeClr val="tx1"/>
                </a:solidFill>
              </a:rPr>
              <a:t/>
            </a:r>
            <a:br>
              <a:rPr lang="en-US" dirty="0">
                <a:solidFill>
                  <a:schemeClr val="tx1"/>
                </a:solidFill>
              </a:rPr>
            </a:br>
            <a:r>
              <a:rPr lang="en-US" baseline="30000" dirty="0">
                <a:solidFill>
                  <a:schemeClr val="tx1"/>
                </a:solidFill>
              </a:rPr>
              <a:t>9 </a:t>
            </a:r>
            <a:r>
              <a:rPr lang="en-US" dirty="0">
                <a:solidFill>
                  <a:schemeClr val="tx1"/>
                </a:solidFill>
              </a:rPr>
              <a:t> "Only take heed to yourself, and diligently keep yourself, lest you forget the things your eyes have seen, and lest they depart from your heart all the days of your life. And</a:t>
            </a:r>
            <a:r>
              <a:rPr lang="en-US" b="1" dirty="0">
                <a:solidFill>
                  <a:schemeClr val="tx1"/>
                </a:solidFill>
              </a:rPr>
              <a:t> teach </a:t>
            </a:r>
            <a:r>
              <a:rPr lang="en-US" dirty="0">
                <a:solidFill>
                  <a:schemeClr val="tx1"/>
                </a:solidFill>
              </a:rPr>
              <a:t>them to your children and your grandchildren, </a:t>
            </a:r>
            <a:br>
              <a:rPr lang="en-US" dirty="0">
                <a:solidFill>
                  <a:schemeClr val="tx1"/>
                </a:solidFill>
              </a:rPr>
            </a:br>
            <a:r>
              <a:rPr lang="en-US" baseline="30000" dirty="0">
                <a:solidFill>
                  <a:schemeClr val="tx1"/>
                </a:solidFill>
              </a:rPr>
              <a:t>10 </a:t>
            </a:r>
            <a:r>
              <a:rPr lang="en-US" dirty="0">
                <a:solidFill>
                  <a:schemeClr val="tx1"/>
                </a:solidFill>
              </a:rPr>
              <a:t> </a:t>
            </a:r>
            <a:r>
              <a:rPr lang="en-US" i="1" dirty="0">
                <a:solidFill>
                  <a:schemeClr val="tx1"/>
                </a:solidFill>
              </a:rPr>
              <a:t>especially concerning</a:t>
            </a:r>
            <a:r>
              <a:rPr lang="en-US" dirty="0">
                <a:solidFill>
                  <a:schemeClr val="tx1"/>
                </a:solidFill>
              </a:rPr>
              <a:t> the day you stood before the </a:t>
            </a:r>
            <a:r>
              <a:rPr lang="en-US" cap="small" dirty="0">
                <a:solidFill>
                  <a:schemeClr val="tx1"/>
                </a:solidFill>
              </a:rPr>
              <a:t>LORD</a:t>
            </a:r>
            <a:r>
              <a:rPr lang="en-US" dirty="0">
                <a:solidFill>
                  <a:schemeClr val="tx1"/>
                </a:solidFill>
              </a:rPr>
              <a:t> your God in Horeb, when the </a:t>
            </a:r>
            <a:r>
              <a:rPr lang="en-US" cap="small" dirty="0">
                <a:solidFill>
                  <a:schemeClr val="tx1"/>
                </a:solidFill>
              </a:rPr>
              <a:t>LORD</a:t>
            </a:r>
            <a:r>
              <a:rPr lang="en-US" dirty="0">
                <a:solidFill>
                  <a:schemeClr val="tx1"/>
                </a:solidFill>
              </a:rPr>
              <a:t> said to me, 'Gather the people to Me, and I will let them hear My words, that they may learn to fear Me all the days they live on the earth, and </a:t>
            </a:r>
            <a:r>
              <a:rPr lang="en-US" i="1" dirty="0">
                <a:solidFill>
                  <a:schemeClr val="tx1"/>
                </a:solidFill>
              </a:rPr>
              <a:t>that</a:t>
            </a:r>
            <a:r>
              <a:rPr lang="en-US" dirty="0">
                <a:solidFill>
                  <a:schemeClr val="tx1"/>
                </a:solidFill>
              </a:rPr>
              <a:t> they may </a:t>
            </a:r>
            <a:r>
              <a:rPr lang="en-US" b="1" dirty="0">
                <a:solidFill>
                  <a:schemeClr val="tx1"/>
                </a:solidFill>
              </a:rPr>
              <a:t>teach</a:t>
            </a:r>
            <a:r>
              <a:rPr lang="en-US" dirty="0">
                <a:solidFill>
                  <a:schemeClr val="tx1"/>
                </a:solidFill>
              </a:rPr>
              <a:t> their children.' </a:t>
            </a:r>
          </a:p>
        </p:txBody>
      </p:sp>
    </p:spTree>
    <p:extLst>
      <p:ext uri="{BB962C8B-B14F-4D97-AF65-F5344CB8AC3E}">
        <p14:creationId xmlns:p14="http://schemas.microsoft.com/office/powerpoint/2010/main" val="37492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39485" y="3973285"/>
            <a:ext cx="11795760" cy="10058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(Tyndale) </a:t>
            </a:r>
            <a:r>
              <a:rPr lang="en-US">
                <a:solidFill>
                  <a:schemeClr val="tx1"/>
                </a:solidFill>
              </a:rPr>
              <a:t>“The sin of idolatry will be Israel’s greatest danger…in order to counter this, Deuteronomy urges Israel to fear, love and serve the Lord alone with all their heart and being, and to keep all of His commandments”</a:t>
            </a:r>
            <a:endParaRPr lang="en-US" dirty="0">
              <a:solidFill>
                <a:schemeClr val="tx1"/>
              </a:solidFill>
            </a:endParaRPr>
          </a:p>
        </p:txBody>
      </p:sp>
      <p:sp>
        <p:nvSpPr>
          <p:cNvPr id="3" name="Rectangle 2"/>
          <p:cNvSpPr/>
          <p:nvPr/>
        </p:nvSpPr>
        <p:spPr>
          <a:xfrm>
            <a:off x="239485" y="2102304"/>
            <a:ext cx="11704320" cy="128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 Deuteronomy 6:3 </a:t>
            </a:r>
            <a:r>
              <a:rPr lang="en-US">
                <a:solidFill>
                  <a:schemeClr val="tx1"/>
                </a:solidFill>
              </a:rPr>
              <a:t/>
            </a:r>
            <a:br>
              <a:rPr lang="en-US">
                <a:solidFill>
                  <a:schemeClr val="tx1"/>
                </a:solidFill>
              </a:rPr>
            </a:br>
            <a:r>
              <a:rPr lang="en-US" baseline="30000">
                <a:solidFill>
                  <a:schemeClr val="tx1"/>
                </a:solidFill>
              </a:rPr>
              <a:t>3 </a:t>
            </a:r>
            <a:r>
              <a:rPr lang="en-US">
                <a:solidFill>
                  <a:schemeClr val="tx1"/>
                </a:solidFill>
              </a:rPr>
              <a:t> Therefore hear, O Israel, and be careful to observe </a:t>
            </a:r>
            <a:r>
              <a:rPr lang="en-US" i="1">
                <a:solidFill>
                  <a:schemeClr val="tx1"/>
                </a:solidFill>
              </a:rPr>
              <a:t>it,</a:t>
            </a:r>
            <a:r>
              <a:rPr lang="en-US">
                <a:solidFill>
                  <a:schemeClr val="tx1"/>
                </a:solidFill>
              </a:rPr>
              <a:t> that it may be well with you, and that you may multiply greatly as the </a:t>
            </a:r>
            <a:r>
              <a:rPr lang="en-US" cap="small">
                <a:solidFill>
                  <a:schemeClr val="tx1"/>
                </a:solidFill>
              </a:rPr>
              <a:t>LORD</a:t>
            </a:r>
            <a:r>
              <a:rPr lang="en-US">
                <a:solidFill>
                  <a:schemeClr val="tx1"/>
                </a:solidFill>
              </a:rPr>
              <a:t> God of your fathers has promised you--'a land flowing with milk and honey.' </a:t>
            </a:r>
            <a:br>
              <a:rPr lang="en-US">
                <a:solidFill>
                  <a:schemeClr val="tx1"/>
                </a:solidFill>
              </a:rPr>
            </a:br>
            <a:endParaRPr lang="en-US"/>
          </a:p>
        </p:txBody>
      </p:sp>
      <p:sp>
        <p:nvSpPr>
          <p:cNvPr id="4" name="Rounded Rectangle 3"/>
          <p:cNvSpPr/>
          <p:nvPr/>
        </p:nvSpPr>
        <p:spPr>
          <a:xfrm>
            <a:off x="1970314" y="888279"/>
            <a:ext cx="786384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 key verse is 6: 3—where the main focus is obedience </a:t>
            </a:r>
          </a:p>
        </p:txBody>
      </p:sp>
    </p:spTree>
    <p:extLst>
      <p:ext uri="{BB962C8B-B14F-4D97-AF65-F5344CB8AC3E}">
        <p14:creationId xmlns:p14="http://schemas.microsoft.com/office/powerpoint/2010/main" val="1345836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328056" y="587828"/>
            <a:ext cx="896112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Divisions of the book—Moses’ sermons</a:t>
            </a:r>
          </a:p>
        </p:txBody>
      </p:sp>
      <p:sp>
        <p:nvSpPr>
          <p:cNvPr id="3" name="Rounded Rectangle 2"/>
          <p:cNvSpPr/>
          <p:nvPr/>
        </p:nvSpPr>
        <p:spPr>
          <a:xfrm>
            <a:off x="1861458" y="1733550"/>
            <a:ext cx="7955280" cy="8708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first </a:t>
            </a:r>
            <a:r>
              <a:rPr lang="en-US" dirty="0" smtClean="0">
                <a:solidFill>
                  <a:schemeClr val="tx1"/>
                </a:solidFill>
              </a:rPr>
              <a:t>discourse </a:t>
            </a:r>
            <a:r>
              <a:rPr lang="en-US" dirty="0">
                <a:solidFill>
                  <a:schemeClr val="tx1"/>
                </a:solidFill>
              </a:rPr>
              <a:t>1:5—4:43      [Historical retrospective of the 40 years]</a:t>
            </a:r>
          </a:p>
        </p:txBody>
      </p:sp>
      <p:sp>
        <p:nvSpPr>
          <p:cNvPr id="4" name="Rounded Rectangle 3"/>
          <p:cNvSpPr/>
          <p:nvPr/>
        </p:nvSpPr>
        <p:spPr>
          <a:xfrm>
            <a:off x="1861458" y="3004457"/>
            <a:ext cx="795528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Second </a:t>
            </a:r>
            <a:r>
              <a:rPr lang="en-US" dirty="0" smtClean="0">
                <a:solidFill>
                  <a:schemeClr val="tx1"/>
                </a:solidFill>
              </a:rPr>
              <a:t>discourse </a:t>
            </a:r>
            <a:r>
              <a:rPr lang="en-US" dirty="0">
                <a:solidFill>
                  <a:schemeClr val="tx1"/>
                </a:solidFill>
              </a:rPr>
              <a:t>4:44—28:68 [Exhortation for the future: the law, covenant renewal, blessings and cursing]</a:t>
            </a:r>
          </a:p>
        </p:txBody>
      </p:sp>
      <p:sp>
        <p:nvSpPr>
          <p:cNvPr id="5" name="Rounded Rectangle 4"/>
          <p:cNvSpPr/>
          <p:nvPr/>
        </p:nvSpPr>
        <p:spPr>
          <a:xfrm>
            <a:off x="1861458" y="4223658"/>
            <a:ext cx="795528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Third </a:t>
            </a:r>
            <a:r>
              <a:rPr lang="en-US" dirty="0" smtClean="0">
                <a:solidFill>
                  <a:schemeClr val="tx1"/>
                </a:solidFill>
              </a:rPr>
              <a:t>discourse </a:t>
            </a:r>
            <a:r>
              <a:rPr lang="en-US" dirty="0">
                <a:solidFill>
                  <a:schemeClr val="tx1"/>
                </a:solidFill>
              </a:rPr>
              <a:t>29:1—30:20 [Exhortation to accept the covenant and to choose God and obey]</a:t>
            </a:r>
          </a:p>
        </p:txBody>
      </p:sp>
      <p:sp>
        <p:nvSpPr>
          <p:cNvPr id="6" name="Rounded Rectangle 5"/>
          <p:cNvSpPr/>
          <p:nvPr/>
        </p:nvSpPr>
        <p:spPr>
          <a:xfrm>
            <a:off x="1861458" y="5442859"/>
            <a:ext cx="795528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Fourth discourse 31:1—34:12 [Transition from Moses to Joshua]</a:t>
            </a:r>
          </a:p>
        </p:txBody>
      </p:sp>
    </p:spTree>
    <p:extLst>
      <p:ext uri="{BB962C8B-B14F-4D97-AF65-F5344CB8AC3E}">
        <p14:creationId xmlns:p14="http://schemas.microsoft.com/office/powerpoint/2010/main" val="49493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124199" y="304800"/>
            <a:ext cx="585216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Preparing the new generation</a:t>
            </a:r>
          </a:p>
        </p:txBody>
      </p:sp>
      <p:sp>
        <p:nvSpPr>
          <p:cNvPr id="3" name="Rounded Rectangle 2"/>
          <p:cNvSpPr/>
          <p:nvPr/>
        </p:nvSpPr>
        <p:spPr>
          <a:xfrm>
            <a:off x="622662" y="2762143"/>
            <a:ext cx="11064240" cy="10058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t>
            </a:r>
            <a:r>
              <a:rPr lang="en-US" sz="1600" dirty="0" err="1">
                <a:solidFill>
                  <a:schemeClr val="tx1"/>
                </a:solidFill>
              </a:rPr>
              <a:t>Penteteuch</a:t>
            </a:r>
            <a:r>
              <a:rPr lang="en-US" sz="1600" dirty="0">
                <a:solidFill>
                  <a:schemeClr val="tx1"/>
                </a:solidFill>
              </a:rPr>
              <a:t>, Thomas)  </a:t>
            </a:r>
            <a:r>
              <a:rPr lang="en-US" dirty="0">
                <a:solidFill>
                  <a:schemeClr val="tx1"/>
                </a:solidFill>
              </a:rPr>
              <a:t>“There is no advance on the history of Israel [Events], rather a historical summary [of the past], in the form of discourses or exhortations, showing the true meaning and potentialities of all that had gone before.”</a:t>
            </a:r>
          </a:p>
        </p:txBody>
      </p:sp>
      <p:sp>
        <p:nvSpPr>
          <p:cNvPr id="4" name="Rounded Rectangle 3"/>
          <p:cNvSpPr/>
          <p:nvPr/>
        </p:nvSpPr>
        <p:spPr>
          <a:xfrm>
            <a:off x="622662" y="4716563"/>
            <a:ext cx="11155680" cy="128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 may notice all through Deuteronomy how much more than simply a review it is. It is also a means of preparation.</a:t>
            </a:r>
          </a:p>
          <a:p>
            <a:pPr algn="ctr"/>
            <a:r>
              <a:rPr lang="en-US" dirty="0">
                <a:solidFill>
                  <a:schemeClr val="tx1"/>
                </a:solidFill>
              </a:rPr>
              <a:t> In Exodus and Numbers the people were passing through these experiences, but in Deuteronomy they are looking back over them and drawing lessons from them.”  </a:t>
            </a:r>
          </a:p>
        </p:txBody>
      </p:sp>
      <p:sp>
        <p:nvSpPr>
          <p:cNvPr id="5" name="Down Arrow 4"/>
          <p:cNvSpPr/>
          <p:nvPr/>
        </p:nvSpPr>
        <p:spPr>
          <a:xfrm>
            <a:off x="5912466" y="376798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68382" y="1219203"/>
            <a:ext cx="11064240" cy="11887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(New Amer. Com. ) </a:t>
            </a:r>
            <a:r>
              <a:rPr lang="en-US" dirty="0">
                <a:solidFill>
                  <a:schemeClr val="tx1"/>
                </a:solidFill>
              </a:rPr>
              <a:t>“Deuteronomy reiterates the covenant, but it does so in a greatly expanded form and in terms appropriate to a new generation…and the new generation, about to embark on conquest, stood in need of covenant reiteration and reaffirmation”</a:t>
            </a:r>
          </a:p>
        </p:txBody>
      </p:sp>
    </p:spTree>
    <p:extLst>
      <p:ext uri="{BB962C8B-B14F-4D97-AF65-F5344CB8AC3E}">
        <p14:creationId xmlns:p14="http://schemas.microsoft.com/office/powerpoint/2010/main" val="270996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773283" y="683350"/>
            <a:ext cx="8292738" cy="5486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The Land—</a:t>
            </a:r>
            <a:r>
              <a:rPr lang="en-US" dirty="0">
                <a:solidFill>
                  <a:schemeClr val="tx1"/>
                </a:solidFill>
              </a:rPr>
              <a:t>one</a:t>
            </a:r>
            <a:r>
              <a:rPr lang="en-US" b="1" dirty="0">
                <a:solidFill>
                  <a:schemeClr val="tx1"/>
                </a:solidFill>
              </a:rPr>
              <a:t> </a:t>
            </a:r>
            <a:r>
              <a:rPr lang="en-US" dirty="0">
                <a:solidFill>
                  <a:schemeClr val="tx1"/>
                </a:solidFill>
              </a:rPr>
              <a:t>of the most central themes of the book [almost 200 references]</a:t>
            </a:r>
          </a:p>
        </p:txBody>
      </p:sp>
      <p:sp>
        <p:nvSpPr>
          <p:cNvPr id="3" name="Rounded Rectangle 2"/>
          <p:cNvSpPr/>
          <p:nvPr/>
        </p:nvSpPr>
        <p:spPr>
          <a:xfrm>
            <a:off x="1301932" y="1944732"/>
            <a:ext cx="9052560" cy="14630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land is a major focus in the book:</a:t>
            </a:r>
          </a:p>
          <a:p>
            <a:pPr algn="ctr"/>
            <a:endParaRPr lang="en-US" dirty="0">
              <a:solidFill>
                <a:schemeClr val="tx1"/>
              </a:solidFill>
            </a:endParaRPr>
          </a:p>
          <a:p>
            <a:pPr marL="285750" indent="-285750" algn="ctr">
              <a:buFont typeface="Wingdings" panose="05000000000000000000" pitchFamily="2" charset="2"/>
              <a:buChar char="§"/>
            </a:pPr>
            <a:r>
              <a:rPr lang="en-US" dirty="0">
                <a:solidFill>
                  <a:schemeClr val="tx1"/>
                </a:solidFill>
              </a:rPr>
              <a:t>The land promise appears in every chapter except 14 and 22</a:t>
            </a:r>
          </a:p>
          <a:p>
            <a:pPr algn="ctr"/>
            <a:endParaRPr lang="en-US" dirty="0">
              <a:solidFill>
                <a:schemeClr val="tx1"/>
              </a:solidFill>
            </a:endParaRPr>
          </a:p>
          <a:p>
            <a:pPr marL="285750" indent="-285750" algn="ctr">
              <a:buFont typeface="Wingdings" panose="05000000000000000000" pitchFamily="2" charset="2"/>
              <a:buChar char="§"/>
            </a:pPr>
            <a:r>
              <a:rPr lang="en-US" dirty="0">
                <a:solidFill>
                  <a:schemeClr val="tx1"/>
                </a:solidFill>
              </a:rPr>
              <a:t>The link to </a:t>
            </a:r>
            <a:r>
              <a:rPr lang="en-US" b="1" dirty="0">
                <a:solidFill>
                  <a:schemeClr val="tx1"/>
                </a:solidFill>
              </a:rPr>
              <a:t>promise,</a:t>
            </a:r>
            <a:r>
              <a:rPr lang="en-US" dirty="0">
                <a:solidFill>
                  <a:schemeClr val="tx1"/>
                </a:solidFill>
              </a:rPr>
              <a:t> made on oath to the patriarchs appears 28 times</a:t>
            </a:r>
          </a:p>
        </p:txBody>
      </p:sp>
      <p:sp>
        <p:nvSpPr>
          <p:cNvPr id="5" name="Rounded Rectangle 4"/>
          <p:cNvSpPr/>
          <p:nvPr/>
        </p:nvSpPr>
        <p:spPr>
          <a:xfrm>
            <a:off x="844732" y="4120514"/>
            <a:ext cx="10149840" cy="15544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(Intro. OT, Harrison) </a:t>
            </a:r>
            <a:r>
              <a:rPr lang="en-US" dirty="0">
                <a:solidFill>
                  <a:schemeClr val="tx1"/>
                </a:solidFill>
              </a:rPr>
              <a:t>“The </a:t>
            </a:r>
            <a:r>
              <a:rPr lang="en-US" b="1" dirty="0">
                <a:solidFill>
                  <a:schemeClr val="tx1"/>
                </a:solidFill>
              </a:rPr>
              <a:t>river Jordan </a:t>
            </a:r>
            <a:r>
              <a:rPr lang="en-US" dirty="0">
                <a:solidFill>
                  <a:schemeClr val="tx1"/>
                </a:solidFill>
              </a:rPr>
              <a:t>figured prominently in Deuteronomy, being mentioned no fewer than twenty-six times. </a:t>
            </a:r>
          </a:p>
          <a:p>
            <a:pPr algn="ctr"/>
            <a:r>
              <a:rPr lang="en-US" dirty="0">
                <a:solidFill>
                  <a:schemeClr val="tx1"/>
                </a:solidFill>
              </a:rPr>
              <a:t>Of the occurrences, fifteen referred to the crossing of the river, one defined the boundaries of the territory of Reuben, and the other occurrences were mentioned in the form of the expression, ‘beyond the Jordan’.”</a:t>
            </a:r>
          </a:p>
        </p:txBody>
      </p:sp>
    </p:spTree>
    <p:extLst>
      <p:ext uri="{BB962C8B-B14F-4D97-AF65-F5344CB8AC3E}">
        <p14:creationId xmlns:p14="http://schemas.microsoft.com/office/powerpoint/2010/main" val="425018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917372" y="441960"/>
            <a:ext cx="530352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Key significant words—[repeated]</a:t>
            </a:r>
          </a:p>
        </p:txBody>
      </p:sp>
      <p:sp>
        <p:nvSpPr>
          <p:cNvPr id="3" name="Rounded Rectangle 2"/>
          <p:cNvSpPr/>
          <p:nvPr/>
        </p:nvSpPr>
        <p:spPr>
          <a:xfrm>
            <a:off x="2612571" y="1349828"/>
            <a:ext cx="621792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Covenant—found 27 times</a:t>
            </a:r>
          </a:p>
        </p:txBody>
      </p:sp>
      <p:sp>
        <p:nvSpPr>
          <p:cNvPr id="4" name="Rounded Rectangle 3"/>
          <p:cNvSpPr/>
          <p:nvPr/>
        </p:nvSpPr>
        <p:spPr>
          <a:xfrm>
            <a:off x="2612571" y="2307771"/>
            <a:ext cx="6217920" cy="8229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Listen/obey—found 18 times</a:t>
            </a:r>
          </a:p>
        </p:txBody>
      </p:sp>
      <p:sp>
        <p:nvSpPr>
          <p:cNvPr id="6" name="Rounded Rectangle 5"/>
          <p:cNvSpPr/>
          <p:nvPr/>
        </p:nvSpPr>
        <p:spPr>
          <a:xfrm>
            <a:off x="2612571" y="3391989"/>
            <a:ext cx="6217920" cy="8229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Remember—found 15 times </a:t>
            </a:r>
          </a:p>
        </p:txBody>
      </p:sp>
      <p:sp>
        <p:nvSpPr>
          <p:cNvPr id="7" name="Rounded Rectangle 6"/>
          <p:cNvSpPr/>
          <p:nvPr/>
        </p:nvSpPr>
        <p:spPr>
          <a:xfrm>
            <a:off x="2612571" y="4567647"/>
            <a:ext cx="6217920" cy="8229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Fear/revere the Lord—found 20 times</a:t>
            </a:r>
          </a:p>
        </p:txBody>
      </p:sp>
      <p:sp>
        <p:nvSpPr>
          <p:cNvPr id="8" name="Rounded Rectangle 7"/>
          <p:cNvSpPr/>
          <p:nvPr/>
        </p:nvSpPr>
        <p:spPr>
          <a:xfrm>
            <a:off x="2612571" y="5743305"/>
            <a:ext cx="6217920" cy="8229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Love—found 20 times</a:t>
            </a:r>
          </a:p>
        </p:txBody>
      </p:sp>
    </p:spTree>
    <p:extLst>
      <p:ext uri="{BB962C8B-B14F-4D97-AF65-F5344CB8AC3E}">
        <p14:creationId xmlns:p14="http://schemas.microsoft.com/office/powerpoint/2010/main" val="2664611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3"/>
          <p:cNvSpPr/>
          <p:nvPr/>
        </p:nvSpPr>
        <p:spPr>
          <a:xfrm>
            <a:off x="5053149" y="4471037"/>
            <a:ext cx="274320" cy="548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8709" y="5044279"/>
            <a:ext cx="2743200" cy="1463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r>
              <a:rPr lang="en-US" baseline="30000" dirty="0">
                <a:solidFill>
                  <a:schemeClr val="tx1"/>
                </a:solidFill>
              </a:rPr>
              <a:t>st</a:t>
            </a:r>
            <a:r>
              <a:rPr lang="en-US" dirty="0">
                <a:solidFill>
                  <a:schemeClr val="tx1"/>
                </a:solidFill>
              </a:rPr>
              <a:t> month </a:t>
            </a:r>
            <a:r>
              <a:rPr lang="en-US" b="1" dirty="0">
                <a:solidFill>
                  <a:schemeClr val="tx1"/>
                </a:solidFill>
              </a:rPr>
              <a:t>41</a:t>
            </a:r>
            <a:r>
              <a:rPr lang="en-US" b="1" baseline="30000" dirty="0">
                <a:solidFill>
                  <a:schemeClr val="tx1"/>
                </a:solidFill>
              </a:rPr>
              <a:t>st</a:t>
            </a:r>
            <a:r>
              <a:rPr lang="en-US" b="1" dirty="0">
                <a:solidFill>
                  <a:schemeClr val="tx1"/>
                </a:solidFill>
              </a:rPr>
              <a:t> year</a:t>
            </a:r>
          </a:p>
          <a:p>
            <a:pPr algn="ctr"/>
            <a:endParaRPr lang="en-US" b="1" dirty="0">
              <a:solidFill>
                <a:schemeClr val="tx1"/>
              </a:solidFill>
            </a:endParaRPr>
          </a:p>
          <a:p>
            <a:pPr algn="ctr"/>
            <a:r>
              <a:rPr lang="en-US" b="1" dirty="0">
                <a:solidFill>
                  <a:schemeClr val="tx1"/>
                </a:solidFill>
              </a:rPr>
              <a:t>10</a:t>
            </a:r>
            <a:r>
              <a:rPr lang="en-US" b="1" baseline="30000" dirty="0">
                <a:solidFill>
                  <a:schemeClr val="tx1"/>
                </a:solidFill>
              </a:rPr>
              <a:t>th</a:t>
            </a:r>
            <a:r>
              <a:rPr lang="en-US" b="1" dirty="0">
                <a:solidFill>
                  <a:schemeClr val="tx1"/>
                </a:solidFill>
              </a:rPr>
              <a:t> </a:t>
            </a:r>
            <a:r>
              <a:rPr lang="en-US" dirty="0">
                <a:solidFill>
                  <a:schemeClr val="tx1"/>
                </a:solidFill>
              </a:rPr>
              <a:t>day—Cross the Jordan</a:t>
            </a:r>
          </a:p>
          <a:p>
            <a:pPr algn="ctr"/>
            <a:endParaRPr lang="en-US" b="1" dirty="0">
              <a:solidFill>
                <a:schemeClr val="tx1"/>
              </a:solidFill>
            </a:endParaRPr>
          </a:p>
          <a:p>
            <a:pPr algn="ctr"/>
            <a:r>
              <a:rPr lang="en-US" b="1" dirty="0">
                <a:solidFill>
                  <a:schemeClr val="tx1"/>
                </a:solidFill>
              </a:rPr>
              <a:t>14</a:t>
            </a:r>
            <a:r>
              <a:rPr lang="en-US" b="1" baseline="30000" dirty="0">
                <a:solidFill>
                  <a:schemeClr val="tx1"/>
                </a:solidFill>
              </a:rPr>
              <a:t>th</a:t>
            </a:r>
            <a:r>
              <a:rPr lang="en-US" b="1" dirty="0">
                <a:solidFill>
                  <a:schemeClr val="tx1"/>
                </a:solidFill>
              </a:rPr>
              <a:t> </a:t>
            </a:r>
            <a:r>
              <a:rPr lang="en-US" dirty="0">
                <a:solidFill>
                  <a:schemeClr val="tx1"/>
                </a:solidFill>
              </a:rPr>
              <a:t>day—Passover</a:t>
            </a:r>
            <a:r>
              <a:rPr lang="en-US" b="1" dirty="0">
                <a:solidFill>
                  <a:schemeClr val="tx1"/>
                </a:solidFill>
              </a:rPr>
              <a:t> </a:t>
            </a:r>
          </a:p>
        </p:txBody>
      </p:sp>
      <p:sp>
        <p:nvSpPr>
          <p:cNvPr id="7" name="Rectangle 6"/>
          <p:cNvSpPr/>
          <p:nvPr/>
        </p:nvSpPr>
        <p:spPr>
          <a:xfrm>
            <a:off x="3818709" y="93951"/>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r>
              <a:rPr lang="en-US" baseline="30000" dirty="0">
                <a:solidFill>
                  <a:schemeClr val="tx1"/>
                </a:solidFill>
              </a:rPr>
              <a:t>st</a:t>
            </a:r>
            <a:r>
              <a:rPr lang="en-US" dirty="0">
                <a:solidFill>
                  <a:schemeClr val="tx1"/>
                </a:solidFill>
              </a:rPr>
              <a:t> month </a:t>
            </a:r>
            <a:r>
              <a:rPr lang="en-US" b="1" dirty="0">
                <a:solidFill>
                  <a:schemeClr val="tx1"/>
                </a:solidFill>
              </a:rPr>
              <a:t>40</a:t>
            </a:r>
            <a:r>
              <a:rPr lang="en-US" b="1" baseline="30000" dirty="0">
                <a:solidFill>
                  <a:schemeClr val="tx1"/>
                </a:solidFill>
              </a:rPr>
              <a:t>th</a:t>
            </a:r>
            <a:r>
              <a:rPr lang="en-US" b="1" dirty="0">
                <a:solidFill>
                  <a:schemeClr val="tx1"/>
                </a:solidFill>
              </a:rPr>
              <a:t> year </a:t>
            </a:r>
          </a:p>
        </p:txBody>
      </p:sp>
      <p:sp>
        <p:nvSpPr>
          <p:cNvPr id="8" name="Rectangle 7"/>
          <p:cNvSpPr/>
          <p:nvPr/>
        </p:nvSpPr>
        <p:spPr>
          <a:xfrm>
            <a:off x="3818709" y="460465"/>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r>
              <a:rPr lang="en-US" baseline="30000" dirty="0">
                <a:solidFill>
                  <a:schemeClr val="tx1"/>
                </a:solidFill>
              </a:rPr>
              <a:t>nd</a:t>
            </a:r>
            <a:r>
              <a:rPr lang="en-US" dirty="0">
                <a:solidFill>
                  <a:schemeClr val="tx1"/>
                </a:solidFill>
              </a:rPr>
              <a:t> month </a:t>
            </a:r>
          </a:p>
        </p:txBody>
      </p:sp>
      <p:sp>
        <p:nvSpPr>
          <p:cNvPr id="9" name="Rectangle 8"/>
          <p:cNvSpPr/>
          <p:nvPr/>
        </p:nvSpPr>
        <p:spPr>
          <a:xfrm>
            <a:off x="3818709" y="812481"/>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r>
              <a:rPr lang="en-US" baseline="30000" dirty="0">
                <a:solidFill>
                  <a:schemeClr val="tx1"/>
                </a:solidFill>
              </a:rPr>
              <a:t>rd</a:t>
            </a:r>
            <a:r>
              <a:rPr lang="en-US" dirty="0">
                <a:solidFill>
                  <a:schemeClr val="tx1"/>
                </a:solidFill>
              </a:rPr>
              <a:t> month </a:t>
            </a:r>
          </a:p>
        </p:txBody>
      </p:sp>
      <p:sp>
        <p:nvSpPr>
          <p:cNvPr id="10" name="Rectangle 9"/>
          <p:cNvSpPr/>
          <p:nvPr/>
        </p:nvSpPr>
        <p:spPr>
          <a:xfrm>
            <a:off x="3818709" y="1165251"/>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4</a:t>
            </a:r>
            <a:r>
              <a:rPr lang="en-US" baseline="30000" dirty="0">
                <a:solidFill>
                  <a:schemeClr val="tx1"/>
                </a:solidFill>
              </a:rPr>
              <a:t>th</a:t>
            </a:r>
            <a:r>
              <a:rPr lang="en-US" dirty="0">
                <a:solidFill>
                  <a:schemeClr val="tx1"/>
                </a:solidFill>
              </a:rPr>
              <a:t> month </a:t>
            </a:r>
          </a:p>
        </p:txBody>
      </p:sp>
      <p:sp>
        <p:nvSpPr>
          <p:cNvPr id="11" name="Rectangle 10"/>
          <p:cNvSpPr/>
          <p:nvPr/>
        </p:nvSpPr>
        <p:spPr>
          <a:xfrm>
            <a:off x="3818709" y="1524958"/>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r>
              <a:rPr lang="en-US" baseline="30000" dirty="0">
                <a:solidFill>
                  <a:schemeClr val="tx1"/>
                </a:solidFill>
              </a:rPr>
              <a:t>th</a:t>
            </a:r>
            <a:r>
              <a:rPr lang="en-US" dirty="0">
                <a:solidFill>
                  <a:schemeClr val="tx1"/>
                </a:solidFill>
              </a:rPr>
              <a:t> month</a:t>
            </a:r>
          </a:p>
        </p:txBody>
      </p:sp>
      <p:sp>
        <p:nvSpPr>
          <p:cNvPr id="12" name="Rectangle 11"/>
          <p:cNvSpPr/>
          <p:nvPr/>
        </p:nvSpPr>
        <p:spPr>
          <a:xfrm>
            <a:off x="3818709" y="1883781"/>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r>
              <a:rPr lang="en-US" baseline="30000" dirty="0">
                <a:solidFill>
                  <a:schemeClr val="tx1"/>
                </a:solidFill>
              </a:rPr>
              <a:t>th</a:t>
            </a:r>
            <a:r>
              <a:rPr lang="en-US" dirty="0">
                <a:solidFill>
                  <a:schemeClr val="tx1"/>
                </a:solidFill>
              </a:rPr>
              <a:t> month</a:t>
            </a:r>
          </a:p>
        </p:txBody>
      </p:sp>
      <p:sp>
        <p:nvSpPr>
          <p:cNvPr id="13" name="Rectangle 12"/>
          <p:cNvSpPr/>
          <p:nvPr/>
        </p:nvSpPr>
        <p:spPr>
          <a:xfrm>
            <a:off x="3818709" y="2256478"/>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7</a:t>
            </a:r>
            <a:r>
              <a:rPr lang="en-US" baseline="30000" dirty="0">
                <a:solidFill>
                  <a:schemeClr val="tx1"/>
                </a:solidFill>
              </a:rPr>
              <a:t>th</a:t>
            </a:r>
            <a:r>
              <a:rPr lang="en-US" dirty="0">
                <a:solidFill>
                  <a:schemeClr val="tx1"/>
                </a:solidFill>
              </a:rPr>
              <a:t> month</a:t>
            </a:r>
          </a:p>
        </p:txBody>
      </p:sp>
      <p:sp>
        <p:nvSpPr>
          <p:cNvPr id="14" name="Rectangle 13"/>
          <p:cNvSpPr/>
          <p:nvPr/>
        </p:nvSpPr>
        <p:spPr>
          <a:xfrm>
            <a:off x="3818709" y="2629175"/>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8</a:t>
            </a:r>
            <a:r>
              <a:rPr lang="en-US" baseline="30000" dirty="0">
                <a:solidFill>
                  <a:schemeClr val="tx1"/>
                </a:solidFill>
              </a:rPr>
              <a:t>th</a:t>
            </a:r>
            <a:r>
              <a:rPr lang="en-US" dirty="0">
                <a:solidFill>
                  <a:schemeClr val="tx1"/>
                </a:solidFill>
              </a:rPr>
              <a:t> month </a:t>
            </a:r>
          </a:p>
        </p:txBody>
      </p:sp>
      <p:sp>
        <p:nvSpPr>
          <p:cNvPr id="15" name="Rectangle 14"/>
          <p:cNvSpPr/>
          <p:nvPr/>
        </p:nvSpPr>
        <p:spPr>
          <a:xfrm>
            <a:off x="3818709" y="2988404"/>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9</a:t>
            </a:r>
            <a:r>
              <a:rPr lang="en-US" baseline="30000" dirty="0">
                <a:solidFill>
                  <a:schemeClr val="tx1"/>
                </a:solidFill>
              </a:rPr>
              <a:t>th</a:t>
            </a:r>
            <a:r>
              <a:rPr lang="en-US" dirty="0">
                <a:solidFill>
                  <a:schemeClr val="tx1"/>
                </a:solidFill>
              </a:rPr>
              <a:t> month </a:t>
            </a:r>
          </a:p>
        </p:txBody>
      </p:sp>
      <p:sp>
        <p:nvSpPr>
          <p:cNvPr id="16" name="Rectangle 15"/>
          <p:cNvSpPr/>
          <p:nvPr/>
        </p:nvSpPr>
        <p:spPr>
          <a:xfrm>
            <a:off x="3818709" y="3360695"/>
            <a:ext cx="2743200" cy="3657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10</a:t>
            </a:r>
            <a:r>
              <a:rPr lang="en-US" baseline="30000" dirty="0">
                <a:solidFill>
                  <a:schemeClr val="tx1"/>
                </a:solidFill>
              </a:rPr>
              <a:t>th</a:t>
            </a:r>
            <a:r>
              <a:rPr lang="en-US" dirty="0">
                <a:solidFill>
                  <a:schemeClr val="tx1"/>
                </a:solidFill>
              </a:rPr>
              <a:t> month</a:t>
            </a:r>
          </a:p>
        </p:txBody>
      </p:sp>
      <p:sp>
        <p:nvSpPr>
          <p:cNvPr id="17" name="Rectangle 16"/>
          <p:cNvSpPr/>
          <p:nvPr/>
        </p:nvSpPr>
        <p:spPr>
          <a:xfrm>
            <a:off x="3818709" y="3726455"/>
            <a:ext cx="2743200" cy="36576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11</a:t>
            </a:r>
            <a:r>
              <a:rPr lang="en-US" baseline="30000" dirty="0">
                <a:solidFill>
                  <a:schemeClr val="tx1"/>
                </a:solidFill>
              </a:rPr>
              <a:t>th</a:t>
            </a:r>
            <a:r>
              <a:rPr lang="en-US" dirty="0">
                <a:solidFill>
                  <a:schemeClr val="tx1"/>
                </a:solidFill>
              </a:rPr>
              <a:t> month</a:t>
            </a:r>
          </a:p>
        </p:txBody>
      </p:sp>
      <p:sp>
        <p:nvSpPr>
          <p:cNvPr id="18" name="Rectangle 17"/>
          <p:cNvSpPr/>
          <p:nvPr/>
        </p:nvSpPr>
        <p:spPr>
          <a:xfrm>
            <a:off x="3818709" y="4098746"/>
            <a:ext cx="2743200" cy="36576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12</a:t>
            </a:r>
            <a:r>
              <a:rPr lang="en-US" baseline="30000" dirty="0">
                <a:solidFill>
                  <a:schemeClr val="tx1"/>
                </a:solidFill>
              </a:rPr>
              <a:t>th</a:t>
            </a:r>
            <a:r>
              <a:rPr lang="en-US" dirty="0">
                <a:solidFill>
                  <a:schemeClr val="tx1"/>
                </a:solidFill>
              </a:rPr>
              <a:t> month</a:t>
            </a:r>
          </a:p>
        </p:txBody>
      </p:sp>
      <p:sp>
        <p:nvSpPr>
          <p:cNvPr id="19" name="Rounded Rectangle 18"/>
          <p:cNvSpPr/>
          <p:nvPr/>
        </p:nvSpPr>
        <p:spPr>
          <a:xfrm>
            <a:off x="6879771" y="95650"/>
            <a:ext cx="2651760" cy="301113"/>
          </a:xfrm>
          <a:prstGeom prst="roundRect">
            <a:avLst>
              <a:gd name="adj"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Numbers 20: 1</a:t>
            </a:r>
          </a:p>
        </p:txBody>
      </p:sp>
      <p:sp>
        <p:nvSpPr>
          <p:cNvPr id="36" name="Rounded Rectangle 35"/>
          <p:cNvSpPr/>
          <p:nvPr/>
        </p:nvSpPr>
        <p:spPr>
          <a:xfrm>
            <a:off x="351335" y="3723189"/>
            <a:ext cx="2743200" cy="36576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1:1—34:8</a:t>
            </a:r>
          </a:p>
        </p:txBody>
      </p:sp>
      <p:sp>
        <p:nvSpPr>
          <p:cNvPr id="41" name="Rounded Rectangle 40"/>
          <p:cNvSpPr/>
          <p:nvPr/>
        </p:nvSpPr>
        <p:spPr>
          <a:xfrm>
            <a:off x="7064829" y="4108485"/>
            <a:ext cx="4297680" cy="36576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34: 8 </a:t>
            </a:r>
            <a:r>
              <a:rPr lang="en-US" sz="1600" dirty="0">
                <a:solidFill>
                  <a:schemeClr val="tx1"/>
                </a:solidFill>
              </a:rPr>
              <a:t>(weep for Moses 30 days)</a:t>
            </a:r>
          </a:p>
        </p:txBody>
      </p:sp>
      <p:sp>
        <p:nvSpPr>
          <p:cNvPr id="3" name="Rounded Rectangle 2"/>
          <p:cNvSpPr/>
          <p:nvPr/>
        </p:nvSpPr>
        <p:spPr>
          <a:xfrm>
            <a:off x="347662" y="1771410"/>
            <a:ext cx="310896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Timeline</a:t>
            </a:r>
            <a:r>
              <a:rPr lang="en-US" dirty="0">
                <a:solidFill>
                  <a:schemeClr val="tx1"/>
                </a:solidFill>
              </a:rPr>
              <a:t>—</a:t>
            </a:r>
            <a:r>
              <a:rPr lang="en-US" b="1" dirty="0">
                <a:solidFill>
                  <a:schemeClr val="tx1"/>
                </a:solidFill>
              </a:rPr>
              <a:t>40</a:t>
            </a:r>
            <a:r>
              <a:rPr lang="en-US" b="1" baseline="30000" dirty="0">
                <a:solidFill>
                  <a:schemeClr val="tx1"/>
                </a:solidFill>
              </a:rPr>
              <a:t>th</a:t>
            </a:r>
            <a:r>
              <a:rPr lang="en-US" b="1" dirty="0">
                <a:solidFill>
                  <a:schemeClr val="tx1"/>
                </a:solidFill>
              </a:rPr>
              <a:t> </a:t>
            </a:r>
            <a:r>
              <a:rPr lang="en-US" dirty="0">
                <a:solidFill>
                  <a:schemeClr val="tx1"/>
                </a:solidFill>
              </a:rPr>
              <a:t>year after leaving Egypt [1406 BC]</a:t>
            </a:r>
          </a:p>
        </p:txBody>
      </p:sp>
      <p:sp>
        <p:nvSpPr>
          <p:cNvPr id="5" name="Rounded Rectangle 4"/>
          <p:cNvSpPr/>
          <p:nvPr/>
        </p:nvSpPr>
        <p:spPr>
          <a:xfrm>
            <a:off x="7167155" y="6127735"/>
            <a:ext cx="329184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Joshua 5: 10</a:t>
            </a:r>
          </a:p>
        </p:txBody>
      </p:sp>
      <p:sp>
        <p:nvSpPr>
          <p:cNvPr id="22" name="Left Arrow 21"/>
          <p:cNvSpPr/>
          <p:nvPr/>
        </p:nvSpPr>
        <p:spPr>
          <a:xfrm>
            <a:off x="6435635" y="6271403"/>
            <a:ext cx="731520" cy="1828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7167153" y="5557735"/>
            <a:ext cx="329184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Joshua 4: 19</a:t>
            </a:r>
          </a:p>
        </p:txBody>
      </p:sp>
      <p:sp>
        <p:nvSpPr>
          <p:cNvPr id="25" name="Left Arrow 24"/>
          <p:cNvSpPr/>
          <p:nvPr/>
        </p:nvSpPr>
        <p:spPr>
          <a:xfrm>
            <a:off x="6527073" y="5729294"/>
            <a:ext cx="640080" cy="1828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7064829" y="3448869"/>
            <a:ext cx="2560320" cy="2743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Numbers 36: 13</a:t>
            </a:r>
          </a:p>
        </p:txBody>
      </p:sp>
      <p:sp>
        <p:nvSpPr>
          <p:cNvPr id="26" name="Left Arrow 25"/>
          <p:cNvSpPr/>
          <p:nvPr/>
        </p:nvSpPr>
        <p:spPr>
          <a:xfrm>
            <a:off x="6551749" y="80887"/>
            <a:ext cx="365760" cy="914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Left Arrow 26"/>
          <p:cNvSpPr/>
          <p:nvPr/>
        </p:nvSpPr>
        <p:spPr>
          <a:xfrm>
            <a:off x="6553562" y="3658267"/>
            <a:ext cx="548640" cy="914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a:off x="3069771" y="3673056"/>
            <a:ext cx="914400" cy="45720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Left Arrow 33"/>
          <p:cNvSpPr/>
          <p:nvPr/>
        </p:nvSpPr>
        <p:spPr>
          <a:xfrm>
            <a:off x="6435198" y="4066619"/>
            <a:ext cx="640080" cy="457200"/>
          </a:xfrm>
          <a:prstGeom prst="lef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228600" y="4871935"/>
            <a:ext cx="3200400" cy="10972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essentially was a message in preparing for the Passover in the new land</a:t>
            </a:r>
          </a:p>
        </p:txBody>
      </p:sp>
    </p:spTree>
    <p:extLst>
      <p:ext uri="{BB962C8B-B14F-4D97-AF65-F5344CB8AC3E}">
        <p14:creationId xmlns:p14="http://schemas.microsoft.com/office/powerpoint/2010/main" val="429231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ppt_x"/>
                                          </p:val>
                                        </p:tav>
                                        <p:tav tm="100000">
                                          <p:val>
                                            <p:strVal val="#ppt_x"/>
                                          </p:val>
                                        </p:tav>
                                      </p:tavLst>
                                    </p:anim>
                                    <p:anim calcmode="lin" valueType="num">
                                      <p:cBhvr additive="base">
                                        <p:cTn id="1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6" grpId="0" animBg="1"/>
      <p:bldP spid="41" grpId="0" animBg="1"/>
      <p:bldP spid="3" grpId="0" animBg="1"/>
      <p:bldP spid="5" grpId="0" animBg="1"/>
      <p:bldP spid="22" grpId="0" animBg="1"/>
      <p:bldP spid="23" grpId="0" animBg="1"/>
      <p:bldP spid="25" grpId="0" animBg="1"/>
      <p:bldP spid="33" grpId="0" animBg="1"/>
      <p:bldP spid="34"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263265" y="222409"/>
            <a:ext cx="5303520" cy="73152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Important reasons to study this book:</a:t>
            </a:r>
          </a:p>
        </p:txBody>
      </p:sp>
      <p:sp>
        <p:nvSpPr>
          <p:cNvPr id="3" name="Rounded Rectangle 2"/>
          <p:cNvSpPr/>
          <p:nvPr/>
        </p:nvSpPr>
        <p:spPr>
          <a:xfrm>
            <a:off x="121920" y="5172075"/>
            <a:ext cx="11795760" cy="10972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Our journey to the kingdom of God we learn lessons about ourselves, mistakes we make, and strive to go forward in spiritual growth</a:t>
            </a:r>
            <a:endParaRPr lang="en-US" dirty="0">
              <a:solidFill>
                <a:schemeClr val="tx1"/>
              </a:solidFill>
            </a:endParaRPr>
          </a:p>
        </p:txBody>
      </p:sp>
      <p:sp>
        <p:nvSpPr>
          <p:cNvPr id="4" name="Rounded Rectangle 3"/>
          <p:cNvSpPr/>
          <p:nvPr/>
        </p:nvSpPr>
        <p:spPr>
          <a:xfrm>
            <a:off x="428625" y="3724275"/>
            <a:ext cx="1097280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a:t>
            </a:r>
            <a:r>
              <a:rPr lang="en-US">
                <a:solidFill>
                  <a:schemeClr val="tx1"/>
                </a:solidFill>
              </a:rPr>
              <a:t>draws attention to </a:t>
            </a:r>
            <a:r>
              <a:rPr lang="en-US" dirty="0">
                <a:solidFill>
                  <a:schemeClr val="tx1"/>
                </a:solidFill>
              </a:rPr>
              <a:t>the importance of learning lessons from past events</a:t>
            </a:r>
          </a:p>
        </p:txBody>
      </p:sp>
      <p:sp>
        <p:nvSpPr>
          <p:cNvPr id="5" name="Down Arrow 4"/>
          <p:cNvSpPr/>
          <p:nvPr/>
        </p:nvSpPr>
        <p:spPr>
          <a:xfrm>
            <a:off x="5469826" y="4455795"/>
            <a:ext cx="365760" cy="822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28625" y="1200150"/>
            <a:ext cx="11338560" cy="8229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was important </a:t>
            </a:r>
            <a:r>
              <a:rPr lang="en-US" b="1" dirty="0">
                <a:solidFill>
                  <a:schemeClr val="tx1"/>
                </a:solidFill>
              </a:rPr>
              <a:t>preparation</a:t>
            </a:r>
            <a:r>
              <a:rPr lang="en-US" dirty="0">
                <a:solidFill>
                  <a:schemeClr val="tx1"/>
                </a:solidFill>
              </a:rPr>
              <a:t> for the new generation’s entrance into the promised land</a:t>
            </a:r>
          </a:p>
        </p:txBody>
      </p:sp>
      <p:sp>
        <p:nvSpPr>
          <p:cNvPr id="9" name="Rounded Rectangle 8"/>
          <p:cNvSpPr/>
          <p:nvPr/>
        </p:nvSpPr>
        <p:spPr>
          <a:xfrm>
            <a:off x="624840" y="2515553"/>
            <a:ext cx="1078992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The messages in Deuteronomy help us in </a:t>
            </a:r>
            <a:r>
              <a:rPr lang="en-US" dirty="0">
                <a:solidFill>
                  <a:schemeClr val="tx1"/>
                </a:solidFill>
              </a:rPr>
              <a:t>our preparation for entrance into the kingdom of God</a:t>
            </a:r>
          </a:p>
        </p:txBody>
      </p:sp>
      <p:sp>
        <p:nvSpPr>
          <p:cNvPr id="10" name="Down Arrow 9"/>
          <p:cNvSpPr/>
          <p:nvPr/>
        </p:nvSpPr>
        <p:spPr>
          <a:xfrm>
            <a:off x="5517261" y="2023110"/>
            <a:ext cx="270891" cy="64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0861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9"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54744"/>
            <a:ext cx="12161520" cy="1463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 Numbers 36:13 </a:t>
            </a:r>
          </a:p>
          <a:p>
            <a:pPr marL="342900" indent="-342900" algn="ctr">
              <a:buFont typeface="Wingdings" panose="05000000000000000000" pitchFamily="2" charset="2"/>
              <a:buChar char="§"/>
            </a:pPr>
            <a:r>
              <a:rPr lang="en-US" sz="2000" dirty="0">
                <a:solidFill>
                  <a:schemeClr val="tx1"/>
                </a:solidFill>
              </a:rPr>
              <a:t>Last scripture in Numbers</a:t>
            </a:r>
            <a:r>
              <a:rPr lang="en-US" sz="2000" b="1" dirty="0">
                <a:solidFill>
                  <a:schemeClr val="tx1"/>
                </a:solidFill>
              </a:rPr>
              <a:t> (end of the 10</a:t>
            </a:r>
            <a:r>
              <a:rPr lang="en-US" sz="2000" b="1" baseline="30000" dirty="0">
                <a:solidFill>
                  <a:schemeClr val="tx1"/>
                </a:solidFill>
              </a:rPr>
              <a:t>th</a:t>
            </a:r>
            <a:r>
              <a:rPr lang="en-US" sz="2000" b="1" dirty="0">
                <a:solidFill>
                  <a:schemeClr val="tx1"/>
                </a:solidFill>
              </a:rPr>
              <a:t> month)</a:t>
            </a:r>
            <a:r>
              <a:rPr lang="en-US" sz="2000" dirty="0">
                <a:solidFill>
                  <a:schemeClr val="tx1"/>
                </a:solidFill>
              </a:rPr>
              <a:t/>
            </a:r>
            <a:br>
              <a:rPr lang="en-US" sz="2000" dirty="0">
                <a:solidFill>
                  <a:schemeClr val="tx1"/>
                </a:solidFill>
              </a:rPr>
            </a:br>
            <a:r>
              <a:rPr lang="en-US" sz="2000" baseline="30000" dirty="0">
                <a:solidFill>
                  <a:schemeClr val="tx1"/>
                </a:solidFill>
              </a:rPr>
              <a:t>13 </a:t>
            </a:r>
            <a:r>
              <a:rPr lang="en-US" sz="2000" dirty="0">
                <a:solidFill>
                  <a:schemeClr val="tx1"/>
                </a:solidFill>
              </a:rPr>
              <a:t> These </a:t>
            </a:r>
            <a:r>
              <a:rPr lang="en-US" sz="2000" i="1" dirty="0">
                <a:solidFill>
                  <a:schemeClr val="tx1"/>
                </a:solidFill>
              </a:rPr>
              <a:t>are</a:t>
            </a:r>
            <a:r>
              <a:rPr lang="en-US" sz="2000" dirty="0">
                <a:solidFill>
                  <a:schemeClr val="tx1"/>
                </a:solidFill>
              </a:rPr>
              <a:t> the commandments and the judgments which the </a:t>
            </a:r>
            <a:r>
              <a:rPr lang="en-US" sz="2000" cap="small" dirty="0">
                <a:solidFill>
                  <a:schemeClr val="tx1"/>
                </a:solidFill>
              </a:rPr>
              <a:t>LORD</a:t>
            </a:r>
            <a:r>
              <a:rPr lang="en-US" sz="2000" dirty="0">
                <a:solidFill>
                  <a:schemeClr val="tx1"/>
                </a:solidFill>
              </a:rPr>
              <a:t> commanded the children of Israel by the hand of Moses in the plains of Moab by the Jordan, </a:t>
            </a:r>
            <a:r>
              <a:rPr lang="en-US" sz="2000" i="1" dirty="0">
                <a:solidFill>
                  <a:schemeClr val="tx1"/>
                </a:solidFill>
              </a:rPr>
              <a:t>across from</a:t>
            </a:r>
            <a:r>
              <a:rPr lang="en-US" sz="2000" dirty="0">
                <a:solidFill>
                  <a:schemeClr val="tx1"/>
                </a:solidFill>
              </a:rPr>
              <a:t> Jericho</a:t>
            </a:r>
            <a:r>
              <a:rPr lang="en-US" dirty="0">
                <a:solidFill>
                  <a:schemeClr val="tx1"/>
                </a:solidFill>
              </a:rPr>
              <a:t>.</a:t>
            </a:r>
          </a:p>
        </p:txBody>
      </p:sp>
      <p:sp>
        <p:nvSpPr>
          <p:cNvPr id="3" name="Down Arrow 2"/>
          <p:cNvSpPr/>
          <p:nvPr/>
        </p:nvSpPr>
        <p:spPr>
          <a:xfrm>
            <a:off x="5707815" y="221778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938451" y="3196192"/>
            <a:ext cx="4023360" cy="7315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Deuteronomy 1: 1</a:t>
            </a:r>
          </a:p>
          <a:p>
            <a:pPr algn="ctr"/>
            <a:r>
              <a:rPr lang="en-US" sz="2000" b="1" dirty="0">
                <a:solidFill>
                  <a:schemeClr val="tx1"/>
                </a:solidFill>
              </a:rPr>
              <a:t>1</a:t>
            </a:r>
            <a:r>
              <a:rPr lang="en-US" sz="2000" b="1" baseline="30000" dirty="0">
                <a:solidFill>
                  <a:schemeClr val="tx1"/>
                </a:solidFill>
              </a:rPr>
              <a:t>st</a:t>
            </a:r>
            <a:r>
              <a:rPr lang="en-US" sz="2000" b="1" dirty="0">
                <a:solidFill>
                  <a:schemeClr val="tx1"/>
                </a:solidFill>
              </a:rPr>
              <a:t> day of the 11</a:t>
            </a:r>
            <a:r>
              <a:rPr lang="en-US" sz="2000" b="1" baseline="30000" dirty="0">
                <a:solidFill>
                  <a:schemeClr val="tx1"/>
                </a:solidFill>
              </a:rPr>
              <a:t>th</a:t>
            </a:r>
            <a:r>
              <a:rPr lang="en-US" sz="2000" b="1" dirty="0">
                <a:solidFill>
                  <a:schemeClr val="tx1"/>
                </a:solidFill>
              </a:rPr>
              <a:t> month, 40</a:t>
            </a:r>
            <a:r>
              <a:rPr lang="en-US" sz="2000" b="1" baseline="30000" dirty="0">
                <a:solidFill>
                  <a:schemeClr val="tx1"/>
                </a:solidFill>
              </a:rPr>
              <a:t>th</a:t>
            </a:r>
            <a:r>
              <a:rPr lang="en-US" sz="2000" b="1" dirty="0">
                <a:solidFill>
                  <a:schemeClr val="tx1"/>
                </a:solidFill>
              </a:rPr>
              <a:t> year </a:t>
            </a:r>
          </a:p>
        </p:txBody>
      </p:sp>
      <p:sp>
        <p:nvSpPr>
          <p:cNvPr id="5" name="Rounded Rectangle 4"/>
          <p:cNvSpPr/>
          <p:nvPr/>
        </p:nvSpPr>
        <p:spPr>
          <a:xfrm>
            <a:off x="3024051" y="4478963"/>
            <a:ext cx="585216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Present timeline </a:t>
            </a:r>
          </a:p>
          <a:p>
            <a:pPr algn="ctr"/>
            <a:r>
              <a:rPr lang="en-US" sz="2000" dirty="0">
                <a:solidFill>
                  <a:schemeClr val="tx1"/>
                </a:solidFill>
              </a:rPr>
              <a:t>[Start of the book of Deuteronomy]</a:t>
            </a:r>
          </a:p>
        </p:txBody>
      </p:sp>
    </p:spTree>
    <p:extLst>
      <p:ext uri="{BB962C8B-B14F-4D97-AF65-F5344CB8AC3E}">
        <p14:creationId xmlns:p14="http://schemas.microsoft.com/office/powerpoint/2010/main" val="145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932" y="1584658"/>
            <a:ext cx="7154091" cy="5273342"/>
          </a:xfrm>
          <a:prstGeom prst="rect">
            <a:avLst/>
          </a:prstGeom>
        </p:spPr>
      </p:pic>
      <p:sp>
        <p:nvSpPr>
          <p:cNvPr id="3" name="Rounded Rectangle 2"/>
          <p:cNvSpPr/>
          <p:nvPr/>
        </p:nvSpPr>
        <p:spPr>
          <a:xfrm>
            <a:off x="5529941" y="620487"/>
            <a:ext cx="438912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begins “on this side of the Jordan” [East side]</a:t>
            </a:r>
          </a:p>
        </p:txBody>
      </p:sp>
      <p:sp>
        <p:nvSpPr>
          <p:cNvPr id="4" name="Down Arrow 3"/>
          <p:cNvSpPr/>
          <p:nvPr/>
        </p:nvSpPr>
        <p:spPr>
          <a:xfrm>
            <a:off x="8876211" y="1397726"/>
            <a:ext cx="484632" cy="978408"/>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477103" y="2242457"/>
            <a:ext cx="201168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Abel-</a:t>
            </a:r>
            <a:r>
              <a:rPr lang="en-US" dirty="0" err="1" smtClean="0">
                <a:solidFill>
                  <a:schemeClr val="tx1"/>
                </a:solidFill>
              </a:rPr>
              <a:t>Shittim</a:t>
            </a:r>
            <a:r>
              <a:rPr lang="en-US" dirty="0" smtClean="0">
                <a:solidFill>
                  <a:schemeClr val="tx1"/>
                </a:solidFill>
              </a:rPr>
              <a:t> (KJV)</a:t>
            </a:r>
          </a:p>
          <a:p>
            <a:pPr algn="ctr"/>
            <a:r>
              <a:rPr lang="en-US" dirty="0" smtClean="0">
                <a:solidFill>
                  <a:schemeClr val="tx1"/>
                </a:solidFill>
              </a:rPr>
              <a:t>(NKJ) Acacia Grove</a:t>
            </a:r>
            <a:endParaRPr lang="en-US" dirty="0">
              <a:solidFill>
                <a:schemeClr val="tx1"/>
              </a:solidFill>
            </a:endParaRPr>
          </a:p>
        </p:txBody>
      </p:sp>
    </p:spTree>
    <p:extLst>
      <p:ext uri="{BB962C8B-B14F-4D97-AF65-F5344CB8AC3E}">
        <p14:creationId xmlns:p14="http://schemas.microsoft.com/office/powerpoint/2010/main" val="23458425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4A15053-DE1C-4513-B5EE-82D1DCB52ECD}"/>
              </a:ext>
            </a:extLst>
          </p:cNvPr>
          <p:cNvSpPr/>
          <p:nvPr/>
        </p:nvSpPr>
        <p:spPr>
          <a:xfrm>
            <a:off x="3384506" y="192645"/>
            <a:ext cx="5120640" cy="73152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and the Feast we keep</a:t>
            </a:r>
          </a:p>
        </p:txBody>
      </p:sp>
      <p:sp>
        <p:nvSpPr>
          <p:cNvPr id="3" name="Rectangle 2">
            <a:extLst>
              <a:ext uri="{FF2B5EF4-FFF2-40B4-BE49-F238E27FC236}">
                <a16:creationId xmlns:a16="http://schemas.microsoft.com/office/drawing/2014/main" id="{FE96397B-505C-494B-81EB-6E62C661640C}"/>
              </a:ext>
            </a:extLst>
          </p:cNvPr>
          <p:cNvSpPr/>
          <p:nvPr/>
        </p:nvSpPr>
        <p:spPr>
          <a:xfrm>
            <a:off x="0" y="1055851"/>
            <a:ext cx="12192000" cy="1463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14:22-23 </a:t>
            </a:r>
            <a:r>
              <a:rPr lang="en-US" dirty="0">
                <a:solidFill>
                  <a:schemeClr val="tx1"/>
                </a:solidFill>
              </a:rPr>
              <a:t/>
            </a:r>
            <a:br>
              <a:rPr lang="en-US" dirty="0">
                <a:solidFill>
                  <a:schemeClr val="tx1"/>
                </a:solidFill>
              </a:rPr>
            </a:br>
            <a:r>
              <a:rPr lang="en-US" baseline="30000" dirty="0">
                <a:solidFill>
                  <a:schemeClr val="tx1"/>
                </a:solidFill>
              </a:rPr>
              <a:t>22 </a:t>
            </a:r>
            <a:r>
              <a:rPr lang="en-US" dirty="0">
                <a:solidFill>
                  <a:schemeClr val="tx1"/>
                </a:solidFill>
              </a:rPr>
              <a:t> "You shall truly tithe all the increase of your grain that the field produces year by year. </a:t>
            </a:r>
            <a:br>
              <a:rPr lang="en-US" dirty="0">
                <a:solidFill>
                  <a:schemeClr val="tx1"/>
                </a:solidFill>
              </a:rPr>
            </a:br>
            <a:r>
              <a:rPr lang="en-US" baseline="30000" dirty="0">
                <a:solidFill>
                  <a:schemeClr val="tx1"/>
                </a:solidFill>
              </a:rPr>
              <a:t>23 </a:t>
            </a:r>
            <a:r>
              <a:rPr lang="en-US" dirty="0">
                <a:solidFill>
                  <a:schemeClr val="tx1"/>
                </a:solidFill>
              </a:rPr>
              <a:t> And you shall </a:t>
            </a:r>
            <a:r>
              <a:rPr lang="en-US" b="1" dirty="0">
                <a:solidFill>
                  <a:schemeClr val="tx1"/>
                </a:solidFill>
              </a:rPr>
              <a:t>eat</a:t>
            </a:r>
            <a:r>
              <a:rPr lang="en-US" dirty="0">
                <a:solidFill>
                  <a:schemeClr val="tx1"/>
                </a:solidFill>
              </a:rPr>
              <a:t> before the </a:t>
            </a:r>
            <a:r>
              <a:rPr lang="en-US" cap="small" dirty="0">
                <a:solidFill>
                  <a:schemeClr val="tx1"/>
                </a:solidFill>
                <a:effectLst/>
              </a:rPr>
              <a:t>LORD</a:t>
            </a:r>
            <a:r>
              <a:rPr lang="en-US" dirty="0">
                <a:solidFill>
                  <a:schemeClr val="tx1"/>
                </a:solidFill>
              </a:rPr>
              <a:t> your God, in the place where He chooses to make His name abide, the tithe of your grain and your new wine and your oil, of the firstborn of your herds and your flocks, that you may learn to fear the </a:t>
            </a:r>
            <a:r>
              <a:rPr lang="en-US" cap="small" dirty="0">
                <a:solidFill>
                  <a:schemeClr val="tx1"/>
                </a:solidFill>
                <a:effectLst/>
              </a:rPr>
              <a:t>LORD</a:t>
            </a:r>
            <a:r>
              <a:rPr lang="en-US" dirty="0">
                <a:solidFill>
                  <a:schemeClr val="tx1"/>
                </a:solidFill>
              </a:rPr>
              <a:t> your God always. </a:t>
            </a:r>
          </a:p>
        </p:txBody>
      </p:sp>
      <p:sp>
        <p:nvSpPr>
          <p:cNvPr id="4" name="Rectangle 3"/>
          <p:cNvSpPr/>
          <p:nvPr/>
        </p:nvSpPr>
        <p:spPr>
          <a:xfrm>
            <a:off x="0" y="2518891"/>
            <a:ext cx="12192000"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14:26</a:t>
            </a:r>
            <a:r>
              <a:rPr lang="en-US" dirty="0">
                <a:solidFill>
                  <a:schemeClr val="tx1"/>
                </a:solidFill>
              </a:rPr>
              <a:t/>
            </a:r>
            <a:br>
              <a:rPr lang="en-US" dirty="0">
                <a:solidFill>
                  <a:schemeClr val="tx1"/>
                </a:solidFill>
              </a:rPr>
            </a:br>
            <a:r>
              <a:rPr lang="en-US" baseline="30000" dirty="0">
                <a:solidFill>
                  <a:schemeClr val="tx1"/>
                </a:solidFill>
              </a:rPr>
              <a:t>26</a:t>
            </a:r>
            <a:r>
              <a:rPr lang="en-US" dirty="0">
                <a:solidFill>
                  <a:schemeClr val="tx1"/>
                </a:solidFill>
              </a:rPr>
              <a:t>And you shall spend that money for whatever your heart desires: for oxen or sheep, for wine or similar drink, for whatever your heart desires; </a:t>
            </a:r>
            <a:r>
              <a:rPr lang="en-US" b="1" dirty="0">
                <a:solidFill>
                  <a:schemeClr val="tx1"/>
                </a:solidFill>
              </a:rPr>
              <a:t>you shall eat </a:t>
            </a:r>
            <a:r>
              <a:rPr lang="en-US" dirty="0">
                <a:solidFill>
                  <a:schemeClr val="tx1"/>
                </a:solidFill>
              </a:rPr>
              <a:t>there </a:t>
            </a:r>
            <a:r>
              <a:rPr lang="en-US" b="1" dirty="0">
                <a:solidFill>
                  <a:schemeClr val="tx1"/>
                </a:solidFill>
              </a:rPr>
              <a:t>before the Lord </a:t>
            </a:r>
            <a:r>
              <a:rPr lang="en-US" dirty="0">
                <a:solidFill>
                  <a:schemeClr val="tx1"/>
                </a:solidFill>
              </a:rPr>
              <a:t>your God, and </a:t>
            </a:r>
            <a:r>
              <a:rPr lang="en-US" b="1" dirty="0">
                <a:solidFill>
                  <a:schemeClr val="tx1"/>
                </a:solidFill>
              </a:rPr>
              <a:t>you shall rejoice</a:t>
            </a:r>
            <a:r>
              <a:rPr lang="en-US" dirty="0">
                <a:solidFill>
                  <a:schemeClr val="tx1"/>
                </a:solidFill>
              </a:rPr>
              <a:t>, you and your household.</a:t>
            </a:r>
            <a:endParaRPr lang="en-US" dirty="0"/>
          </a:p>
        </p:txBody>
      </p:sp>
      <p:sp>
        <p:nvSpPr>
          <p:cNvPr id="5" name="Rounded Rectangle 4"/>
          <p:cNvSpPr/>
          <p:nvPr/>
        </p:nvSpPr>
        <p:spPr>
          <a:xfrm>
            <a:off x="1711235" y="3616171"/>
            <a:ext cx="896112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a:p>
            <a:pPr algn="ctr"/>
            <a:r>
              <a:rPr lang="en-US" dirty="0" smtClean="0">
                <a:solidFill>
                  <a:schemeClr val="tx1"/>
                </a:solidFill>
              </a:rPr>
              <a:t>Why </a:t>
            </a:r>
            <a:r>
              <a:rPr lang="en-US" dirty="0">
                <a:solidFill>
                  <a:schemeClr val="tx1"/>
                </a:solidFill>
              </a:rPr>
              <a:t>the emphasis on eating and rejoicing at the Feast of Tabernacles</a:t>
            </a:r>
            <a:r>
              <a:rPr lang="en-US" dirty="0" smtClean="0">
                <a:solidFill>
                  <a:schemeClr val="tx1"/>
                </a:solidFill>
              </a:rPr>
              <a:t>?</a:t>
            </a:r>
          </a:p>
          <a:p>
            <a:pPr algn="ctr"/>
            <a:endParaRPr lang="en-US" dirty="0" smtClean="0">
              <a:solidFill>
                <a:schemeClr val="tx1"/>
              </a:solidFill>
            </a:endParaRPr>
          </a:p>
          <a:p>
            <a:pPr marL="285750" indent="-285750" algn="ctr">
              <a:buFont typeface="Wingdings" panose="05000000000000000000" pitchFamily="2" charset="2"/>
              <a:buChar char="§"/>
            </a:pPr>
            <a:r>
              <a:rPr lang="en-US" dirty="0">
                <a:solidFill>
                  <a:schemeClr val="tx1"/>
                </a:solidFill>
              </a:rPr>
              <a:t>Not only eating and drinking but the abundance of it is emphasized</a:t>
            </a:r>
            <a:endParaRPr lang="en-US" dirty="0"/>
          </a:p>
          <a:p>
            <a:pPr algn="ctr"/>
            <a:r>
              <a:rPr lang="en-US" dirty="0" smtClean="0">
                <a:solidFill>
                  <a:schemeClr val="tx1"/>
                </a:solidFill>
              </a:rPr>
              <a:t> </a:t>
            </a:r>
            <a:endParaRPr lang="en-US" dirty="0">
              <a:solidFill>
                <a:schemeClr val="tx1"/>
              </a:solidFill>
            </a:endParaRPr>
          </a:p>
        </p:txBody>
      </p:sp>
      <p:sp>
        <p:nvSpPr>
          <p:cNvPr id="6" name="Rounded Rectangle 5"/>
          <p:cNvSpPr/>
          <p:nvPr/>
        </p:nvSpPr>
        <p:spPr>
          <a:xfrm>
            <a:off x="1615439" y="4755113"/>
            <a:ext cx="8961120" cy="5486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t>
            </a:r>
            <a:r>
              <a:rPr lang="en-US" b="1">
                <a:solidFill>
                  <a:schemeClr val="tx1"/>
                </a:solidFill>
              </a:rPr>
              <a:t>before</a:t>
            </a:r>
            <a:r>
              <a:rPr lang="en-US">
                <a:solidFill>
                  <a:schemeClr val="tx1"/>
                </a:solidFill>
              </a:rPr>
              <a:t> the Lord your God”= in </a:t>
            </a:r>
            <a:r>
              <a:rPr lang="en-US" smtClean="0">
                <a:solidFill>
                  <a:schemeClr val="tx1"/>
                </a:solidFill>
              </a:rPr>
              <a:t>His </a:t>
            </a:r>
            <a:r>
              <a:rPr lang="en-US">
                <a:solidFill>
                  <a:schemeClr val="tx1"/>
                </a:solidFill>
              </a:rPr>
              <a:t>presence </a:t>
            </a:r>
            <a:endParaRPr lang="en-US" dirty="0">
              <a:solidFill>
                <a:schemeClr val="tx1"/>
              </a:solidFill>
            </a:endParaRPr>
          </a:p>
        </p:txBody>
      </p:sp>
      <p:sp>
        <p:nvSpPr>
          <p:cNvPr id="8" name="Rounded Rectangle 7"/>
          <p:cNvSpPr/>
          <p:nvPr/>
        </p:nvSpPr>
        <p:spPr>
          <a:xfrm>
            <a:off x="568709" y="5528295"/>
            <a:ext cx="11054581" cy="11887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v. </a:t>
            </a:r>
            <a:r>
              <a:rPr lang="en-US" dirty="0" smtClean="0">
                <a:solidFill>
                  <a:schemeClr val="tx1"/>
                </a:solidFill>
              </a:rPr>
              <a:t>23, 26  </a:t>
            </a:r>
            <a:r>
              <a:rPr lang="en-US" dirty="0">
                <a:solidFill>
                  <a:schemeClr val="tx1"/>
                </a:solidFill>
              </a:rPr>
              <a:t>“eat” (Heb. </a:t>
            </a:r>
            <a:r>
              <a:rPr lang="en-US" i="1" dirty="0" err="1">
                <a:solidFill>
                  <a:schemeClr val="tx1"/>
                </a:solidFill>
              </a:rPr>
              <a:t>akal</a:t>
            </a:r>
            <a:r>
              <a:rPr lang="en-US" dirty="0">
                <a:solidFill>
                  <a:schemeClr val="tx1"/>
                </a:solidFill>
              </a:rPr>
              <a:t>)—the basic meaning is ‘to consume’ but is used in six different </a:t>
            </a:r>
            <a:r>
              <a:rPr lang="en-US" dirty="0" smtClean="0">
                <a:solidFill>
                  <a:schemeClr val="tx1"/>
                </a:solidFill>
              </a:rPr>
              <a:t>ways</a:t>
            </a:r>
          </a:p>
          <a:p>
            <a:pPr algn="ctr"/>
            <a:endParaRPr lang="en-US" dirty="0">
              <a:solidFill>
                <a:schemeClr val="tx1"/>
              </a:solidFill>
            </a:endParaRPr>
          </a:p>
          <a:p>
            <a:pPr algn="ctr"/>
            <a:r>
              <a:rPr lang="en-US" dirty="0">
                <a:solidFill>
                  <a:schemeClr val="tx1"/>
                </a:solidFill>
              </a:rPr>
              <a:t>(TWOT): “a second context for the root is in worship or devotion”</a:t>
            </a:r>
          </a:p>
          <a:p>
            <a:pPr algn="ctr"/>
            <a:r>
              <a:rPr lang="en-US" dirty="0">
                <a:solidFill>
                  <a:schemeClr val="tx1"/>
                </a:solidFill>
              </a:rPr>
              <a:t>Here it is </a:t>
            </a:r>
            <a:r>
              <a:rPr lang="en-US" dirty="0" smtClean="0">
                <a:solidFill>
                  <a:schemeClr val="tx1"/>
                </a:solidFill>
              </a:rPr>
              <a:t>also used </a:t>
            </a:r>
            <a:r>
              <a:rPr lang="en-US" dirty="0">
                <a:solidFill>
                  <a:schemeClr val="tx1"/>
                </a:solidFill>
              </a:rPr>
              <a:t>in worship or devotion...used in association with a relationship with God</a:t>
            </a:r>
          </a:p>
        </p:txBody>
      </p:sp>
    </p:spTree>
    <p:extLst>
      <p:ext uri="{BB962C8B-B14F-4D97-AF65-F5344CB8AC3E}">
        <p14:creationId xmlns:p14="http://schemas.microsoft.com/office/powerpoint/2010/main" val="2815571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994263" y="1574613"/>
            <a:ext cx="7772400" cy="64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Calibri" pitchFamily="34" charset="0"/>
                <a:ea typeface="Calibri" pitchFamily="34" charset="0"/>
                <a:cs typeface="Times New Roman" pitchFamily="18" charset="0"/>
              </a:rPr>
              <a:t>Eating pictures a restored relationship between God and  man </a:t>
            </a:r>
            <a:endParaRPr lang="en-US" dirty="0"/>
          </a:p>
        </p:txBody>
      </p:sp>
      <p:sp>
        <p:nvSpPr>
          <p:cNvPr id="4" name="Rounded Rectangle 3"/>
          <p:cNvSpPr/>
          <p:nvPr/>
        </p:nvSpPr>
        <p:spPr>
          <a:xfrm>
            <a:off x="426720" y="3655410"/>
            <a:ext cx="11364686"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God in His infinite wisdom had a plan to put right this broken relationship—His Feasts which picture His plan of salvation for mankind</a:t>
            </a:r>
            <a:endParaRPr lang="en-US" dirty="0">
              <a:solidFill>
                <a:schemeClr val="tx1"/>
              </a:solidFill>
            </a:endParaRPr>
          </a:p>
        </p:txBody>
      </p:sp>
      <p:sp>
        <p:nvSpPr>
          <p:cNvPr id="5" name="Rounded Rectangle 4"/>
          <p:cNvSpPr/>
          <p:nvPr/>
        </p:nvSpPr>
        <p:spPr>
          <a:xfrm>
            <a:off x="478971" y="143961"/>
            <a:ext cx="11364686" cy="10972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We understand that the Feast of Tabernacles </a:t>
            </a:r>
            <a:r>
              <a:rPr lang="en-US" b="1">
                <a:solidFill>
                  <a:schemeClr val="tx1"/>
                </a:solidFill>
              </a:rPr>
              <a:t>pictures</a:t>
            </a:r>
            <a:r>
              <a:rPr lang="en-US">
                <a:solidFill>
                  <a:schemeClr val="tx1"/>
                </a:solidFill>
              </a:rPr>
              <a:t> the Kingdom of God…</a:t>
            </a:r>
          </a:p>
          <a:p>
            <a:pPr algn="ctr"/>
            <a:endParaRPr lang="en-US">
              <a:solidFill>
                <a:schemeClr val="tx1"/>
              </a:solidFill>
            </a:endParaRPr>
          </a:p>
          <a:p>
            <a:pPr algn="ctr"/>
            <a:r>
              <a:rPr lang="en-US">
                <a:solidFill>
                  <a:schemeClr val="tx1"/>
                </a:solidFill>
              </a:rPr>
              <a:t>Eating </a:t>
            </a:r>
            <a:r>
              <a:rPr lang="en-US" b="1">
                <a:solidFill>
                  <a:schemeClr val="tx1"/>
                </a:solidFill>
              </a:rPr>
              <a:t>pictures</a:t>
            </a:r>
            <a:r>
              <a:rPr lang="en-US">
                <a:solidFill>
                  <a:schemeClr val="tx1"/>
                </a:solidFill>
              </a:rPr>
              <a:t> something </a:t>
            </a:r>
            <a:r>
              <a:rPr lang="en-US" b="1">
                <a:solidFill>
                  <a:schemeClr val="tx1"/>
                </a:solidFill>
              </a:rPr>
              <a:t>special</a:t>
            </a:r>
            <a:r>
              <a:rPr lang="en-US">
                <a:solidFill>
                  <a:schemeClr val="tx1"/>
                </a:solidFill>
              </a:rPr>
              <a:t> in the Kingdom as well </a:t>
            </a:r>
            <a:endParaRPr lang="en-US" dirty="0">
              <a:solidFill>
                <a:schemeClr val="tx1"/>
              </a:solidFill>
            </a:endParaRPr>
          </a:p>
        </p:txBody>
      </p:sp>
      <p:sp>
        <p:nvSpPr>
          <p:cNvPr id="6" name="Rounded Rectangle 5"/>
          <p:cNvSpPr/>
          <p:nvPr/>
        </p:nvSpPr>
        <p:spPr>
          <a:xfrm>
            <a:off x="426720" y="4638927"/>
            <a:ext cx="11364686"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The theme of eating pictures a restored relationship with God as celebrated by the Feast that God ordained...while looking to the ultimate relationship of being part of the family of God in the kingdom</a:t>
            </a:r>
            <a:endParaRPr lang="en-US" dirty="0">
              <a:solidFill>
                <a:schemeClr val="tx1"/>
              </a:solidFill>
            </a:endParaRPr>
          </a:p>
        </p:txBody>
      </p:sp>
      <p:sp>
        <p:nvSpPr>
          <p:cNvPr id="7" name="Rounded Rectangle 6"/>
          <p:cNvSpPr/>
          <p:nvPr/>
        </p:nvSpPr>
        <p:spPr>
          <a:xfrm>
            <a:off x="426720" y="5787907"/>
            <a:ext cx="11364686"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We eat during the Feast of Tabernacles, picturing  a restored relationship for mankind with God in the kingdom...no wonder God says: “and you shall rejoice for seven days, you shall keep it as a feast to the Lord” </a:t>
            </a:r>
            <a:endParaRPr lang="en-US" dirty="0">
              <a:solidFill>
                <a:schemeClr val="tx1"/>
              </a:solidFill>
            </a:endParaRPr>
          </a:p>
        </p:txBody>
      </p:sp>
      <p:sp>
        <p:nvSpPr>
          <p:cNvPr id="8" name="Down Arrow 7"/>
          <p:cNvSpPr/>
          <p:nvPr/>
        </p:nvSpPr>
        <p:spPr>
          <a:xfrm>
            <a:off x="5789023" y="1236332"/>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44137" y="2489013"/>
            <a:ext cx="11364686"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Man’s fall into sin, turning away from God, was in connection with eating (influenced by the serpent)...that broke the relationship with God in the garden of Eden</a:t>
            </a:r>
            <a:endParaRPr lang="en-US" dirty="0">
              <a:solidFill>
                <a:schemeClr val="tx1"/>
              </a:solidFill>
            </a:endParaRPr>
          </a:p>
        </p:txBody>
      </p:sp>
    </p:spTree>
    <p:extLst>
      <p:ext uri="{BB962C8B-B14F-4D97-AF65-F5344CB8AC3E}">
        <p14:creationId xmlns:p14="http://schemas.microsoft.com/office/powerpoint/2010/main" val="159745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6E3F00D0-0674-4BD3-BB87-84201BDE2761}"/>
              </a:ext>
            </a:extLst>
          </p:cNvPr>
          <p:cNvSpPr/>
          <p:nvPr/>
        </p:nvSpPr>
        <p:spPr>
          <a:xfrm>
            <a:off x="2920754" y="142042"/>
            <a:ext cx="5797118"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Highlights from the book:</a:t>
            </a:r>
            <a:endParaRPr lang="en-US" dirty="0">
              <a:solidFill>
                <a:schemeClr val="tx1"/>
              </a:solidFill>
            </a:endParaRPr>
          </a:p>
        </p:txBody>
      </p:sp>
      <p:sp>
        <p:nvSpPr>
          <p:cNvPr id="3" name="Rectangle: Rounded Corners 2">
            <a:extLst>
              <a:ext uri="{FF2B5EF4-FFF2-40B4-BE49-F238E27FC236}">
                <a16:creationId xmlns:a16="http://schemas.microsoft.com/office/drawing/2014/main" id="{63661423-125A-498B-A86F-5356E5ED29E8}"/>
              </a:ext>
            </a:extLst>
          </p:cNvPr>
          <p:cNvSpPr/>
          <p:nvPr/>
        </p:nvSpPr>
        <p:spPr>
          <a:xfrm>
            <a:off x="443883" y="1384917"/>
            <a:ext cx="11425561"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ten commandments given to the new </a:t>
            </a:r>
            <a:r>
              <a:rPr lang="en-US" dirty="0" smtClean="0">
                <a:solidFill>
                  <a:schemeClr val="tx1"/>
                </a:solidFill>
              </a:rPr>
              <a:t>generation [Ch. </a:t>
            </a:r>
            <a:r>
              <a:rPr lang="en-US" smtClean="0">
                <a:solidFill>
                  <a:schemeClr val="tx1"/>
                </a:solidFill>
              </a:rPr>
              <a:t>5]</a:t>
            </a:r>
            <a:endParaRPr lang="en-US" dirty="0">
              <a:solidFill>
                <a:schemeClr val="tx1"/>
              </a:solidFill>
            </a:endParaRPr>
          </a:p>
        </p:txBody>
      </p:sp>
      <p:sp>
        <p:nvSpPr>
          <p:cNvPr id="4" name="Rectangle: Rounded Corners 3">
            <a:extLst>
              <a:ext uri="{FF2B5EF4-FFF2-40B4-BE49-F238E27FC236}">
                <a16:creationId xmlns:a16="http://schemas.microsoft.com/office/drawing/2014/main" id="{3915A82F-3030-426F-96F4-DFEA03C1E2C6}"/>
              </a:ext>
            </a:extLst>
          </p:cNvPr>
          <p:cNvSpPr/>
          <p:nvPr/>
        </p:nvSpPr>
        <p:spPr>
          <a:xfrm>
            <a:off x="443882" y="2514600"/>
            <a:ext cx="11425561" cy="914400"/>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solidFill>
                  <a:schemeClr val="tx1"/>
                </a:solidFill>
              </a:rPr>
              <a:t>Clean and unclean meats [Chapter 14]</a:t>
            </a:r>
          </a:p>
        </p:txBody>
      </p:sp>
      <p:sp>
        <p:nvSpPr>
          <p:cNvPr id="5" name="Rectangle: Rounded Corners 4">
            <a:extLst>
              <a:ext uri="{FF2B5EF4-FFF2-40B4-BE49-F238E27FC236}">
                <a16:creationId xmlns:a16="http://schemas.microsoft.com/office/drawing/2014/main" id="{02D82FAD-9D0A-4BB1-9232-98745C9ADCBE}"/>
              </a:ext>
            </a:extLst>
          </p:cNvPr>
          <p:cNvSpPr/>
          <p:nvPr/>
        </p:nvSpPr>
        <p:spPr>
          <a:xfrm>
            <a:off x="443882" y="3852909"/>
            <a:ext cx="1142556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Feasts of God reviewed [Chapter 16]</a:t>
            </a:r>
          </a:p>
        </p:txBody>
      </p:sp>
      <p:sp>
        <p:nvSpPr>
          <p:cNvPr id="6" name="Rectangle: Rounded Corners 5">
            <a:extLst>
              <a:ext uri="{FF2B5EF4-FFF2-40B4-BE49-F238E27FC236}">
                <a16:creationId xmlns:a16="http://schemas.microsoft.com/office/drawing/2014/main" id="{F6E57B42-3F75-4043-BC27-8421E969A2CD}"/>
              </a:ext>
            </a:extLst>
          </p:cNvPr>
          <p:cNvSpPr/>
          <p:nvPr/>
        </p:nvSpPr>
        <p:spPr>
          <a:xfrm>
            <a:off x="506026" y="5191218"/>
            <a:ext cx="11363415"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Blesssings</a:t>
            </a:r>
            <a:r>
              <a:rPr lang="en-US" dirty="0">
                <a:solidFill>
                  <a:schemeClr val="tx1"/>
                </a:solidFill>
              </a:rPr>
              <a:t> and </a:t>
            </a:r>
            <a:r>
              <a:rPr lang="en-US" dirty="0" err="1">
                <a:solidFill>
                  <a:schemeClr val="tx1"/>
                </a:solidFill>
              </a:rPr>
              <a:t>cursings</a:t>
            </a:r>
            <a:r>
              <a:rPr lang="en-US" dirty="0">
                <a:solidFill>
                  <a:schemeClr val="tx1"/>
                </a:solidFill>
              </a:rPr>
              <a:t> [Chapter 28]</a:t>
            </a:r>
          </a:p>
        </p:txBody>
      </p:sp>
    </p:spTree>
    <p:extLst>
      <p:ext uri="{BB962C8B-B14F-4D97-AF65-F5344CB8AC3E}">
        <p14:creationId xmlns:p14="http://schemas.microsoft.com/office/powerpoint/2010/main" val="131620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B0EF83B7-0CCF-4141-962E-EEF774FE5097}"/>
              </a:ext>
            </a:extLst>
          </p:cNvPr>
          <p:cNvSpPr/>
          <p:nvPr/>
        </p:nvSpPr>
        <p:spPr>
          <a:xfrm>
            <a:off x="1518082" y="1056442"/>
            <a:ext cx="886968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question from God that echoes throughout the ages: </a:t>
            </a:r>
          </a:p>
        </p:txBody>
      </p:sp>
      <p:sp>
        <p:nvSpPr>
          <p:cNvPr id="4" name="Rectangle 3">
            <a:extLst>
              <a:ext uri="{FF2B5EF4-FFF2-40B4-BE49-F238E27FC236}">
                <a16:creationId xmlns:a16="http://schemas.microsoft.com/office/drawing/2014/main" id="{691A6E65-3952-4CFD-9A4C-B317A70BC2DF}"/>
              </a:ext>
            </a:extLst>
          </p:cNvPr>
          <p:cNvSpPr/>
          <p:nvPr/>
        </p:nvSpPr>
        <p:spPr>
          <a:xfrm>
            <a:off x="756081" y="2769834"/>
            <a:ext cx="10679837" cy="2194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Deuteronomy 10:12-13  </a:t>
            </a:r>
            <a:r>
              <a:rPr lang="en-US" dirty="0">
                <a:solidFill>
                  <a:schemeClr val="tx1"/>
                </a:solidFill>
              </a:rPr>
              <a:t/>
            </a:r>
            <a:br>
              <a:rPr lang="en-US" dirty="0">
                <a:solidFill>
                  <a:schemeClr val="tx1"/>
                </a:solidFill>
              </a:rPr>
            </a:br>
            <a:r>
              <a:rPr lang="en-US" baseline="30000" dirty="0">
                <a:solidFill>
                  <a:schemeClr val="tx1"/>
                </a:solidFill>
              </a:rPr>
              <a:t>12 </a:t>
            </a:r>
            <a:r>
              <a:rPr lang="en-US" dirty="0">
                <a:solidFill>
                  <a:schemeClr val="tx1"/>
                </a:solidFill>
              </a:rPr>
              <a:t> "And now, Israel, what does the </a:t>
            </a:r>
            <a:r>
              <a:rPr lang="en-US" cap="small" dirty="0">
                <a:solidFill>
                  <a:schemeClr val="tx1"/>
                </a:solidFill>
                <a:effectLst/>
              </a:rPr>
              <a:t>LORD</a:t>
            </a:r>
            <a:r>
              <a:rPr lang="en-US" dirty="0">
                <a:solidFill>
                  <a:schemeClr val="tx1"/>
                </a:solidFill>
              </a:rPr>
              <a:t> your God require of you, but to fear the </a:t>
            </a:r>
            <a:r>
              <a:rPr lang="en-US" cap="small" dirty="0">
                <a:solidFill>
                  <a:schemeClr val="tx1"/>
                </a:solidFill>
                <a:effectLst/>
              </a:rPr>
              <a:t>LORD</a:t>
            </a:r>
            <a:r>
              <a:rPr lang="en-US" dirty="0">
                <a:solidFill>
                  <a:schemeClr val="tx1"/>
                </a:solidFill>
              </a:rPr>
              <a:t> your God, to walk in all His ways and to love Him, to serve the </a:t>
            </a:r>
            <a:r>
              <a:rPr lang="en-US" cap="small" dirty="0">
                <a:solidFill>
                  <a:schemeClr val="tx1"/>
                </a:solidFill>
                <a:effectLst/>
              </a:rPr>
              <a:t>LORD</a:t>
            </a:r>
            <a:r>
              <a:rPr lang="en-US" dirty="0">
                <a:solidFill>
                  <a:schemeClr val="tx1"/>
                </a:solidFill>
              </a:rPr>
              <a:t> your God with all your heart and with all your soul, </a:t>
            </a:r>
          </a:p>
          <a:p>
            <a:pPr algn="ctr"/>
            <a:r>
              <a:rPr lang="en-US" dirty="0">
                <a:solidFill>
                  <a:schemeClr val="tx1"/>
                </a:solidFill>
              </a:rPr>
              <a:t/>
            </a:r>
            <a:br>
              <a:rPr lang="en-US" dirty="0">
                <a:solidFill>
                  <a:schemeClr val="tx1"/>
                </a:solidFill>
              </a:rPr>
            </a:br>
            <a:r>
              <a:rPr lang="en-US" baseline="30000" dirty="0">
                <a:solidFill>
                  <a:schemeClr val="tx1"/>
                </a:solidFill>
              </a:rPr>
              <a:t>13 </a:t>
            </a:r>
            <a:r>
              <a:rPr lang="en-US" dirty="0">
                <a:solidFill>
                  <a:schemeClr val="tx1"/>
                </a:solidFill>
              </a:rPr>
              <a:t> </a:t>
            </a:r>
            <a:r>
              <a:rPr lang="en-US" i="1" dirty="0">
                <a:solidFill>
                  <a:schemeClr val="tx1"/>
                </a:solidFill>
              </a:rPr>
              <a:t>and</a:t>
            </a:r>
            <a:r>
              <a:rPr lang="en-US" dirty="0">
                <a:solidFill>
                  <a:schemeClr val="tx1"/>
                </a:solidFill>
              </a:rPr>
              <a:t> to keep the commandments of the </a:t>
            </a:r>
            <a:r>
              <a:rPr lang="en-US" cap="small" dirty="0">
                <a:solidFill>
                  <a:schemeClr val="tx1"/>
                </a:solidFill>
                <a:effectLst/>
              </a:rPr>
              <a:t>LORD</a:t>
            </a:r>
            <a:r>
              <a:rPr lang="en-US" dirty="0">
                <a:solidFill>
                  <a:schemeClr val="tx1"/>
                </a:solidFill>
              </a:rPr>
              <a:t> and His statutes which I command you today for your good? </a:t>
            </a:r>
          </a:p>
        </p:txBody>
      </p:sp>
      <p:sp>
        <p:nvSpPr>
          <p:cNvPr id="5" name="Arrow: Down 4">
            <a:extLst>
              <a:ext uri="{FF2B5EF4-FFF2-40B4-BE49-F238E27FC236}">
                <a16:creationId xmlns:a16="http://schemas.microsoft.com/office/drawing/2014/main" id="{E0D6C295-65D5-4F62-9127-8E228548A0A2}"/>
              </a:ext>
            </a:extLst>
          </p:cNvPr>
          <p:cNvSpPr/>
          <p:nvPr/>
        </p:nvSpPr>
        <p:spPr>
          <a:xfrm>
            <a:off x="5710606" y="179142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271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9701A04-C0BF-4F12-B220-C953FCC3DBC4}"/>
              </a:ext>
            </a:extLst>
          </p:cNvPr>
          <p:cNvSpPr/>
          <p:nvPr/>
        </p:nvSpPr>
        <p:spPr>
          <a:xfrm>
            <a:off x="176222" y="2498033"/>
            <a:ext cx="11778343" cy="128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r>
              <a:rPr lang="en-US" dirty="0">
                <a:solidFill>
                  <a:schemeClr val="tx1"/>
                </a:solidFill>
              </a:rPr>
              <a:t>Deuteronomy literally means: ‘Second law’ but is the Greek equivalent for ‘copy’ or ‘duplicate’</a:t>
            </a:r>
          </a:p>
          <a:p>
            <a:pPr algn="ctr"/>
            <a:endParaRPr lang="en-US" dirty="0">
              <a:solidFill>
                <a:schemeClr val="tx1"/>
              </a:solidFill>
            </a:endParaRPr>
          </a:p>
          <a:p>
            <a:pPr algn="ctr"/>
            <a:r>
              <a:rPr lang="en-US" sz="1600" dirty="0">
                <a:solidFill>
                  <a:schemeClr val="tx1"/>
                </a:solidFill>
              </a:rPr>
              <a:t>(Und. Bible Com. Series) “</a:t>
            </a:r>
            <a:r>
              <a:rPr lang="en-US" dirty="0">
                <a:solidFill>
                  <a:schemeClr val="tx1"/>
                </a:solidFill>
              </a:rPr>
              <a:t>The English name of the book [</a:t>
            </a:r>
            <a:r>
              <a:rPr lang="en-US" b="1" dirty="0">
                <a:solidFill>
                  <a:schemeClr val="tx1"/>
                </a:solidFill>
              </a:rPr>
              <a:t>Deuteronomy</a:t>
            </a:r>
            <a:r>
              <a:rPr lang="en-US" dirty="0">
                <a:solidFill>
                  <a:schemeClr val="tx1"/>
                </a:solidFill>
              </a:rPr>
              <a:t>] comes from the Greek translation of chapter 17:18 where the Hebrew speaks of “a copy of this law”</a:t>
            </a:r>
          </a:p>
          <a:p>
            <a:pPr algn="ctr"/>
            <a:endParaRPr lang="en-US" dirty="0">
              <a:solidFill>
                <a:schemeClr val="tx1"/>
              </a:solidFill>
            </a:endParaRPr>
          </a:p>
        </p:txBody>
      </p:sp>
      <p:sp>
        <p:nvSpPr>
          <p:cNvPr id="3" name="Rectangle: Rounded Corners 2">
            <a:extLst>
              <a:ext uri="{FF2B5EF4-FFF2-40B4-BE49-F238E27FC236}">
                <a16:creationId xmlns:a16="http://schemas.microsoft.com/office/drawing/2014/main" id="{9987DF8C-05B0-4917-B605-9DBE667CFB0D}"/>
              </a:ext>
            </a:extLst>
          </p:cNvPr>
          <p:cNvSpPr/>
          <p:nvPr/>
        </p:nvSpPr>
        <p:spPr>
          <a:xfrm>
            <a:off x="186981" y="4135797"/>
            <a:ext cx="11887200" cy="10972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endParaRPr lang="en-US" dirty="0">
              <a:solidFill>
                <a:schemeClr val="tx1"/>
              </a:solidFill>
            </a:endParaRPr>
          </a:p>
          <a:p>
            <a:pPr algn="ctr"/>
            <a:endParaRPr lang="en-US" b="1" dirty="0">
              <a:solidFill>
                <a:schemeClr val="tx1"/>
              </a:solidFill>
            </a:endParaRPr>
          </a:p>
          <a:p>
            <a:pPr algn="ctr"/>
            <a:r>
              <a:rPr lang="en-US" b="1" dirty="0">
                <a:solidFill>
                  <a:schemeClr val="tx1"/>
                </a:solidFill>
              </a:rPr>
              <a:t>                                                                   Deuteronomy 17:18                                      </a:t>
            </a:r>
            <a:r>
              <a:rPr lang="en-US" dirty="0">
                <a:solidFill>
                  <a:schemeClr val="tx1"/>
                </a:solidFill>
              </a:rPr>
              <a:t>(Gr. </a:t>
            </a:r>
            <a:r>
              <a:rPr lang="en-US" i="1" dirty="0" err="1">
                <a:solidFill>
                  <a:schemeClr val="tx1"/>
                </a:solidFill>
              </a:rPr>
              <a:t>deuteronomium</a:t>
            </a:r>
            <a:r>
              <a:rPr lang="en-US" i="1" dirty="0">
                <a:solidFill>
                  <a:schemeClr val="tx1"/>
                </a:solidFill>
              </a:rPr>
              <a:t> </a:t>
            </a:r>
            <a:r>
              <a:rPr lang="en-US" i="1" dirty="0" err="1">
                <a:solidFill>
                  <a:schemeClr val="tx1"/>
                </a:solidFill>
              </a:rPr>
              <a:t>touto</a:t>
            </a:r>
            <a:r>
              <a:rPr lang="en-US" dirty="0">
                <a:solidFill>
                  <a:schemeClr val="tx1"/>
                </a:solidFill>
              </a:rPr>
              <a:t>)</a:t>
            </a:r>
            <a:r>
              <a:rPr lang="en-US" sz="1400" dirty="0">
                <a:solidFill>
                  <a:schemeClr val="tx1"/>
                </a:solidFill>
              </a:rPr>
              <a:t/>
            </a:r>
            <a:br>
              <a:rPr lang="en-US" sz="1400" dirty="0">
                <a:solidFill>
                  <a:schemeClr val="tx1"/>
                </a:solidFill>
              </a:rPr>
            </a:br>
            <a:r>
              <a:rPr lang="en-US" baseline="30000" dirty="0">
                <a:solidFill>
                  <a:schemeClr val="tx1"/>
                </a:solidFill>
              </a:rPr>
              <a:t>18 </a:t>
            </a:r>
            <a:r>
              <a:rPr lang="en-US" dirty="0">
                <a:solidFill>
                  <a:schemeClr val="tx1"/>
                </a:solidFill>
              </a:rPr>
              <a:t> "Also it shall be, when he sits on the throne of his kingdom, that he shall write for himself </a:t>
            </a:r>
            <a:r>
              <a:rPr lang="en-US" b="1" dirty="0">
                <a:solidFill>
                  <a:schemeClr val="tx1"/>
                </a:solidFill>
              </a:rPr>
              <a:t>a copy of this law </a:t>
            </a:r>
            <a:r>
              <a:rPr lang="en-US" dirty="0">
                <a:solidFill>
                  <a:schemeClr val="tx1"/>
                </a:solidFill>
              </a:rPr>
              <a:t>in a book, from </a:t>
            </a:r>
            <a:r>
              <a:rPr lang="en-US" i="1" dirty="0">
                <a:solidFill>
                  <a:schemeClr val="tx1"/>
                </a:solidFill>
              </a:rPr>
              <a:t>the one</a:t>
            </a:r>
            <a:r>
              <a:rPr lang="en-US" dirty="0">
                <a:solidFill>
                  <a:schemeClr val="tx1"/>
                </a:solidFill>
              </a:rPr>
              <a:t> before the priests, the Levites. </a:t>
            </a:r>
            <a:br>
              <a:rPr lang="en-US" dirty="0">
                <a:solidFill>
                  <a:schemeClr val="tx1"/>
                </a:solidFill>
              </a:rPr>
            </a:b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p:txBody>
      </p:sp>
      <p:sp>
        <p:nvSpPr>
          <p:cNvPr id="4" name="Rectangle: Rounded Corners 3">
            <a:extLst>
              <a:ext uri="{FF2B5EF4-FFF2-40B4-BE49-F238E27FC236}">
                <a16:creationId xmlns:a16="http://schemas.microsoft.com/office/drawing/2014/main" id="{86F58E20-0ECA-4A15-8F41-AA9CDC94F7B5}"/>
              </a:ext>
            </a:extLst>
          </p:cNvPr>
          <p:cNvSpPr/>
          <p:nvPr/>
        </p:nvSpPr>
        <p:spPr>
          <a:xfrm>
            <a:off x="359102" y="1286424"/>
            <a:ext cx="1152144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has sometimes been called the heartbeat of the Old Testament…its influence was great with Jesus, the apostle Paul and the early New Testament Church…it is one of the most quoted books in the NT</a:t>
            </a:r>
          </a:p>
        </p:txBody>
      </p:sp>
      <p:sp>
        <p:nvSpPr>
          <p:cNvPr id="5" name="Rounded Rectangle 4"/>
          <p:cNvSpPr/>
          <p:nvPr/>
        </p:nvSpPr>
        <p:spPr>
          <a:xfrm>
            <a:off x="2633133" y="440575"/>
            <a:ext cx="6309360" cy="640080"/>
          </a:xfrm>
          <a:prstGeom prst="roundRect">
            <a:avLst>
              <a:gd name="adj" fmla="val 1975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endParaRPr lang="en-US" dirty="0">
              <a:solidFill>
                <a:schemeClr val="tx1"/>
              </a:solidFill>
            </a:endParaRPr>
          </a:p>
          <a:p>
            <a:pPr algn="ctr"/>
            <a:r>
              <a:rPr lang="en-US" b="1" dirty="0">
                <a:solidFill>
                  <a:schemeClr val="tx1"/>
                </a:solidFill>
              </a:rPr>
              <a:t>Deuteronomy</a:t>
            </a:r>
            <a:r>
              <a:rPr lang="en-US" dirty="0">
                <a:solidFill>
                  <a:schemeClr val="tx1"/>
                </a:solidFill>
              </a:rPr>
              <a:t>—[5</a:t>
            </a:r>
            <a:r>
              <a:rPr lang="en-US" baseline="30000" dirty="0">
                <a:solidFill>
                  <a:schemeClr val="tx1"/>
                </a:solidFill>
              </a:rPr>
              <a:t>th</a:t>
            </a:r>
            <a:r>
              <a:rPr lang="en-US" dirty="0">
                <a:solidFill>
                  <a:schemeClr val="tx1"/>
                </a:solidFill>
              </a:rPr>
              <a:t> book of the Pentateuch]</a:t>
            </a:r>
          </a:p>
          <a:p>
            <a:pPr algn="ctr"/>
            <a:r>
              <a:rPr lang="en-US" dirty="0">
                <a:solidFill>
                  <a:schemeClr val="tx1"/>
                </a:solidFill>
              </a:rPr>
              <a:t> </a:t>
            </a:r>
          </a:p>
        </p:txBody>
      </p:sp>
      <p:sp>
        <p:nvSpPr>
          <p:cNvPr id="6" name="Rounded Rectangle 5"/>
          <p:cNvSpPr/>
          <p:nvPr/>
        </p:nvSpPr>
        <p:spPr>
          <a:xfrm>
            <a:off x="350393" y="5601567"/>
            <a:ext cx="1143000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title from the </a:t>
            </a:r>
            <a:r>
              <a:rPr lang="en-US" b="1" dirty="0">
                <a:solidFill>
                  <a:schemeClr val="tx1"/>
                </a:solidFill>
              </a:rPr>
              <a:t>Hebrew</a:t>
            </a:r>
            <a:r>
              <a:rPr lang="en-US" dirty="0">
                <a:solidFill>
                  <a:schemeClr val="tx1"/>
                </a:solidFill>
              </a:rPr>
              <a:t> original is taken from the first verse: “</a:t>
            </a:r>
            <a:r>
              <a:rPr lang="en-US" b="1" dirty="0">
                <a:solidFill>
                  <a:schemeClr val="tx1"/>
                </a:solidFill>
              </a:rPr>
              <a:t>these are the words</a:t>
            </a:r>
            <a:r>
              <a:rPr lang="en-US" dirty="0">
                <a:solidFill>
                  <a:schemeClr val="tx1"/>
                </a:solidFill>
              </a:rPr>
              <a:t>”—which points to the character of the book, as both the words of God and Moses</a:t>
            </a:r>
          </a:p>
        </p:txBody>
      </p:sp>
      <p:sp>
        <p:nvSpPr>
          <p:cNvPr id="7" name="Down Arrow 6"/>
          <p:cNvSpPr/>
          <p:nvPr/>
        </p:nvSpPr>
        <p:spPr>
          <a:xfrm>
            <a:off x="5816946" y="3767307"/>
            <a:ext cx="274320" cy="54864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3095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72143" y="1654627"/>
            <a:ext cx="11704320" cy="17373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Deuteronomy covers the </a:t>
            </a:r>
            <a:r>
              <a:rPr lang="en-US" b="1" dirty="0">
                <a:solidFill>
                  <a:schemeClr val="tx1"/>
                </a:solidFill>
              </a:rPr>
              <a:t>11</a:t>
            </a:r>
            <a:r>
              <a:rPr lang="en-US" b="1" baseline="30000" dirty="0">
                <a:solidFill>
                  <a:schemeClr val="tx1"/>
                </a:solidFill>
              </a:rPr>
              <a:t>th</a:t>
            </a:r>
            <a:r>
              <a:rPr lang="en-US" dirty="0">
                <a:solidFill>
                  <a:schemeClr val="tx1"/>
                </a:solidFill>
              </a:rPr>
              <a:t> and </a:t>
            </a:r>
            <a:r>
              <a:rPr lang="en-US" b="1" dirty="0">
                <a:solidFill>
                  <a:schemeClr val="tx1"/>
                </a:solidFill>
              </a:rPr>
              <a:t>12</a:t>
            </a:r>
            <a:r>
              <a:rPr lang="en-US" b="1" baseline="30000" dirty="0">
                <a:solidFill>
                  <a:schemeClr val="tx1"/>
                </a:solidFill>
              </a:rPr>
              <a:t>th</a:t>
            </a:r>
            <a:r>
              <a:rPr lang="en-US" dirty="0">
                <a:solidFill>
                  <a:schemeClr val="tx1"/>
                </a:solidFill>
              </a:rPr>
              <a:t> months of the </a:t>
            </a:r>
            <a:r>
              <a:rPr lang="en-US" b="1" dirty="0">
                <a:solidFill>
                  <a:schemeClr val="tx1"/>
                </a:solidFill>
              </a:rPr>
              <a:t>40</a:t>
            </a:r>
            <a:r>
              <a:rPr lang="en-US" b="1" baseline="30000" dirty="0">
                <a:solidFill>
                  <a:schemeClr val="tx1"/>
                </a:solidFill>
              </a:rPr>
              <a:t>th</a:t>
            </a:r>
            <a:r>
              <a:rPr lang="en-US" dirty="0">
                <a:solidFill>
                  <a:schemeClr val="tx1"/>
                </a:solidFill>
              </a:rPr>
              <a:t>  year of wandering [1406 BC]</a:t>
            </a:r>
          </a:p>
          <a:p>
            <a:pPr algn="ctr"/>
            <a:endParaRPr lang="en-US" dirty="0">
              <a:solidFill>
                <a:schemeClr val="tx1"/>
              </a:solidFill>
            </a:endParaRPr>
          </a:p>
          <a:p>
            <a:pPr marL="285750" indent="-285750" algn="ctr">
              <a:buFont typeface="Wingdings" panose="05000000000000000000" pitchFamily="2" charset="2"/>
              <a:buChar char="§"/>
            </a:pPr>
            <a:r>
              <a:rPr lang="en-US" dirty="0">
                <a:solidFill>
                  <a:schemeClr val="tx1"/>
                </a:solidFill>
              </a:rPr>
              <a:t>The book continues the story on the first day of the </a:t>
            </a:r>
            <a:r>
              <a:rPr lang="en-US" b="1" dirty="0">
                <a:solidFill>
                  <a:schemeClr val="tx1"/>
                </a:solidFill>
              </a:rPr>
              <a:t>eleventh month </a:t>
            </a:r>
            <a:r>
              <a:rPr lang="en-US" dirty="0">
                <a:solidFill>
                  <a:schemeClr val="tx1"/>
                </a:solidFill>
              </a:rPr>
              <a:t>of the fortieth year in the wilderness (1: 3)…</a:t>
            </a:r>
          </a:p>
          <a:p>
            <a:pPr algn="ctr"/>
            <a:endParaRPr lang="en-US" dirty="0">
              <a:solidFill>
                <a:schemeClr val="tx1"/>
              </a:solidFill>
            </a:endParaRPr>
          </a:p>
          <a:p>
            <a:pPr marL="285750" indent="-285750" algn="ctr">
              <a:buFont typeface="Wingdings" panose="05000000000000000000" pitchFamily="2" charset="2"/>
              <a:buChar char="§"/>
            </a:pPr>
            <a:r>
              <a:rPr lang="en-US" dirty="0">
                <a:solidFill>
                  <a:schemeClr val="tx1"/>
                </a:solidFill>
              </a:rPr>
              <a:t>In the last chapter it is stated that Israel mourned Moses 30 days= </a:t>
            </a:r>
            <a:r>
              <a:rPr lang="en-US" b="1" dirty="0">
                <a:solidFill>
                  <a:schemeClr val="tx1"/>
                </a:solidFill>
              </a:rPr>
              <a:t>12</a:t>
            </a:r>
            <a:r>
              <a:rPr lang="en-US" b="1" baseline="30000" dirty="0">
                <a:solidFill>
                  <a:schemeClr val="tx1"/>
                </a:solidFill>
              </a:rPr>
              <a:t>th</a:t>
            </a:r>
            <a:r>
              <a:rPr lang="en-US" b="1" dirty="0">
                <a:solidFill>
                  <a:schemeClr val="tx1"/>
                </a:solidFill>
              </a:rPr>
              <a:t> month</a:t>
            </a:r>
          </a:p>
          <a:p>
            <a:pPr algn="ctr"/>
            <a:r>
              <a:rPr lang="en-US" sz="1400" dirty="0">
                <a:solidFill>
                  <a:schemeClr val="tx1"/>
                </a:solidFill>
              </a:rPr>
              <a:t>…</a:t>
            </a:r>
            <a:r>
              <a:rPr lang="en-US" dirty="0">
                <a:solidFill>
                  <a:schemeClr val="tx1"/>
                </a:solidFill>
              </a:rPr>
              <a:t>so up to that point the book had covered the 11</a:t>
            </a:r>
            <a:r>
              <a:rPr lang="en-US" baseline="30000" dirty="0">
                <a:solidFill>
                  <a:schemeClr val="tx1"/>
                </a:solidFill>
              </a:rPr>
              <a:t>th</a:t>
            </a:r>
            <a:r>
              <a:rPr lang="en-US" dirty="0">
                <a:solidFill>
                  <a:schemeClr val="tx1"/>
                </a:solidFill>
              </a:rPr>
              <a:t> month</a:t>
            </a:r>
            <a:endParaRPr lang="en-US" dirty="0"/>
          </a:p>
        </p:txBody>
      </p:sp>
      <p:sp>
        <p:nvSpPr>
          <p:cNvPr id="4" name="Rounded Rectangle 3"/>
          <p:cNvSpPr/>
          <p:nvPr/>
        </p:nvSpPr>
        <p:spPr>
          <a:xfrm>
            <a:off x="317863" y="4049485"/>
            <a:ext cx="11612880" cy="14630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Give</a:t>
            </a:r>
            <a:r>
              <a:rPr lang="en-US" dirty="0">
                <a:solidFill>
                  <a:schemeClr val="tx1"/>
                </a:solidFill>
              </a:rPr>
              <a:t>n just before entering the promised land</a:t>
            </a:r>
          </a:p>
          <a:p>
            <a:pPr algn="ctr"/>
            <a:endParaRPr lang="en-US" dirty="0">
              <a:solidFill>
                <a:schemeClr val="tx1"/>
              </a:solidFill>
            </a:endParaRPr>
          </a:p>
          <a:p>
            <a:pPr algn="ctr"/>
            <a:r>
              <a:rPr lang="en-US" sz="1600" dirty="0">
                <a:solidFill>
                  <a:schemeClr val="tx1"/>
                </a:solidFill>
              </a:rPr>
              <a:t>(NIV App. Com.) </a:t>
            </a:r>
            <a:r>
              <a:rPr lang="en-US" dirty="0">
                <a:solidFill>
                  <a:schemeClr val="tx1"/>
                </a:solidFill>
              </a:rPr>
              <a:t>“The book of Deuteronomy presents itself as the record of a series of addresses delivered orally by Moses to his countrymen on the verge of crossing over into the Promised Land, and immediately committed to writing.” </a:t>
            </a:r>
          </a:p>
        </p:txBody>
      </p:sp>
      <p:sp>
        <p:nvSpPr>
          <p:cNvPr id="5" name="Rounded Rectangle 4"/>
          <p:cNvSpPr/>
          <p:nvPr/>
        </p:nvSpPr>
        <p:spPr>
          <a:xfrm>
            <a:off x="4256314" y="418010"/>
            <a:ext cx="2926080" cy="3657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Timeline</a:t>
            </a:r>
          </a:p>
        </p:txBody>
      </p:sp>
    </p:spTree>
    <p:extLst>
      <p:ext uri="{BB962C8B-B14F-4D97-AF65-F5344CB8AC3E}">
        <p14:creationId xmlns:p14="http://schemas.microsoft.com/office/powerpoint/2010/main" val="205320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03711" y="453498"/>
            <a:ext cx="11430000" cy="15544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Jesus Christ is the foremost authority for confirming the authenticity of the book—quoting from it three times in turning away the temptation of Satan (Matthew 4: 1-11)</a:t>
            </a:r>
          </a:p>
          <a:p>
            <a:pPr algn="ctr"/>
            <a:r>
              <a:rPr lang="en-US" dirty="0">
                <a:solidFill>
                  <a:schemeClr val="tx1"/>
                </a:solidFill>
              </a:rPr>
              <a:t> </a:t>
            </a:r>
          </a:p>
          <a:p>
            <a:pPr algn="ctr"/>
            <a:r>
              <a:rPr lang="en-US" dirty="0">
                <a:solidFill>
                  <a:schemeClr val="tx1"/>
                </a:solidFill>
              </a:rPr>
              <a:t>He quoted: Deut. 8:3; 6: 16, 13</a:t>
            </a:r>
          </a:p>
        </p:txBody>
      </p:sp>
      <p:sp>
        <p:nvSpPr>
          <p:cNvPr id="6" name="Rectangle 5"/>
          <p:cNvSpPr/>
          <p:nvPr/>
        </p:nvSpPr>
        <p:spPr>
          <a:xfrm>
            <a:off x="532311" y="2465178"/>
            <a:ext cx="10972800" cy="29260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a:p>
            <a:pPr algn="ctr"/>
            <a:endParaRPr lang="en-US" b="1"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r>
              <a:rPr lang="en-US" dirty="0">
                <a:solidFill>
                  <a:schemeClr val="tx1"/>
                </a:solidFill>
              </a:rPr>
              <a:t>Deuteronomy 8:3 </a:t>
            </a:r>
            <a:br>
              <a:rPr lang="en-US" dirty="0">
                <a:solidFill>
                  <a:schemeClr val="tx1"/>
                </a:solidFill>
              </a:rPr>
            </a:br>
            <a:r>
              <a:rPr lang="en-US" baseline="30000" dirty="0">
                <a:solidFill>
                  <a:schemeClr val="tx1"/>
                </a:solidFill>
              </a:rPr>
              <a:t>3 </a:t>
            </a:r>
            <a:r>
              <a:rPr lang="en-US" dirty="0">
                <a:solidFill>
                  <a:schemeClr val="tx1"/>
                </a:solidFill>
              </a:rPr>
              <a:t> So He humbled you, allowed you to hunger, and fed you with manna which you did not know nor did your fathers know, that He might make you know that man shall not live by bread alone; but man lives by every </a:t>
            </a:r>
            <a:r>
              <a:rPr lang="en-US" i="1" dirty="0">
                <a:solidFill>
                  <a:schemeClr val="tx1"/>
                </a:solidFill>
              </a:rPr>
              <a:t>word</a:t>
            </a:r>
            <a:r>
              <a:rPr lang="en-US" dirty="0">
                <a:solidFill>
                  <a:schemeClr val="tx1"/>
                </a:solidFill>
              </a:rPr>
              <a:t> that proceeds from the mouth of the </a:t>
            </a:r>
            <a:r>
              <a:rPr lang="en-US" cap="small" dirty="0">
                <a:solidFill>
                  <a:schemeClr val="tx1"/>
                </a:solidFill>
              </a:rPr>
              <a:t>LORD</a:t>
            </a:r>
            <a:r>
              <a:rPr lang="en-US" dirty="0">
                <a:solidFill>
                  <a:schemeClr val="tx1"/>
                </a:solidFill>
              </a:rPr>
              <a:t>.</a:t>
            </a:r>
          </a:p>
          <a:p>
            <a:pPr algn="ctr"/>
            <a:endParaRPr lang="en-US" dirty="0">
              <a:solidFill>
                <a:schemeClr val="tx1"/>
              </a:solidFill>
            </a:endParaRPr>
          </a:p>
          <a:p>
            <a:pPr algn="ctr"/>
            <a:r>
              <a:rPr lang="en-US" dirty="0">
                <a:solidFill>
                  <a:schemeClr val="tx1"/>
                </a:solidFill>
              </a:rPr>
              <a:t>Deuteronomy 6: 16</a:t>
            </a:r>
            <a:br>
              <a:rPr lang="en-US" dirty="0">
                <a:solidFill>
                  <a:schemeClr val="tx1"/>
                </a:solidFill>
              </a:rPr>
            </a:br>
            <a:r>
              <a:rPr lang="en-US" baseline="30000" dirty="0">
                <a:solidFill>
                  <a:schemeClr val="tx1"/>
                </a:solidFill>
              </a:rPr>
              <a:t>16 </a:t>
            </a:r>
            <a:r>
              <a:rPr lang="en-US" dirty="0">
                <a:solidFill>
                  <a:schemeClr val="tx1"/>
                </a:solidFill>
              </a:rPr>
              <a:t> "You shall not tempt the </a:t>
            </a:r>
            <a:r>
              <a:rPr lang="en-US" cap="small" dirty="0">
                <a:solidFill>
                  <a:schemeClr val="tx1"/>
                </a:solidFill>
              </a:rPr>
              <a:t>LORD</a:t>
            </a:r>
            <a:r>
              <a:rPr lang="en-US" dirty="0">
                <a:solidFill>
                  <a:schemeClr val="tx1"/>
                </a:solidFill>
              </a:rPr>
              <a:t> your God as you tempted </a:t>
            </a:r>
            <a:r>
              <a:rPr lang="en-US" i="1" dirty="0">
                <a:solidFill>
                  <a:schemeClr val="tx1"/>
                </a:solidFill>
              </a:rPr>
              <a:t>Him</a:t>
            </a:r>
            <a:r>
              <a:rPr lang="en-US" dirty="0">
                <a:solidFill>
                  <a:schemeClr val="tx1"/>
                </a:solidFill>
              </a:rPr>
              <a:t> in </a:t>
            </a:r>
            <a:r>
              <a:rPr lang="en-US" dirty="0" err="1">
                <a:solidFill>
                  <a:schemeClr val="tx1"/>
                </a:solidFill>
              </a:rPr>
              <a:t>Massah</a:t>
            </a:r>
            <a:r>
              <a:rPr lang="en-US" dirty="0">
                <a:solidFill>
                  <a:schemeClr val="tx1"/>
                </a:solidFill>
              </a:rPr>
              <a:t>. </a:t>
            </a:r>
          </a:p>
          <a:p>
            <a:pPr algn="ctr"/>
            <a:endParaRPr lang="en-US" b="1" dirty="0">
              <a:solidFill>
                <a:schemeClr val="tx1"/>
              </a:solidFill>
            </a:endParaRPr>
          </a:p>
          <a:p>
            <a:pPr algn="ctr"/>
            <a:r>
              <a:rPr lang="en-US" dirty="0">
                <a:solidFill>
                  <a:schemeClr val="tx1"/>
                </a:solidFill>
              </a:rPr>
              <a:t>Deuteronomy 6:13 </a:t>
            </a:r>
            <a:br>
              <a:rPr lang="en-US" dirty="0">
                <a:solidFill>
                  <a:schemeClr val="tx1"/>
                </a:solidFill>
              </a:rPr>
            </a:br>
            <a:r>
              <a:rPr lang="en-US" baseline="30000" dirty="0">
                <a:solidFill>
                  <a:schemeClr val="tx1"/>
                </a:solidFill>
              </a:rPr>
              <a:t>13 </a:t>
            </a:r>
            <a:r>
              <a:rPr lang="en-US" dirty="0">
                <a:solidFill>
                  <a:schemeClr val="tx1"/>
                </a:solidFill>
              </a:rPr>
              <a:t> You shall fear the </a:t>
            </a:r>
            <a:r>
              <a:rPr lang="en-US" cap="small" dirty="0">
                <a:solidFill>
                  <a:schemeClr val="tx1"/>
                </a:solidFill>
              </a:rPr>
              <a:t>LORD</a:t>
            </a:r>
            <a:r>
              <a:rPr lang="en-US" dirty="0">
                <a:solidFill>
                  <a:schemeClr val="tx1"/>
                </a:solidFill>
              </a:rPr>
              <a:t> your God and serve Him, and shall take oaths in His name. </a:t>
            </a:r>
          </a:p>
          <a:p>
            <a:pPr algn="ctr"/>
            <a:endParaRPr lang="en-US" dirty="0">
              <a:solidFill>
                <a:schemeClr val="tx1"/>
              </a:solidFill>
            </a:endParaRPr>
          </a:p>
          <a:p>
            <a:pPr algn="ctr"/>
            <a:r>
              <a:rPr lang="en-US" dirty="0">
                <a:solidFill>
                  <a:schemeClr val="tx1"/>
                </a:solidFill>
              </a:rPr>
              <a:t/>
            </a:r>
            <a:br>
              <a:rPr lang="en-US" dirty="0">
                <a:solidFill>
                  <a:schemeClr val="tx1"/>
                </a:solidFill>
              </a:rPr>
            </a:br>
            <a:r>
              <a:rPr lang="en-US" dirty="0">
                <a:solidFill>
                  <a:schemeClr val="tx1"/>
                </a:solidFill>
              </a:rPr>
              <a:t/>
            </a:r>
            <a:br>
              <a:rPr lang="en-US" dirty="0">
                <a:solidFill>
                  <a:schemeClr val="tx1"/>
                </a:solidFill>
              </a:rPr>
            </a:br>
            <a:r>
              <a:rPr lang="en-US" dirty="0">
                <a:solidFill>
                  <a:schemeClr val="tx1"/>
                </a:solidFill>
              </a:rPr>
              <a:t/>
            </a:r>
            <a:br>
              <a:rPr lang="en-US" dirty="0">
                <a:solidFill>
                  <a:schemeClr val="tx1"/>
                </a:solidFill>
              </a:rPr>
            </a:br>
            <a:endParaRPr lang="en-US" dirty="0">
              <a:solidFill>
                <a:schemeClr val="tx1"/>
              </a:solidFill>
            </a:endParaRPr>
          </a:p>
        </p:txBody>
      </p:sp>
      <p:sp>
        <p:nvSpPr>
          <p:cNvPr id="7" name="Down Arrow 6"/>
          <p:cNvSpPr/>
          <p:nvPr/>
        </p:nvSpPr>
        <p:spPr>
          <a:xfrm>
            <a:off x="5835831" y="2007978"/>
            <a:ext cx="18288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198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01634" y="1417854"/>
            <a:ext cx="996696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Christ answered the question as to which is the greatest and first commandment quoting from Deut. 6:5</a:t>
            </a:r>
          </a:p>
        </p:txBody>
      </p:sp>
      <p:sp>
        <p:nvSpPr>
          <p:cNvPr id="3" name="Rectangle 2"/>
          <p:cNvSpPr/>
          <p:nvPr/>
        </p:nvSpPr>
        <p:spPr>
          <a:xfrm>
            <a:off x="232954" y="4024448"/>
            <a:ext cx="11704320" cy="10972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a:p>
            <a:pPr algn="ctr"/>
            <a:r>
              <a:rPr lang="en-US" b="1" dirty="0">
                <a:solidFill>
                  <a:schemeClr val="tx1"/>
                </a:solidFill>
              </a:rPr>
              <a:t>Mark 12:30 (NKJV) </a:t>
            </a:r>
            <a:r>
              <a:rPr lang="en-US" dirty="0">
                <a:solidFill>
                  <a:schemeClr val="tx1"/>
                </a:solidFill>
              </a:rPr>
              <a:t/>
            </a:r>
            <a:br>
              <a:rPr lang="en-US" dirty="0">
                <a:solidFill>
                  <a:schemeClr val="tx1"/>
                </a:solidFill>
              </a:rPr>
            </a:br>
            <a:r>
              <a:rPr lang="en-US" baseline="30000" dirty="0">
                <a:solidFill>
                  <a:schemeClr val="tx1"/>
                </a:solidFill>
              </a:rPr>
              <a:t>30 </a:t>
            </a:r>
            <a:r>
              <a:rPr lang="en-US" dirty="0">
                <a:solidFill>
                  <a:schemeClr val="tx1"/>
                </a:solidFill>
              </a:rPr>
              <a:t> </a:t>
            </a:r>
            <a:r>
              <a:rPr lang="en-US" i="1" dirty="0">
                <a:solidFill>
                  <a:schemeClr val="tx1"/>
                </a:solidFill>
              </a:rPr>
              <a:t>And you shall love the </a:t>
            </a:r>
            <a:r>
              <a:rPr lang="en-US" i="1" cap="small" dirty="0">
                <a:solidFill>
                  <a:schemeClr val="tx1"/>
                </a:solidFill>
              </a:rPr>
              <a:t>LORD</a:t>
            </a:r>
            <a:r>
              <a:rPr lang="en-US" i="1" dirty="0">
                <a:solidFill>
                  <a:schemeClr val="tx1"/>
                </a:solidFill>
              </a:rPr>
              <a:t> your God with all your heart, with all your soul, with all your mind, and with all your strength.'</a:t>
            </a:r>
            <a:r>
              <a:rPr lang="en-US" dirty="0">
                <a:solidFill>
                  <a:schemeClr val="tx1"/>
                </a:solidFill>
              </a:rPr>
              <a:t> This </a:t>
            </a:r>
            <a:r>
              <a:rPr lang="en-US" i="1" dirty="0">
                <a:solidFill>
                  <a:schemeClr val="tx1"/>
                </a:solidFill>
              </a:rPr>
              <a:t>is</a:t>
            </a:r>
            <a:r>
              <a:rPr lang="en-US" dirty="0">
                <a:solidFill>
                  <a:schemeClr val="tx1"/>
                </a:solidFill>
              </a:rPr>
              <a:t> the first commandment. </a:t>
            </a:r>
            <a:br>
              <a:rPr lang="en-US" dirty="0">
                <a:solidFill>
                  <a:schemeClr val="tx1"/>
                </a:solidFill>
              </a:rPr>
            </a:br>
            <a:endParaRPr lang="en-US" dirty="0">
              <a:solidFill>
                <a:schemeClr val="tx1"/>
              </a:solidFill>
            </a:endParaRPr>
          </a:p>
        </p:txBody>
      </p:sp>
      <p:sp>
        <p:nvSpPr>
          <p:cNvPr id="4" name="Rounded Rectangle 3"/>
          <p:cNvSpPr/>
          <p:nvPr/>
        </p:nvSpPr>
        <p:spPr>
          <a:xfrm>
            <a:off x="415834" y="2778033"/>
            <a:ext cx="1133856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[Deuteronomy 6:5]</a:t>
            </a:r>
          </a:p>
          <a:p>
            <a:pPr algn="ctr"/>
            <a:r>
              <a:rPr lang="en-US">
                <a:solidFill>
                  <a:schemeClr val="tx1"/>
                </a:solidFill>
              </a:rPr>
              <a:t>“You shall love the Lord your God with all your heart, and all your soul, and all your might” </a:t>
            </a:r>
            <a:endParaRPr lang="en-US" dirty="0">
              <a:solidFill>
                <a:schemeClr val="tx1"/>
              </a:solidFill>
            </a:endParaRPr>
          </a:p>
        </p:txBody>
      </p:sp>
      <p:sp>
        <p:nvSpPr>
          <p:cNvPr id="5" name="Down Arrow 4"/>
          <p:cNvSpPr/>
          <p:nvPr/>
        </p:nvSpPr>
        <p:spPr>
          <a:xfrm>
            <a:off x="5821680" y="3642361"/>
            <a:ext cx="18288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158240" y="5453743"/>
            <a:ext cx="950976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(Word) “The book is essentially an exposition of the great commandment”</a:t>
            </a:r>
          </a:p>
        </p:txBody>
      </p:sp>
      <p:sp>
        <p:nvSpPr>
          <p:cNvPr id="8" name="Oval 7"/>
          <p:cNvSpPr/>
          <p:nvPr/>
        </p:nvSpPr>
        <p:spPr>
          <a:xfrm>
            <a:off x="3113314" y="271048"/>
            <a:ext cx="59436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Christ quotes Deuteronomy cont.</a:t>
            </a:r>
          </a:p>
        </p:txBody>
      </p:sp>
    </p:spTree>
    <p:extLst>
      <p:ext uri="{BB962C8B-B14F-4D97-AF65-F5344CB8AC3E}">
        <p14:creationId xmlns:p14="http://schemas.microsoft.com/office/powerpoint/2010/main" val="1627842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715588" y="323496"/>
            <a:ext cx="8503920" cy="24688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r>
              <a:rPr lang="en-US" dirty="0">
                <a:solidFill>
                  <a:schemeClr val="tx1"/>
                </a:solidFill>
              </a:rPr>
              <a:t>The apostle Paul quoted from Deuteronomy:</a:t>
            </a:r>
          </a:p>
          <a:p>
            <a:pPr algn="ctr"/>
            <a:endParaRPr lang="en-US" dirty="0">
              <a:solidFill>
                <a:schemeClr val="tx1"/>
              </a:solidFill>
            </a:endParaRPr>
          </a:p>
          <a:p>
            <a:pPr algn="ctr"/>
            <a:r>
              <a:rPr lang="en-US" dirty="0">
                <a:solidFill>
                  <a:schemeClr val="tx1"/>
                </a:solidFill>
              </a:rPr>
              <a:t>Deuteronomy 5:16—Ephesians 6:2-3</a:t>
            </a:r>
          </a:p>
          <a:p>
            <a:pPr algn="ctr"/>
            <a:r>
              <a:rPr lang="en-US" dirty="0">
                <a:solidFill>
                  <a:schemeClr val="tx1"/>
                </a:solidFill>
              </a:rPr>
              <a:t>Deuteronomy 25:4—I Corinthians 9:9</a:t>
            </a:r>
          </a:p>
          <a:p>
            <a:pPr algn="ctr"/>
            <a:r>
              <a:rPr lang="en-US" dirty="0">
                <a:solidFill>
                  <a:schemeClr val="tx1"/>
                </a:solidFill>
              </a:rPr>
              <a:t> Deuteronomy 29: 3-4—Romans 11: 8</a:t>
            </a:r>
          </a:p>
          <a:p>
            <a:pPr algn="ctr"/>
            <a:r>
              <a:rPr lang="en-US" dirty="0">
                <a:solidFill>
                  <a:schemeClr val="tx1"/>
                </a:solidFill>
              </a:rPr>
              <a:t>Deuteronomy 30: 12-14—Romans 10:6-8</a:t>
            </a:r>
          </a:p>
          <a:p>
            <a:pPr algn="ctr"/>
            <a:r>
              <a:rPr lang="en-US" dirty="0">
                <a:solidFill>
                  <a:schemeClr val="tx1"/>
                </a:solidFill>
              </a:rPr>
              <a:t>Deuteronomy 32:21—Romans 10:19</a:t>
            </a:r>
          </a:p>
          <a:p>
            <a:pPr algn="ctr"/>
            <a:r>
              <a:rPr lang="en-US" dirty="0">
                <a:solidFill>
                  <a:schemeClr val="tx1"/>
                </a:solidFill>
              </a:rPr>
              <a:t>Deuteronomy 32:35—Romans 12:19</a:t>
            </a:r>
          </a:p>
          <a:p>
            <a:pPr algn="ctr"/>
            <a:endParaRPr lang="en-US" dirty="0">
              <a:solidFill>
                <a:schemeClr val="tx1"/>
              </a:solidFill>
            </a:endParaRPr>
          </a:p>
        </p:txBody>
      </p:sp>
      <p:sp>
        <p:nvSpPr>
          <p:cNvPr id="3" name="Rectangle 2"/>
          <p:cNvSpPr/>
          <p:nvPr/>
        </p:nvSpPr>
        <p:spPr>
          <a:xfrm>
            <a:off x="1959428" y="4473103"/>
            <a:ext cx="7498080" cy="10972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 Corinthians 5: 13 [last part]</a:t>
            </a:r>
          </a:p>
          <a:p>
            <a:pPr algn="ctr"/>
            <a:r>
              <a:rPr lang="en-US" dirty="0">
                <a:solidFill>
                  <a:schemeClr val="tx1"/>
                </a:solidFill>
              </a:rPr>
              <a:t> “Therefore put away from yourselves the evil person”</a:t>
            </a:r>
          </a:p>
        </p:txBody>
      </p:sp>
      <p:sp>
        <p:nvSpPr>
          <p:cNvPr id="4" name="Down Arrow 3"/>
          <p:cNvSpPr/>
          <p:nvPr/>
        </p:nvSpPr>
        <p:spPr>
          <a:xfrm>
            <a:off x="5556938" y="3926368"/>
            <a:ext cx="365760" cy="731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65068" y="5758543"/>
            <a:ext cx="8686800" cy="731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Altogether Deuteronomy is quoted over eighty times in the New Testament</a:t>
            </a:r>
          </a:p>
        </p:txBody>
      </p:sp>
      <p:sp>
        <p:nvSpPr>
          <p:cNvPr id="6" name="Rounded Rectangle 5"/>
          <p:cNvSpPr/>
          <p:nvPr/>
        </p:nvSpPr>
        <p:spPr>
          <a:xfrm>
            <a:off x="1853618" y="3013873"/>
            <a:ext cx="822960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“So you shall put away evil from your midst”/ “from among you”—Seven times</a:t>
            </a:r>
          </a:p>
          <a:p>
            <a:pPr algn="ctr"/>
            <a:r>
              <a:rPr lang="en-US" dirty="0">
                <a:solidFill>
                  <a:schemeClr val="tx1"/>
                </a:solidFill>
              </a:rPr>
              <a:t>Deuteronomy 13: 5;  17:7, 12;  19:19;  21:21;  22: 24;  24:7</a:t>
            </a:r>
          </a:p>
        </p:txBody>
      </p:sp>
    </p:spTree>
    <p:extLst>
      <p:ext uri="{BB962C8B-B14F-4D97-AF65-F5344CB8AC3E}">
        <p14:creationId xmlns:p14="http://schemas.microsoft.com/office/powerpoint/2010/main" val="136045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TotalTime>
  <Words>2791</Words>
  <Application>Microsoft Office PowerPoint</Application>
  <PresentationFormat>Widescreen</PresentationFormat>
  <Paragraphs>200</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Times New Roman</vt:lpstr>
      <vt:lpstr>Wingdings</vt:lpstr>
      <vt:lpstr>Office Theme</vt:lpstr>
      <vt:lpstr>Deuteronomy An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Deuteronomy</dc:title>
  <dc:creator>Fred Nance</dc:creator>
  <cp:lastModifiedBy>Fred Nance</cp:lastModifiedBy>
  <cp:revision>19</cp:revision>
  <cp:lastPrinted>2021-09-15T08:55:08Z</cp:lastPrinted>
  <dcterms:created xsi:type="dcterms:W3CDTF">2021-08-01T20:25:49Z</dcterms:created>
  <dcterms:modified xsi:type="dcterms:W3CDTF">2021-09-24T15:08:07Z</dcterms:modified>
</cp:coreProperties>
</file>