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75" r:id="rId5"/>
    <p:sldId id="268" r:id="rId6"/>
    <p:sldId id="256" r:id="rId7"/>
    <p:sldId id="274" r:id="rId8"/>
    <p:sldId id="279" r:id="rId9"/>
    <p:sldId id="278" r:id="rId10"/>
    <p:sldId id="270" r:id="rId11"/>
    <p:sldId id="280" r:id="rId12"/>
    <p:sldId id="269" r:id="rId13"/>
    <p:sldId id="282" r:id="rId14"/>
    <p:sldId id="281" r:id="rId15"/>
    <p:sldId id="284" r:id="rId16"/>
    <p:sldId id="285" r:id="rId17"/>
    <p:sldId id="283" r:id="rId18"/>
    <p:sldId id="286" r:id="rId19"/>
    <p:sldId id="276" r:id="rId20"/>
    <p:sldId id="277" r:id="rId21"/>
    <p:sldId id="287" r:id="rId22"/>
    <p:sldId id="272" r:id="rId23"/>
    <p:sldId id="258" r:id="rId24"/>
    <p:sldId id="259" r:id="rId25"/>
    <p:sldId id="267" r:id="rId26"/>
    <p:sldId id="260" r:id="rId27"/>
    <p:sldId id="262" r:id="rId28"/>
    <p:sldId id="263" r:id="rId29"/>
    <p:sldId id="264" r:id="rId30"/>
    <p:sldId id="26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07" autoAdjust="0"/>
    <p:restoredTop sz="94660"/>
  </p:normalViewPr>
  <p:slideViewPr>
    <p:cSldViewPr snapToGrid="0">
      <p:cViewPr varScale="1">
        <p:scale>
          <a:sx n="80" d="100"/>
          <a:sy n="80" d="100"/>
        </p:scale>
        <p:origin x="388" y="4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5BD722A-24BD-4B87-8301-A79D7CEBDCD9}" type="datetimeFigureOut">
              <a:rPr lang="en-US" smtClean="0"/>
              <a:t>7/25/2024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BBFC9-1479-4E85-8959-DD53442213F6}" type="slidenum">
              <a:rPr lang="en-US" smtClean="0"/>
              <a:t>‹#›</a:t>
            </a:fld>
            <a:endParaRPr lang="en-US"/>
          </a:p>
        </p:txBody>
      </p:sp>
    </p:spTree>
    <p:extLst>
      <p:ext uri="{BB962C8B-B14F-4D97-AF65-F5344CB8AC3E}">
        <p14:creationId xmlns:p14="http://schemas.microsoft.com/office/powerpoint/2010/main" val="3776122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5BD722A-24BD-4B87-8301-A79D7CEBDCD9}" type="datetimeFigureOut">
              <a:rPr lang="en-US" smtClean="0"/>
              <a:t>7/25/2024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BBFC9-1479-4E85-8959-DD53442213F6}" type="slidenum">
              <a:rPr lang="en-US" smtClean="0"/>
              <a:t>‹#›</a:t>
            </a:fld>
            <a:endParaRPr lang="en-US"/>
          </a:p>
        </p:txBody>
      </p:sp>
    </p:spTree>
    <p:extLst>
      <p:ext uri="{BB962C8B-B14F-4D97-AF65-F5344CB8AC3E}">
        <p14:creationId xmlns:p14="http://schemas.microsoft.com/office/powerpoint/2010/main" val="2628486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5BD722A-24BD-4B87-8301-A79D7CEBDCD9}" type="datetimeFigureOut">
              <a:rPr lang="en-US" smtClean="0"/>
              <a:t>7/25/2024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BBFC9-1479-4E85-8959-DD53442213F6}" type="slidenum">
              <a:rPr lang="en-US" smtClean="0"/>
              <a:t>‹#›</a:t>
            </a:fld>
            <a:endParaRPr lang="en-US"/>
          </a:p>
        </p:txBody>
      </p:sp>
    </p:spTree>
    <p:extLst>
      <p:ext uri="{BB962C8B-B14F-4D97-AF65-F5344CB8AC3E}">
        <p14:creationId xmlns:p14="http://schemas.microsoft.com/office/powerpoint/2010/main" val="2565298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5BD722A-24BD-4B87-8301-A79D7CEBDCD9}" type="datetimeFigureOut">
              <a:rPr lang="en-US" smtClean="0"/>
              <a:t>7/25/2024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BBFC9-1479-4E85-8959-DD53442213F6}" type="slidenum">
              <a:rPr lang="en-US" smtClean="0"/>
              <a:t>‹#›</a:t>
            </a:fld>
            <a:endParaRPr lang="en-US"/>
          </a:p>
        </p:txBody>
      </p:sp>
    </p:spTree>
    <p:extLst>
      <p:ext uri="{BB962C8B-B14F-4D97-AF65-F5344CB8AC3E}">
        <p14:creationId xmlns:p14="http://schemas.microsoft.com/office/powerpoint/2010/main" val="172114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5BD722A-24BD-4B87-8301-A79D7CEBDCD9}" type="datetimeFigureOut">
              <a:rPr lang="en-US" smtClean="0"/>
              <a:t>7/25/2024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BBFC9-1479-4E85-8959-DD53442213F6}" type="slidenum">
              <a:rPr lang="en-US" smtClean="0"/>
              <a:t>‹#›</a:t>
            </a:fld>
            <a:endParaRPr lang="en-US"/>
          </a:p>
        </p:txBody>
      </p:sp>
    </p:spTree>
    <p:extLst>
      <p:ext uri="{BB962C8B-B14F-4D97-AF65-F5344CB8AC3E}">
        <p14:creationId xmlns:p14="http://schemas.microsoft.com/office/powerpoint/2010/main" val="2439705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5BD722A-24BD-4B87-8301-A79D7CEBDCD9}" type="datetimeFigureOut">
              <a:rPr lang="en-US" smtClean="0"/>
              <a:t>7/25/2024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BBFC9-1479-4E85-8959-DD53442213F6}" type="slidenum">
              <a:rPr lang="en-US" smtClean="0"/>
              <a:t>‹#›</a:t>
            </a:fld>
            <a:endParaRPr lang="en-US"/>
          </a:p>
        </p:txBody>
      </p:sp>
    </p:spTree>
    <p:extLst>
      <p:ext uri="{BB962C8B-B14F-4D97-AF65-F5344CB8AC3E}">
        <p14:creationId xmlns:p14="http://schemas.microsoft.com/office/powerpoint/2010/main" val="2381817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5BD722A-24BD-4B87-8301-A79D7CEBDCD9}" type="datetimeFigureOut">
              <a:rPr lang="en-US" smtClean="0"/>
              <a:t>7/25/2024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8BBFC9-1479-4E85-8959-DD53442213F6}" type="slidenum">
              <a:rPr lang="en-US" smtClean="0"/>
              <a:t>‹#›</a:t>
            </a:fld>
            <a:endParaRPr lang="en-US"/>
          </a:p>
        </p:txBody>
      </p:sp>
    </p:spTree>
    <p:extLst>
      <p:ext uri="{BB962C8B-B14F-4D97-AF65-F5344CB8AC3E}">
        <p14:creationId xmlns:p14="http://schemas.microsoft.com/office/powerpoint/2010/main" val="2662662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5BD722A-24BD-4B87-8301-A79D7CEBDCD9}" type="datetimeFigureOut">
              <a:rPr lang="en-US" smtClean="0"/>
              <a:t>7/25/2024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8BBFC9-1479-4E85-8959-DD53442213F6}" type="slidenum">
              <a:rPr lang="en-US" smtClean="0"/>
              <a:t>‹#›</a:t>
            </a:fld>
            <a:endParaRPr lang="en-US"/>
          </a:p>
        </p:txBody>
      </p:sp>
    </p:spTree>
    <p:extLst>
      <p:ext uri="{BB962C8B-B14F-4D97-AF65-F5344CB8AC3E}">
        <p14:creationId xmlns:p14="http://schemas.microsoft.com/office/powerpoint/2010/main" val="1705794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BD722A-24BD-4B87-8301-A79D7CEBDCD9}" type="datetimeFigureOut">
              <a:rPr lang="en-US" smtClean="0"/>
              <a:t>7/25/2024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8BBFC9-1479-4E85-8959-DD53442213F6}" type="slidenum">
              <a:rPr lang="en-US" smtClean="0"/>
              <a:t>‹#›</a:t>
            </a:fld>
            <a:endParaRPr lang="en-US"/>
          </a:p>
        </p:txBody>
      </p:sp>
    </p:spTree>
    <p:extLst>
      <p:ext uri="{BB962C8B-B14F-4D97-AF65-F5344CB8AC3E}">
        <p14:creationId xmlns:p14="http://schemas.microsoft.com/office/powerpoint/2010/main" val="3410093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5BD722A-24BD-4B87-8301-A79D7CEBDCD9}" type="datetimeFigureOut">
              <a:rPr lang="en-US" smtClean="0"/>
              <a:t>7/25/2024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BBFC9-1479-4E85-8959-DD53442213F6}" type="slidenum">
              <a:rPr lang="en-US" smtClean="0"/>
              <a:t>‹#›</a:t>
            </a:fld>
            <a:endParaRPr lang="en-US"/>
          </a:p>
        </p:txBody>
      </p:sp>
    </p:spTree>
    <p:extLst>
      <p:ext uri="{BB962C8B-B14F-4D97-AF65-F5344CB8AC3E}">
        <p14:creationId xmlns:p14="http://schemas.microsoft.com/office/powerpoint/2010/main" val="4055183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5BD722A-24BD-4B87-8301-A79D7CEBDCD9}" type="datetimeFigureOut">
              <a:rPr lang="en-US" smtClean="0"/>
              <a:t>7/25/2024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BBFC9-1479-4E85-8959-DD53442213F6}" type="slidenum">
              <a:rPr lang="en-US" smtClean="0"/>
              <a:t>‹#›</a:t>
            </a:fld>
            <a:endParaRPr lang="en-US"/>
          </a:p>
        </p:txBody>
      </p:sp>
    </p:spTree>
    <p:extLst>
      <p:ext uri="{BB962C8B-B14F-4D97-AF65-F5344CB8AC3E}">
        <p14:creationId xmlns:p14="http://schemas.microsoft.com/office/powerpoint/2010/main" val="1088119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BD722A-24BD-4B87-8301-A79D7CEBDCD9}" type="datetimeFigureOut">
              <a:rPr lang="en-US" smtClean="0"/>
              <a:t>7/25/2024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8BBFC9-1479-4E85-8959-DD53442213F6}" type="slidenum">
              <a:rPr lang="en-US" smtClean="0"/>
              <a:t>‹#›</a:t>
            </a:fld>
            <a:endParaRPr lang="en-US"/>
          </a:p>
        </p:txBody>
      </p:sp>
    </p:spTree>
    <p:extLst>
      <p:ext uri="{BB962C8B-B14F-4D97-AF65-F5344CB8AC3E}">
        <p14:creationId xmlns:p14="http://schemas.microsoft.com/office/powerpoint/2010/main" val="35741659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patternsofevidence.com/2021/12/03/flavius-josephus-jewish-historian/"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youtube.com/watch?v=jDJa2gKQf94" TargetMode="External"/><Relationship Id="rId2" Type="http://schemas.openxmlformats.org/officeDocument/2006/relationships/hyperlink" Target="https://www.youtube.com/watch?v=KRtOETgR-R8"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oQsPHvRNYS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Filling in Biblical Gaps with Other Sources</a:t>
            </a:r>
            <a:endParaRPr lang="en-US" dirty="0"/>
          </a:p>
        </p:txBody>
      </p:sp>
      <p:sp>
        <p:nvSpPr>
          <p:cNvPr id="3" name="Content Placeholder 2"/>
          <p:cNvSpPr>
            <a:spLocks noGrp="1"/>
          </p:cNvSpPr>
          <p:nvPr>
            <p:ph idx="1"/>
          </p:nvPr>
        </p:nvSpPr>
        <p:spPr/>
        <p:txBody>
          <a:bodyPr/>
          <a:lstStyle/>
          <a:p>
            <a:r>
              <a:rPr lang="en-US" dirty="0" smtClean="0"/>
              <a:t>There are many things written in scriptures that leave us </a:t>
            </a:r>
            <a:r>
              <a:rPr lang="en-US" dirty="0"/>
              <a:t>w</a:t>
            </a:r>
            <a:r>
              <a:rPr lang="en-US" dirty="0" smtClean="0"/>
              <a:t>ondering how this could be. Examples include:</a:t>
            </a:r>
          </a:p>
          <a:p>
            <a:r>
              <a:rPr lang="en-US" dirty="0" smtClean="0"/>
              <a:t>If Herod died in 4 BC as many think, then when was Jesus born?</a:t>
            </a:r>
          </a:p>
          <a:p>
            <a:r>
              <a:rPr lang="en-US" dirty="0" smtClean="0"/>
              <a:t>Moses married Jethro’s daughter, yet scripture says he had married an Ethiopian woman. How did this happen?</a:t>
            </a:r>
          </a:p>
          <a:p>
            <a:r>
              <a:rPr lang="en-US" dirty="0" smtClean="0"/>
              <a:t>To deny the bible, scholars try to say Daniel was written much later AFTER the 1</a:t>
            </a:r>
            <a:r>
              <a:rPr lang="en-US" baseline="30000" dirty="0" smtClean="0"/>
              <a:t>st</a:t>
            </a:r>
            <a:r>
              <a:rPr lang="en-US" dirty="0" smtClean="0"/>
              <a:t> 3 empires of Babylon, Persia, and Greece. How do we prove it wasn’t?</a:t>
            </a:r>
          </a:p>
          <a:p>
            <a:endParaRPr lang="en-US" dirty="0"/>
          </a:p>
        </p:txBody>
      </p:sp>
    </p:spTree>
    <p:extLst>
      <p:ext uri="{BB962C8B-B14F-4D97-AF65-F5344CB8AC3E}">
        <p14:creationId xmlns:p14="http://schemas.microsoft.com/office/powerpoint/2010/main" val="21351008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Herod was ruthless</a:t>
            </a:r>
            <a:endParaRPr lang="en-US" dirty="0"/>
          </a:p>
        </p:txBody>
      </p:sp>
      <p:sp>
        <p:nvSpPr>
          <p:cNvPr id="3" name="Content Placeholder 2"/>
          <p:cNvSpPr>
            <a:spLocks noGrp="1"/>
          </p:cNvSpPr>
          <p:nvPr>
            <p:ph idx="1"/>
          </p:nvPr>
        </p:nvSpPr>
        <p:spPr/>
        <p:txBody>
          <a:bodyPr/>
          <a:lstStyle/>
          <a:p>
            <a:r>
              <a:rPr lang="en-US" dirty="0" smtClean="0"/>
              <a:t>If it was only a few ‘wise men’ then why was Herod so timid with them by asking them to return to tell him?</a:t>
            </a:r>
          </a:p>
          <a:p>
            <a:r>
              <a:rPr lang="en-US" dirty="0" smtClean="0"/>
              <a:t>Why did he say “so I can worship him?”</a:t>
            </a:r>
          </a:p>
          <a:p>
            <a:r>
              <a:rPr lang="en-US" dirty="0" smtClean="0"/>
              <a:t>Why not send soldiers with them?</a:t>
            </a:r>
          </a:p>
          <a:p>
            <a:r>
              <a:rPr lang="en-US" dirty="0" smtClean="0"/>
              <a:t>Why would men from Parthia look for a king in Judea?</a:t>
            </a:r>
          </a:p>
          <a:p>
            <a:r>
              <a:rPr lang="en-US" dirty="0" smtClean="0"/>
              <a:t>They were coming to see a “King”, so what did they actually bring with them?  Was it a few Gold coins, some incense and </a:t>
            </a:r>
            <a:r>
              <a:rPr lang="en-US" dirty="0" err="1" smtClean="0"/>
              <a:t>Myhrr</a:t>
            </a:r>
            <a:r>
              <a:rPr lang="en-US" dirty="0" smtClean="0"/>
              <a:t>?</a:t>
            </a:r>
            <a:endParaRPr lang="en-US" dirty="0"/>
          </a:p>
        </p:txBody>
      </p:sp>
    </p:spTree>
    <p:extLst>
      <p:ext uri="{BB962C8B-B14F-4D97-AF65-F5344CB8AC3E}">
        <p14:creationId xmlns:p14="http://schemas.microsoft.com/office/powerpoint/2010/main" val="3684939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Parthian tradition</a:t>
            </a:r>
            <a:endParaRPr lang="en-US" dirty="0"/>
          </a:p>
        </p:txBody>
      </p:sp>
      <p:sp>
        <p:nvSpPr>
          <p:cNvPr id="3" name="Content Placeholder 2"/>
          <p:cNvSpPr>
            <a:spLocks noGrp="1"/>
          </p:cNvSpPr>
          <p:nvPr>
            <p:ph idx="1"/>
          </p:nvPr>
        </p:nvSpPr>
        <p:spPr/>
        <p:txBody>
          <a:bodyPr/>
          <a:lstStyle/>
          <a:p>
            <a:endParaRPr lang="en-US" dirty="0"/>
          </a:p>
          <a:p>
            <a:r>
              <a:rPr lang="en-US" dirty="0"/>
              <a:t>From Parthia?  A tradition in Parthia had a ‘king’ being born in Judea</a:t>
            </a:r>
            <a:r>
              <a:rPr lang="en-US" dirty="0" smtClean="0"/>
              <a:t>.</a:t>
            </a:r>
          </a:p>
          <a:p>
            <a:r>
              <a:rPr lang="en-US" dirty="0" smtClean="0"/>
              <a:t> </a:t>
            </a:r>
            <a:r>
              <a:rPr lang="en-US" dirty="0"/>
              <a:t>Do you know of any nation where they have such a </a:t>
            </a:r>
            <a:r>
              <a:rPr lang="en-US" dirty="0" smtClean="0"/>
              <a:t>tradition, and why in Judea?</a:t>
            </a:r>
          </a:p>
          <a:p>
            <a:r>
              <a:rPr lang="en-US" dirty="0" smtClean="0"/>
              <a:t>What do you bring as a gift to a potential king of your country?</a:t>
            </a:r>
          </a:p>
          <a:p>
            <a:r>
              <a:rPr lang="en-US" dirty="0" smtClean="0"/>
              <a:t>What was ‘security’ like on the roads at the time?</a:t>
            </a:r>
          </a:p>
          <a:p>
            <a:endParaRPr lang="en-US" dirty="0" smtClean="0"/>
          </a:p>
          <a:p>
            <a:endParaRPr lang="en-US" dirty="0"/>
          </a:p>
          <a:p>
            <a:endParaRPr lang="en-US" dirty="0"/>
          </a:p>
        </p:txBody>
      </p:sp>
    </p:spTree>
    <p:extLst>
      <p:ext uri="{BB962C8B-B14F-4D97-AF65-F5344CB8AC3E}">
        <p14:creationId xmlns:p14="http://schemas.microsoft.com/office/powerpoint/2010/main" val="1329016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Roman/Parthian War</a:t>
            </a:r>
            <a:endParaRPr lang="en-US" dirty="0"/>
          </a:p>
        </p:txBody>
      </p:sp>
      <p:sp>
        <p:nvSpPr>
          <p:cNvPr id="3" name="Content Placeholder 2"/>
          <p:cNvSpPr>
            <a:spLocks noGrp="1"/>
          </p:cNvSpPr>
          <p:nvPr>
            <p:ph idx="1"/>
          </p:nvPr>
        </p:nvSpPr>
        <p:spPr/>
        <p:txBody>
          <a:bodyPr>
            <a:normAutofit/>
          </a:bodyPr>
          <a:lstStyle/>
          <a:p>
            <a:pPr lvl="0"/>
            <a:r>
              <a:rPr lang="en-US" b="1" dirty="0" smtClean="0"/>
              <a:t>Cultural </a:t>
            </a:r>
            <a:r>
              <a:rPr lang="en-US" b="1" dirty="0"/>
              <a:t>and Political Influence</a:t>
            </a:r>
            <a:r>
              <a:rPr lang="en-US" dirty="0"/>
              <a:t>:</a:t>
            </a:r>
            <a:endParaRPr lang="en-US" sz="2400" dirty="0"/>
          </a:p>
          <a:p>
            <a:pPr lvl="1"/>
            <a:r>
              <a:rPr lang="en-US" dirty="0"/>
              <a:t>While Josephus does not provide extensive details on Parthian culture or internal politics, he acknowledges their significant influence in the region and their role as a formidable power opposing Roman expansion.</a:t>
            </a:r>
            <a:endParaRPr lang="en-US" sz="2000" dirty="0"/>
          </a:p>
          <a:p>
            <a:pPr lvl="0"/>
            <a:r>
              <a:rPr lang="en-US" b="1" dirty="0"/>
              <a:t>Military Encounters with Rome</a:t>
            </a:r>
            <a:r>
              <a:rPr lang="en-US" dirty="0"/>
              <a:t>:</a:t>
            </a:r>
            <a:endParaRPr lang="en-US" sz="2400" dirty="0"/>
          </a:p>
          <a:p>
            <a:pPr lvl="1"/>
            <a:r>
              <a:rPr lang="en-US" dirty="0"/>
              <a:t>Josephus mentions several military encounters between the Romans and the Parthians. One notable event is </a:t>
            </a:r>
            <a:r>
              <a:rPr lang="en-US" b="1" dirty="0"/>
              <a:t>the defeat of the Roman general Crassus </a:t>
            </a:r>
            <a:r>
              <a:rPr lang="en-US" dirty="0"/>
              <a:t>at the Battle of </a:t>
            </a:r>
            <a:r>
              <a:rPr lang="en-US" dirty="0" err="1"/>
              <a:t>Carrhae</a:t>
            </a:r>
            <a:r>
              <a:rPr lang="en-US" dirty="0"/>
              <a:t> in 53 BCE, a significant Parthian </a:t>
            </a:r>
            <a:r>
              <a:rPr lang="en-US" dirty="0" smtClean="0"/>
              <a:t>victory.</a:t>
            </a:r>
          </a:p>
          <a:p>
            <a:pPr marL="457200" lvl="1" indent="0">
              <a:buNone/>
            </a:pPr>
            <a:endParaRPr lang="en-US" sz="2800" dirty="0"/>
          </a:p>
          <a:p>
            <a:pPr marL="457200" lvl="1" indent="0">
              <a:buNone/>
            </a:pPr>
            <a:r>
              <a:rPr lang="en-US" sz="2800" dirty="0" err="1" smtClean="0"/>
              <a:t>Ceasar</a:t>
            </a:r>
            <a:r>
              <a:rPr lang="en-US" sz="2800" dirty="0" smtClean="0"/>
              <a:t> feared Parthia might add to its victory and attack Rome.</a:t>
            </a:r>
            <a:endParaRPr lang="en-US" sz="2800" dirty="0"/>
          </a:p>
        </p:txBody>
      </p:sp>
    </p:spTree>
    <p:extLst>
      <p:ext uri="{BB962C8B-B14F-4D97-AF65-F5344CB8AC3E}">
        <p14:creationId xmlns:p14="http://schemas.microsoft.com/office/powerpoint/2010/main" val="12070471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dirty="0"/>
              <a:t>Julius </a:t>
            </a:r>
            <a:r>
              <a:rPr lang="en-US" dirty="0" err="1" smtClean="0"/>
              <a:t>Caeser’s</a:t>
            </a:r>
            <a:r>
              <a:rPr lang="en-US" dirty="0" smtClean="0"/>
              <a:t> decree after defeat.</a:t>
            </a:r>
            <a:r>
              <a:rPr lang="en-US" dirty="0"/>
              <a:t/>
            </a:r>
            <a:br>
              <a:rPr lang="en-US" dirty="0"/>
            </a:br>
            <a:endParaRPr lang="en-US" dirty="0"/>
          </a:p>
        </p:txBody>
      </p:sp>
      <p:sp>
        <p:nvSpPr>
          <p:cNvPr id="3" name="Content Placeholder 2"/>
          <p:cNvSpPr>
            <a:spLocks noGrp="1"/>
          </p:cNvSpPr>
          <p:nvPr>
            <p:ph idx="1"/>
          </p:nvPr>
        </p:nvSpPr>
        <p:spPr>
          <a:xfrm>
            <a:off x="838200" y="1164431"/>
            <a:ext cx="10515600" cy="5012532"/>
          </a:xfrm>
        </p:spPr>
        <p:txBody>
          <a:bodyPr>
            <a:normAutofit fontScale="92500" lnSpcReduction="20000"/>
          </a:bodyPr>
          <a:lstStyle/>
          <a:p>
            <a:r>
              <a:rPr lang="en-US" dirty="0" smtClean="0"/>
              <a:t>Josephus (Antiquities </a:t>
            </a:r>
            <a:r>
              <a:rPr lang="en-US" dirty="0"/>
              <a:t>of the </a:t>
            </a:r>
            <a:r>
              <a:rPr lang="en-US" dirty="0" smtClean="0"/>
              <a:t>Jews)speaks of the </a:t>
            </a:r>
            <a:r>
              <a:rPr lang="en-US" dirty="0"/>
              <a:t>formidable power of the Parthians and </a:t>
            </a:r>
            <a:r>
              <a:rPr lang="en-US" dirty="0" smtClean="0"/>
              <a:t>ability </a:t>
            </a:r>
            <a:r>
              <a:rPr lang="en-US" dirty="0"/>
              <a:t>to challenge Roman military </a:t>
            </a:r>
            <a:r>
              <a:rPr lang="en-US" dirty="0" smtClean="0"/>
              <a:t>might. </a:t>
            </a:r>
          </a:p>
          <a:p>
            <a:r>
              <a:rPr lang="en-US" dirty="0" smtClean="0"/>
              <a:t>After </a:t>
            </a:r>
            <a:r>
              <a:rPr lang="en-US" dirty="0"/>
              <a:t>Crassus' defeat, Julius Caesar issued a decree to </a:t>
            </a:r>
            <a:r>
              <a:rPr lang="en-US" u="sng" dirty="0"/>
              <a:t>avoid provoking the Parthians</a:t>
            </a:r>
            <a:r>
              <a:rPr lang="en-US" dirty="0"/>
              <a:t>. Josephus </a:t>
            </a:r>
            <a:r>
              <a:rPr lang="en-US" dirty="0" smtClean="0"/>
              <a:t>explains </a:t>
            </a:r>
            <a:r>
              <a:rPr lang="en-US" dirty="0"/>
              <a:t>that Caesar, recognizing the strength and threat of the Parthian Empire, instructed Roman forces to refrain from engaging in hostile actions against them</a:t>
            </a:r>
            <a:r>
              <a:rPr lang="en-US" dirty="0" smtClean="0"/>
              <a:t>. The penalty for any provocation was death.</a:t>
            </a:r>
            <a:endParaRPr lang="en-US" dirty="0"/>
          </a:p>
          <a:p>
            <a:pPr lvl="0"/>
            <a:r>
              <a:rPr lang="en-US" dirty="0"/>
              <a:t>Caesar's decree was driven by a strategic need to stabilize the Roman Empire's eastern borders and prevent further military losses. The decision to </a:t>
            </a:r>
            <a:r>
              <a:rPr lang="en-US" b="1" dirty="0"/>
              <a:t>not antagonize Parthia </a:t>
            </a:r>
            <a:r>
              <a:rPr lang="en-US" dirty="0"/>
              <a:t>reflects </a:t>
            </a:r>
            <a:r>
              <a:rPr lang="en-US" dirty="0" smtClean="0"/>
              <a:t>Rome’s </a:t>
            </a:r>
            <a:r>
              <a:rPr lang="en-US" dirty="0"/>
              <a:t>foreign policy, prioritizing stability and consolidation over expansion</a:t>
            </a:r>
            <a:r>
              <a:rPr lang="en-US" dirty="0" smtClean="0"/>
              <a:t>.</a:t>
            </a:r>
            <a:endParaRPr lang="en-US" dirty="0"/>
          </a:p>
          <a:p>
            <a:pPr lvl="0"/>
            <a:r>
              <a:rPr lang="en-US" dirty="0"/>
              <a:t>This decree influenced Roman-Parthian relations by maintaining </a:t>
            </a:r>
            <a:r>
              <a:rPr lang="en-US" u="sng" dirty="0"/>
              <a:t>a period of cautious diplomacy and avoiding direct military confrontations for some time</a:t>
            </a:r>
            <a:r>
              <a:rPr lang="en-US" dirty="0"/>
              <a:t>. It allowed Rome to recover and focus on other pressing issues within the empire</a:t>
            </a:r>
            <a:r>
              <a:rPr lang="en-US" dirty="0" smtClean="0"/>
              <a:t>.</a:t>
            </a:r>
            <a:endParaRPr lang="en-US" dirty="0"/>
          </a:p>
        </p:txBody>
      </p:sp>
    </p:spTree>
    <p:extLst>
      <p:ext uri="{BB962C8B-B14F-4D97-AF65-F5344CB8AC3E}">
        <p14:creationId xmlns:p14="http://schemas.microsoft.com/office/powerpoint/2010/main" val="873500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much Gold? One example…</a:t>
            </a:r>
            <a:endParaRPr lang="en-US" dirty="0"/>
          </a:p>
        </p:txBody>
      </p:sp>
      <p:sp>
        <p:nvSpPr>
          <p:cNvPr id="3" name="Content Placeholder 2"/>
          <p:cNvSpPr>
            <a:spLocks noGrp="1"/>
          </p:cNvSpPr>
          <p:nvPr>
            <p:ph idx="1"/>
          </p:nvPr>
        </p:nvSpPr>
        <p:spPr/>
        <p:txBody>
          <a:bodyPr>
            <a:normAutofit fontScale="85000" lnSpcReduction="10000"/>
          </a:bodyPr>
          <a:lstStyle/>
          <a:p>
            <a:r>
              <a:rPr lang="en-US" b="1" dirty="0"/>
              <a:t>1Ki 10:1</a:t>
            </a:r>
            <a:r>
              <a:rPr lang="en-US" dirty="0"/>
              <a:t>  And when the queen of Sheba heard of the fame of Solomon concerning the name of the LORD, she came to prove him with hard questions. </a:t>
            </a:r>
          </a:p>
          <a:p>
            <a:r>
              <a:rPr lang="en-US" dirty="0"/>
              <a:t>1Ki 10:2  And she came to Jerusalem with a very great train, with camels that bare spices, and very much gold, and precious stones: and when she was come to Solomon, she communed with him of all that was in her heart. </a:t>
            </a:r>
          </a:p>
          <a:p>
            <a:r>
              <a:rPr lang="en-US" b="1" dirty="0"/>
              <a:t>2Ch 9:1</a:t>
            </a:r>
            <a:r>
              <a:rPr lang="en-US" dirty="0"/>
              <a:t>  And when the queen of Sheba heard of the fame of Solomon, she came to prove Solomon with hard questions at Jerusalem, with a very great company, and camels that bare spices, and gold in abundance, and precious stones: </a:t>
            </a:r>
          </a:p>
          <a:p>
            <a:r>
              <a:rPr lang="en-US" dirty="0" smtClean="0"/>
              <a:t>2Ch </a:t>
            </a:r>
            <a:r>
              <a:rPr lang="en-US" dirty="0"/>
              <a:t>9:9  And she gave the king an hundred and twenty talents of </a:t>
            </a:r>
            <a:r>
              <a:rPr lang="en-US" dirty="0" smtClean="0"/>
              <a:t>gold (9,000 </a:t>
            </a:r>
            <a:r>
              <a:rPr lang="en-US" dirty="0" err="1" smtClean="0"/>
              <a:t>lbs</a:t>
            </a:r>
            <a:r>
              <a:rPr lang="en-US" dirty="0" smtClean="0"/>
              <a:t>), </a:t>
            </a:r>
            <a:r>
              <a:rPr lang="en-US" dirty="0"/>
              <a:t>and of spices great abundance, and precious stones: neither was there any such spice as the queen of Sheba gave king Solomon. </a:t>
            </a:r>
          </a:p>
          <a:p>
            <a:endParaRPr lang="en-US" dirty="0"/>
          </a:p>
        </p:txBody>
      </p:sp>
    </p:spTree>
    <p:extLst>
      <p:ext uri="{BB962C8B-B14F-4D97-AF65-F5344CB8AC3E}">
        <p14:creationId xmlns:p14="http://schemas.microsoft.com/office/powerpoint/2010/main" val="40191949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Herod’s untenable position</a:t>
            </a:r>
            <a:endParaRPr lang="en-US" dirty="0"/>
          </a:p>
        </p:txBody>
      </p:sp>
      <p:sp>
        <p:nvSpPr>
          <p:cNvPr id="3" name="Content Placeholder 2"/>
          <p:cNvSpPr>
            <a:spLocks noGrp="1"/>
          </p:cNvSpPr>
          <p:nvPr>
            <p:ph idx="1"/>
          </p:nvPr>
        </p:nvSpPr>
        <p:spPr/>
        <p:txBody>
          <a:bodyPr/>
          <a:lstStyle/>
          <a:p>
            <a:r>
              <a:rPr lang="en-US" dirty="0" smtClean="0"/>
              <a:t>If you were sending enough Gold for a king, would you send a simple courier?  </a:t>
            </a:r>
            <a:endParaRPr lang="en-US" dirty="0"/>
          </a:p>
          <a:p>
            <a:r>
              <a:rPr lang="en-US" dirty="0" smtClean="0"/>
              <a:t>With the bandits on the road at the time, wouldn’t you send a small army to protect the gold?</a:t>
            </a:r>
          </a:p>
          <a:p>
            <a:r>
              <a:rPr lang="en-US" dirty="0" smtClean="0"/>
              <a:t>Parthia had helped </a:t>
            </a:r>
            <a:r>
              <a:rPr lang="en-US" dirty="0" err="1" smtClean="0"/>
              <a:t>Antigonas</a:t>
            </a:r>
            <a:r>
              <a:rPr lang="en-US" dirty="0" smtClean="0"/>
              <a:t> </a:t>
            </a:r>
            <a:r>
              <a:rPr lang="en-US" dirty="0" smtClean="0"/>
              <a:t>make Herod flee. Rome had put him back in power. Who did Herod fear?</a:t>
            </a:r>
          </a:p>
          <a:p>
            <a:r>
              <a:rPr lang="en-US" dirty="0" smtClean="0"/>
              <a:t>With </a:t>
            </a:r>
            <a:r>
              <a:rPr lang="en-US" dirty="0" err="1" smtClean="0"/>
              <a:t>Ceasar’s</a:t>
            </a:r>
            <a:r>
              <a:rPr lang="en-US" dirty="0" smtClean="0"/>
              <a:t> decree, would ‘tagging along’ antagonize Parthia?</a:t>
            </a:r>
          </a:p>
          <a:p>
            <a:r>
              <a:rPr lang="en-US" dirty="0" smtClean="0"/>
              <a:t>Would ‘killing’ the ‘king’ while they were there cause repercussions? </a:t>
            </a:r>
            <a:endParaRPr lang="en-US" dirty="0"/>
          </a:p>
        </p:txBody>
      </p:sp>
    </p:spTree>
    <p:extLst>
      <p:ext uri="{BB962C8B-B14F-4D97-AF65-F5344CB8AC3E}">
        <p14:creationId xmlns:p14="http://schemas.microsoft.com/office/powerpoint/2010/main" val="40662970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28153"/>
            <a:ext cx="10515600" cy="5548810"/>
          </a:xfrm>
        </p:spPr>
        <p:txBody>
          <a:bodyPr>
            <a:normAutofit/>
          </a:bodyPr>
          <a:lstStyle/>
          <a:p>
            <a:r>
              <a:rPr lang="en-US" b="1" dirty="0" smtClean="0"/>
              <a:t>The </a:t>
            </a:r>
            <a:r>
              <a:rPr lang="en-US" b="1" dirty="0"/>
              <a:t>Flight to Egypt</a:t>
            </a:r>
          </a:p>
          <a:p>
            <a:r>
              <a:rPr lang="en-US" dirty="0"/>
              <a:t>Mat 2:13  And when they were departed, behold, the angel of the Lord </a:t>
            </a:r>
            <a:r>
              <a:rPr lang="en-US" dirty="0" smtClean="0"/>
              <a:t>appeared </a:t>
            </a:r>
            <a:r>
              <a:rPr lang="en-US" dirty="0"/>
              <a:t>to Joseph in a dream, saying, Arise, and take the young child and his mother, and </a:t>
            </a:r>
            <a:r>
              <a:rPr lang="en-US" b="1" dirty="0"/>
              <a:t>flee into Egypt</a:t>
            </a:r>
            <a:r>
              <a:rPr lang="en-US" dirty="0"/>
              <a:t>, and be thou there until I bring thee word: for Herod will seek the young child to destroy him. </a:t>
            </a:r>
          </a:p>
          <a:p>
            <a:r>
              <a:rPr lang="en-US" dirty="0"/>
              <a:t>Mat 2:14  When he arose, he took the young child and his mother by night, and departed into Egypt: </a:t>
            </a:r>
          </a:p>
          <a:p>
            <a:r>
              <a:rPr lang="en-US" dirty="0"/>
              <a:t>Mat 2:15  And was </a:t>
            </a:r>
            <a:r>
              <a:rPr lang="en-US" u="sng" dirty="0"/>
              <a:t>there until the death of Herod</a:t>
            </a:r>
            <a:r>
              <a:rPr lang="en-US" dirty="0"/>
              <a:t>: that it might be fulfilled which was spoken of the Lord by the prophet, saying, Out of Egypt have I called my son. </a:t>
            </a:r>
          </a:p>
          <a:p>
            <a:endParaRPr lang="en-US" dirty="0"/>
          </a:p>
        </p:txBody>
      </p:sp>
    </p:spTree>
    <p:extLst>
      <p:ext uri="{BB962C8B-B14F-4D97-AF65-F5344CB8AC3E}">
        <p14:creationId xmlns:p14="http://schemas.microsoft.com/office/powerpoint/2010/main" val="25686790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28153"/>
            <a:ext cx="10515600" cy="5548810"/>
          </a:xfrm>
        </p:spPr>
        <p:txBody>
          <a:bodyPr>
            <a:normAutofit fontScale="92500" lnSpcReduction="20000"/>
          </a:bodyPr>
          <a:lstStyle/>
          <a:p>
            <a:r>
              <a:rPr lang="en-US" b="1" dirty="0" smtClean="0"/>
              <a:t>Herod </a:t>
            </a:r>
            <a:r>
              <a:rPr lang="en-US" b="1" dirty="0"/>
              <a:t>Kills the Children</a:t>
            </a:r>
          </a:p>
          <a:p>
            <a:r>
              <a:rPr lang="en-US" dirty="0"/>
              <a:t>Mat 2:16  Then Herod, when he saw that he was mocked of the wise men, was exceeding wroth, and sent forth, and slew all the children that were in Bethlehem, and in all the coasts thereof, from two years old and under, according to the time which he had diligently enquired of the wise men. </a:t>
            </a:r>
          </a:p>
          <a:p>
            <a:r>
              <a:rPr lang="en-US" dirty="0"/>
              <a:t>Mat 2:17  Then was fulfilled that which was spoken by Jeremy the prophet, saying, </a:t>
            </a:r>
          </a:p>
          <a:p>
            <a:r>
              <a:rPr lang="en-US" dirty="0"/>
              <a:t>Mat 2:18  In Rama was there a voice heard, lamentation, and weeping, and great mourning, Rachel weeping </a:t>
            </a:r>
            <a:r>
              <a:rPr lang="en-US" i="1" dirty="0"/>
              <a:t>for</a:t>
            </a:r>
            <a:r>
              <a:rPr lang="en-US" dirty="0"/>
              <a:t> her children, and would not be comforted, because they are not. </a:t>
            </a:r>
          </a:p>
          <a:p>
            <a:r>
              <a:rPr lang="en-US" b="1" dirty="0"/>
              <a:t>The Return to Nazareth</a:t>
            </a:r>
          </a:p>
          <a:p>
            <a:r>
              <a:rPr lang="en-US" dirty="0"/>
              <a:t>Mat 2:19  But </a:t>
            </a:r>
            <a:r>
              <a:rPr lang="en-US" u="sng" dirty="0"/>
              <a:t>when Herod was dead</a:t>
            </a:r>
            <a:r>
              <a:rPr lang="en-US" dirty="0"/>
              <a:t>, behold, an angel of the Lord </a:t>
            </a:r>
            <a:r>
              <a:rPr lang="en-US" dirty="0" smtClean="0"/>
              <a:t>appeared </a:t>
            </a:r>
            <a:r>
              <a:rPr lang="en-US" dirty="0"/>
              <a:t>in a dream to Joseph in Egypt, </a:t>
            </a:r>
          </a:p>
          <a:p>
            <a:r>
              <a:rPr lang="en-US" dirty="0"/>
              <a:t>Mat 2:20  Saying, Arise, and take the young child and his mother, and go into the land of Israel: for they are dead which sought the young child's life. </a:t>
            </a:r>
          </a:p>
          <a:p>
            <a:endParaRPr lang="en-US" dirty="0"/>
          </a:p>
        </p:txBody>
      </p:sp>
    </p:spTree>
    <p:extLst>
      <p:ext uri="{BB962C8B-B14F-4D97-AF65-F5344CB8AC3E}">
        <p14:creationId xmlns:p14="http://schemas.microsoft.com/office/powerpoint/2010/main" val="16194566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could Joseph afford 2 years in Egypt</a:t>
            </a:r>
            <a:endParaRPr lang="en-US" dirty="0"/>
          </a:p>
        </p:txBody>
      </p:sp>
      <p:sp>
        <p:nvSpPr>
          <p:cNvPr id="3" name="Content Placeholder 2"/>
          <p:cNvSpPr>
            <a:spLocks noGrp="1"/>
          </p:cNvSpPr>
          <p:nvPr>
            <p:ph idx="1"/>
          </p:nvPr>
        </p:nvSpPr>
        <p:spPr/>
        <p:txBody>
          <a:bodyPr/>
          <a:lstStyle/>
          <a:p>
            <a:r>
              <a:rPr lang="en-US" dirty="0"/>
              <a:t>Herod was mad when the wise men disappeared without telling him. Now gone, he proceeded to kill all the babies</a:t>
            </a:r>
            <a:r>
              <a:rPr lang="en-US" dirty="0" smtClean="0"/>
              <a:t>.</a:t>
            </a:r>
          </a:p>
          <a:p>
            <a:r>
              <a:rPr lang="en-US" dirty="0" smtClean="0"/>
              <a:t>Go to Egypt?  Do you take enough money to spend 2 years in another country.</a:t>
            </a:r>
          </a:p>
          <a:p>
            <a:r>
              <a:rPr lang="en-US" dirty="0" smtClean="0"/>
              <a:t>Were the “gifts” enough to live in Egypt for 2 years?</a:t>
            </a:r>
          </a:p>
          <a:p>
            <a:r>
              <a:rPr lang="en-US" dirty="0" smtClean="0"/>
              <a:t>The family returns after “the death of Herod”.  </a:t>
            </a:r>
            <a:endParaRPr lang="en-US" dirty="0"/>
          </a:p>
          <a:p>
            <a:r>
              <a:rPr lang="en-US" dirty="0" smtClean="0"/>
              <a:t>While Herod killed any who tried to take his position. It was no longer a threat. They returned to Nazareth.</a:t>
            </a:r>
          </a:p>
        </p:txBody>
      </p:sp>
    </p:spTree>
    <p:extLst>
      <p:ext uri="{BB962C8B-B14F-4D97-AF65-F5344CB8AC3E}">
        <p14:creationId xmlns:p14="http://schemas.microsoft.com/office/powerpoint/2010/main" val="29777971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28153"/>
            <a:ext cx="10515600" cy="5548810"/>
          </a:xfrm>
        </p:spPr>
        <p:txBody>
          <a:bodyPr>
            <a:normAutofit/>
          </a:bodyPr>
          <a:lstStyle/>
          <a:p>
            <a:r>
              <a:rPr lang="en-US" b="1" dirty="0" smtClean="0"/>
              <a:t>The </a:t>
            </a:r>
            <a:r>
              <a:rPr lang="en-US" b="1" dirty="0"/>
              <a:t>Return to Nazareth</a:t>
            </a:r>
          </a:p>
          <a:p>
            <a:r>
              <a:rPr lang="en-US" dirty="0"/>
              <a:t>Mat 2:19  But when Herod was dead, behold, an angel of the Lord </a:t>
            </a:r>
            <a:r>
              <a:rPr lang="en-US" dirty="0" err="1"/>
              <a:t>appeareth</a:t>
            </a:r>
            <a:r>
              <a:rPr lang="en-US" dirty="0"/>
              <a:t> in a dream to Joseph in Egypt, </a:t>
            </a:r>
          </a:p>
          <a:p>
            <a:r>
              <a:rPr lang="en-US" dirty="0"/>
              <a:t>Mat 2:20  Saying, Arise, and take the young child and his mother, and go into the land of Israel: for they are dead which sought the young child's life. </a:t>
            </a:r>
            <a:endParaRPr lang="en-US" dirty="0" smtClean="0"/>
          </a:p>
          <a:p>
            <a:endParaRPr lang="en-US" dirty="0"/>
          </a:p>
          <a:p>
            <a:r>
              <a:rPr lang="en-US" dirty="0" smtClean="0"/>
              <a:t>So when did Herod die?</a:t>
            </a:r>
            <a:endParaRPr lang="en-US" dirty="0"/>
          </a:p>
          <a:p>
            <a:endParaRPr lang="en-US" dirty="0"/>
          </a:p>
        </p:txBody>
      </p:sp>
    </p:spTree>
    <p:extLst>
      <p:ext uri="{BB962C8B-B14F-4D97-AF65-F5344CB8AC3E}">
        <p14:creationId xmlns:p14="http://schemas.microsoft.com/office/powerpoint/2010/main" val="41649192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Since Herod tried to Kill Jesus…</a:t>
            </a:r>
            <a:endParaRPr lang="en-US" dirty="0"/>
          </a:p>
        </p:txBody>
      </p:sp>
      <p:sp>
        <p:nvSpPr>
          <p:cNvPr id="3" name="Content Placeholder 2"/>
          <p:cNvSpPr>
            <a:spLocks noGrp="1"/>
          </p:cNvSpPr>
          <p:nvPr>
            <p:ph idx="1"/>
          </p:nvPr>
        </p:nvSpPr>
        <p:spPr/>
        <p:txBody>
          <a:bodyPr/>
          <a:lstStyle/>
          <a:p>
            <a:r>
              <a:rPr lang="en-US" dirty="0" smtClean="0"/>
              <a:t>Clearly Herod was alive when Jesus was born.</a:t>
            </a:r>
          </a:p>
          <a:p>
            <a:r>
              <a:rPr lang="en-US" dirty="0" smtClean="0"/>
              <a:t>Matthew</a:t>
            </a:r>
            <a:r>
              <a:rPr lang="en-US" dirty="0"/>
              <a:t> </a:t>
            </a:r>
            <a:r>
              <a:rPr lang="en-US" dirty="0" smtClean="0"/>
              <a:t>2:16 </a:t>
            </a:r>
            <a:r>
              <a:rPr lang="en-US" dirty="0"/>
              <a:t>Then Herod, when he saw that he was mocked of the wise men, was exceeding wroth, and sent forth, and slew all the children that were in Bethlehem, and in all the coasts thereof, from two years old and under, according to the time which he had diligently inquired of the wise men.</a:t>
            </a:r>
          </a:p>
          <a:p>
            <a:r>
              <a:rPr lang="en-US" u="sng" dirty="0" smtClean="0"/>
              <a:t>Who were these wise men</a:t>
            </a:r>
            <a:r>
              <a:rPr lang="en-US" dirty="0" smtClean="0"/>
              <a:t>?</a:t>
            </a:r>
          </a:p>
          <a:p>
            <a:r>
              <a:rPr lang="en-US" dirty="0" smtClean="0"/>
              <a:t>If Herod died in 4 BC Jesus would have to be born before this.</a:t>
            </a:r>
          </a:p>
          <a:p>
            <a:r>
              <a:rPr lang="en-US" dirty="0" smtClean="0"/>
              <a:t>If Herod died in 1 BC then Jesus could be born after 4 BC.</a:t>
            </a:r>
            <a:endParaRPr lang="en-US" dirty="0"/>
          </a:p>
        </p:txBody>
      </p:sp>
    </p:spTree>
    <p:extLst>
      <p:ext uri="{BB962C8B-B14F-4D97-AF65-F5344CB8AC3E}">
        <p14:creationId xmlns:p14="http://schemas.microsoft.com/office/powerpoint/2010/main" val="3165945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65125"/>
            <a:ext cx="10515600" cy="1103457"/>
          </a:xfrm>
        </p:spPr>
        <p:txBody>
          <a:bodyPr>
            <a:normAutofit fontScale="90000"/>
          </a:bodyPr>
          <a:lstStyle/>
          <a:p>
            <a:r>
              <a:rPr lang="en-US" dirty="0"/>
              <a:t>In his </a:t>
            </a:r>
            <a:r>
              <a:rPr lang="en-US" u="sng" dirty="0">
                <a:hlinkClick r:id="rId2"/>
              </a:rPr>
              <a:t>histories, Josephus says</a:t>
            </a:r>
            <a:r>
              <a:rPr lang="en-US" dirty="0"/>
              <a:t>:</a:t>
            </a:r>
            <a:br>
              <a:rPr lang="en-US" dirty="0"/>
            </a:br>
            <a:endParaRPr lang="en-US" dirty="0"/>
          </a:p>
        </p:txBody>
      </p:sp>
      <p:sp>
        <p:nvSpPr>
          <p:cNvPr id="4" name="Content Placeholder 3"/>
          <p:cNvSpPr>
            <a:spLocks noGrp="1"/>
          </p:cNvSpPr>
          <p:nvPr>
            <p:ph idx="1"/>
          </p:nvPr>
        </p:nvSpPr>
        <p:spPr>
          <a:xfrm>
            <a:off x="838200" y="1317625"/>
            <a:ext cx="10515600" cy="4351338"/>
          </a:xfrm>
        </p:spPr>
        <p:txBody>
          <a:bodyPr>
            <a:normAutofit lnSpcReduction="10000"/>
          </a:bodyPr>
          <a:lstStyle/>
          <a:p>
            <a:pPr lvl="0"/>
            <a:r>
              <a:rPr lang="en-US" dirty="0"/>
              <a:t>Herod ruled 37 years from being proclaimed king in Rome, and 34 years from the death of </a:t>
            </a:r>
            <a:r>
              <a:rPr lang="en-US" dirty="0" err="1"/>
              <a:t>Antigonus</a:t>
            </a:r>
            <a:r>
              <a:rPr lang="en-US" dirty="0"/>
              <a:t> (Antiquities XVII. 191; War I.665).</a:t>
            </a:r>
          </a:p>
          <a:p>
            <a:pPr lvl="0"/>
            <a:r>
              <a:rPr lang="en-US" dirty="0"/>
              <a:t>Josephus specifically says Herod captured the city of Jerusalem 27 years to the day after Rome’s General Pompey had done so in 63 B.C. (Antiquities, XIV. 487-488). That day was memorable: the Day of Atonement in the fall of 36 B.C. Herod carried </a:t>
            </a:r>
            <a:r>
              <a:rPr lang="en-US" dirty="0" err="1"/>
              <a:t>Antigonus</a:t>
            </a:r>
            <a:r>
              <a:rPr lang="en-US" dirty="0"/>
              <a:t> away in bonds from that conquest.</a:t>
            </a:r>
          </a:p>
          <a:p>
            <a:pPr lvl="0"/>
            <a:r>
              <a:rPr lang="en-US" dirty="0"/>
              <a:t>These words from Josephus’ require Herod to have captured Jerusalem in the fall of 36 B.C., exactly 27 years after Pompey’s victory. </a:t>
            </a:r>
            <a:r>
              <a:rPr lang="en-US" b="1" dirty="0"/>
              <a:t>If King Herod then ruled 34 years from the death of </a:t>
            </a:r>
            <a:r>
              <a:rPr lang="en-US" b="1" dirty="0" err="1"/>
              <a:t>Antigonus</a:t>
            </a:r>
            <a:r>
              <a:rPr lang="en-US" b="1" dirty="0"/>
              <a:t>, he cannot have died in 4 B.C., </a:t>
            </a:r>
            <a:r>
              <a:rPr lang="en-US" dirty="0"/>
              <a:t>but only later.</a:t>
            </a:r>
          </a:p>
          <a:p>
            <a:endParaRPr lang="en-US" dirty="0"/>
          </a:p>
        </p:txBody>
      </p:sp>
    </p:spTree>
    <p:extLst>
      <p:ext uri="{BB962C8B-B14F-4D97-AF65-F5344CB8AC3E}">
        <p14:creationId xmlns:p14="http://schemas.microsoft.com/office/powerpoint/2010/main" val="25953768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4 BC or 1 BC</a:t>
            </a:r>
          </a:p>
        </p:txBody>
      </p:sp>
      <p:sp>
        <p:nvSpPr>
          <p:cNvPr id="3" name="Content Placeholder 2"/>
          <p:cNvSpPr>
            <a:spLocks noGrp="1"/>
          </p:cNvSpPr>
          <p:nvPr>
            <p:ph idx="1"/>
          </p:nvPr>
        </p:nvSpPr>
        <p:spPr>
          <a:xfrm>
            <a:off x="838200" y="1542553"/>
            <a:ext cx="10515600" cy="4634410"/>
          </a:xfrm>
        </p:spPr>
        <p:txBody>
          <a:bodyPr>
            <a:normAutofit/>
          </a:bodyPr>
          <a:lstStyle/>
          <a:p>
            <a:r>
              <a:rPr lang="en-US" dirty="0"/>
              <a:t>Many historians have their reasons for insisting that 4 B.C. is the year of Herod’s death. The debate has resulted in volumes of books and articles dealing with coin dates, the quality of ancient manuscripts, lunar eclipses, movements of planets and much more. </a:t>
            </a:r>
          </a:p>
          <a:p>
            <a:r>
              <a:rPr lang="en-US" dirty="0"/>
              <a:t>For a summary of all this see </a:t>
            </a:r>
            <a:r>
              <a:rPr lang="en-US" dirty="0" err="1"/>
              <a:t>Finegan’s</a:t>
            </a:r>
            <a:r>
              <a:rPr lang="en-US" dirty="0"/>
              <a:t> </a:t>
            </a:r>
            <a:r>
              <a:rPr lang="en-US" i="1" dirty="0"/>
              <a:t>Handbook of Biblical Chronology,</a:t>
            </a:r>
            <a:r>
              <a:rPr lang="en-US" dirty="0"/>
              <a:t> Revised Edition, or my </a:t>
            </a:r>
            <a:r>
              <a:rPr lang="en-US" i="1" dirty="0"/>
              <a:t>When the Bible Meets the Sky: the Star of Bethlehem and Other Mysteries</a:t>
            </a:r>
            <a:r>
              <a:rPr lang="en-US" dirty="0"/>
              <a:t>. </a:t>
            </a:r>
            <a:endParaRPr lang="en-US" dirty="0" smtClean="0"/>
          </a:p>
          <a:p>
            <a:r>
              <a:rPr lang="en-US" dirty="0" smtClean="0"/>
              <a:t>It </a:t>
            </a:r>
            <a:r>
              <a:rPr lang="en-US" dirty="0"/>
              <a:t>is noteworthy that </a:t>
            </a:r>
            <a:r>
              <a:rPr lang="en-US" b="1" dirty="0" err="1"/>
              <a:t>Finegan</a:t>
            </a:r>
            <a:r>
              <a:rPr lang="en-US" b="1" dirty="0"/>
              <a:t> wrote his revised edition primarily because he changed his mind on the death year of Herod. He had earlier accepted 4 B.C. More evidence led him to a new conclusion: 1 B.C.</a:t>
            </a:r>
          </a:p>
          <a:p>
            <a:endParaRPr lang="en-US" dirty="0"/>
          </a:p>
        </p:txBody>
      </p:sp>
    </p:spTree>
    <p:extLst>
      <p:ext uri="{BB962C8B-B14F-4D97-AF65-F5344CB8AC3E}">
        <p14:creationId xmlns:p14="http://schemas.microsoft.com/office/powerpoint/2010/main" val="4074949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22144"/>
            <a:ext cx="10515600" cy="770948"/>
          </a:xfrm>
        </p:spPr>
        <p:txBody>
          <a:bodyPr>
            <a:normAutofit fontScale="90000"/>
          </a:bodyPr>
          <a:lstStyle/>
          <a:p>
            <a:pPr algn="ctr"/>
            <a:r>
              <a:rPr lang="en-US" sz="4000" b="1" dirty="0" smtClean="0"/>
              <a:t>More Evidence for 1 B.C. – Herod’s last days</a:t>
            </a:r>
            <a:r>
              <a:rPr lang="en-US" dirty="0" smtClean="0"/>
              <a:t/>
            </a:r>
            <a:br>
              <a:rPr lang="en-US" dirty="0" smtClean="0"/>
            </a:br>
            <a:endParaRPr lang="en-US" dirty="0"/>
          </a:p>
        </p:txBody>
      </p:sp>
      <p:sp>
        <p:nvSpPr>
          <p:cNvPr id="3" name="Content Placeholder 2"/>
          <p:cNvSpPr>
            <a:spLocks noGrp="1"/>
          </p:cNvSpPr>
          <p:nvPr>
            <p:ph idx="1"/>
          </p:nvPr>
        </p:nvSpPr>
        <p:spPr>
          <a:xfrm>
            <a:off x="838200" y="1144085"/>
            <a:ext cx="10515600" cy="5288096"/>
          </a:xfrm>
        </p:spPr>
        <p:txBody>
          <a:bodyPr/>
          <a:lstStyle/>
          <a:p>
            <a:r>
              <a:rPr lang="en-US" sz="3200" dirty="0" smtClean="0"/>
              <a:t>Herod </a:t>
            </a:r>
            <a:r>
              <a:rPr lang="en-US" sz="3200" dirty="0"/>
              <a:t>asked for an apple and a knife. He decided to use the knife to take his life because of his state of physical and mental misery. He was prevented from killing himself by a courtier. Josephus (</a:t>
            </a:r>
            <a:r>
              <a:rPr lang="en-US" sz="3200" i="1" dirty="0"/>
              <a:t>Antiquities 17:7</a:t>
            </a:r>
            <a:r>
              <a:rPr lang="en-US" sz="3200" dirty="0" smtClean="0"/>
              <a:t>). </a:t>
            </a:r>
          </a:p>
          <a:p>
            <a:r>
              <a:rPr lang="en-US" sz="3200" dirty="0" smtClean="0"/>
              <a:t>Wailing </a:t>
            </a:r>
            <a:r>
              <a:rPr lang="en-US" sz="3200" dirty="0"/>
              <a:t>sounded through the palace, and Herod’s son Antipater heard it from his cell where he was being held for treason. He offered money to be released, thinking the king had died. The enraged king ordered Antipater to be killed immediately, and Herod died five days later. </a:t>
            </a:r>
            <a:r>
              <a:rPr lang="en-US" sz="3200" dirty="0" smtClean="0"/>
              <a:t>(Josephus </a:t>
            </a:r>
            <a:r>
              <a:rPr lang="en-US" sz="3200" dirty="0"/>
              <a:t>(</a:t>
            </a:r>
            <a:r>
              <a:rPr lang="en-US" sz="3200" i="1" dirty="0"/>
              <a:t>Antiquities 17:7</a:t>
            </a:r>
            <a:r>
              <a:rPr lang="en-US" sz="3200" dirty="0"/>
              <a:t>). </a:t>
            </a:r>
          </a:p>
          <a:p>
            <a:endParaRPr lang="en-US" sz="3200" dirty="0"/>
          </a:p>
          <a:p>
            <a:endParaRPr lang="en-US" dirty="0"/>
          </a:p>
        </p:txBody>
      </p:sp>
    </p:spTree>
    <p:extLst>
      <p:ext uri="{BB962C8B-B14F-4D97-AF65-F5344CB8AC3E}">
        <p14:creationId xmlns:p14="http://schemas.microsoft.com/office/powerpoint/2010/main" val="10587242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dirty="0"/>
              <a:t>Another Josephus Reference</a:t>
            </a:r>
          </a:p>
        </p:txBody>
      </p:sp>
      <p:sp>
        <p:nvSpPr>
          <p:cNvPr id="3" name="Content Placeholder 2"/>
          <p:cNvSpPr>
            <a:spLocks noGrp="1"/>
          </p:cNvSpPr>
          <p:nvPr>
            <p:ph idx="1"/>
          </p:nvPr>
        </p:nvSpPr>
        <p:spPr>
          <a:xfrm>
            <a:off x="838200" y="1120545"/>
            <a:ext cx="10515600" cy="5236188"/>
          </a:xfrm>
        </p:spPr>
        <p:txBody>
          <a:bodyPr>
            <a:normAutofit/>
          </a:bodyPr>
          <a:lstStyle/>
          <a:p>
            <a:r>
              <a:rPr lang="en-US" dirty="0"/>
              <a:t> In Herod’s final days he ordered the execution of two religious leaders for heading a raid to remove a Roman eagle from the gate of the Temple. On that night there was an eclipse of the moon. (</a:t>
            </a:r>
            <a:r>
              <a:rPr lang="en-US" i="1" dirty="0"/>
              <a:t>Antiquities 17:6:4</a:t>
            </a:r>
            <a:r>
              <a:rPr lang="en-US" dirty="0"/>
              <a:t>).</a:t>
            </a:r>
          </a:p>
          <a:p>
            <a:r>
              <a:rPr lang="en-US" dirty="0"/>
              <a:t>In </a:t>
            </a:r>
            <a:r>
              <a:rPr lang="en-US" b="1" dirty="0"/>
              <a:t>4 B.C. a partial eclipse </a:t>
            </a:r>
            <a:r>
              <a:rPr lang="en-US" dirty="0"/>
              <a:t>of the moon happened on </a:t>
            </a:r>
            <a:r>
              <a:rPr lang="en-US" b="1" dirty="0"/>
              <a:t>March 12/13</a:t>
            </a:r>
            <a:r>
              <a:rPr lang="en-US" dirty="0"/>
              <a:t>. In </a:t>
            </a:r>
            <a:r>
              <a:rPr lang="en-US" b="1" dirty="0"/>
              <a:t>1 B.C. a total eclipse </a:t>
            </a:r>
            <a:r>
              <a:rPr lang="en-US" dirty="0"/>
              <a:t>happened on </a:t>
            </a:r>
            <a:r>
              <a:rPr lang="en-US" b="1" dirty="0"/>
              <a:t>January 10</a:t>
            </a:r>
            <a:r>
              <a:rPr lang="en-US" dirty="0"/>
              <a:t>. </a:t>
            </a:r>
          </a:p>
          <a:p>
            <a:r>
              <a:rPr lang="en-US" dirty="0"/>
              <a:t>The apple incident followed the eclipse, whichever eclipse it was. In a land without refrigeration, besides in cool caves, can apples last until March? The answer is given in the photos provided here. An apple was placed in my unheated shop in Illinois, simulating conditions of a cave. The results were that the apple survived in January, but not into March</a:t>
            </a:r>
          </a:p>
        </p:txBody>
      </p:sp>
    </p:spTree>
    <p:extLst>
      <p:ext uri="{BB962C8B-B14F-4D97-AF65-F5344CB8AC3E}">
        <p14:creationId xmlns:p14="http://schemas.microsoft.com/office/powerpoint/2010/main" val="23568845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sz="3100" dirty="0"/>
              <a:t>Apples harvested in the fall could easily be preserved until January; making it to March would be much harder. (credit: Fred </a:t>
            </a:r>
            <a:r>
              <a:rPr lang="en-US" sz="3100" dirty="0" err="1"/>
              <a:t>Baltz</a:t>
            </a:r>
            <a:r>
              <a:rPr lang="en-US" sz="3100" dirty="0"/>
              <a:t>)</a:t>
            </a:r>
            <a:r>
              <a:rPr lang="en-US" dirty="0"/>
              <a:t/>
            </a:r>
            <a:br>
              <a:rPr lang="en-US" dirty="0"/>
            </a:br>
            <a:endParaRPr lang="en-US" dirty="0"/>
          </a:p>
        </p:txBody>
      </p:sp>
      <p:pic>
        <p:nvPicPr>
          <p:cNvPr id="12" name="Content Placeholder 11" descr="Apple from the fall in January"/>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838200" y="2055795"/>
            <a:ext cx="5181600" cy="3890997"/>
          </a:xfrm>
          <a:prstGeom prst="rect">
            <a:avLst/>
          </a:prstGeom>
          <a:noFill/>
          <a:ln>
            <a:noFill/>
          </a:ln>
        </p:spPr>
      </p:pic>
      <p:pic>
        <p:nvPicPr>
          <p:cNvPr id="13" name="Content Placeholder 12" descr="Rotted apple from the fall in March"/>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172200" y="2058194"/>
            <a:ext cx="5181600" cy="3886200"/>
          </a:xfrm>
          <a:prstGeom prst="rect">
            <a:avLst/>
          </a:prstGeom>
          <a:noFill/>
          <a:ln>
            <a:noFill/>
          </a:ln>
        </p:spPr>
      </p:pic>
    </p:spTree>
    <p:extLst>
      <p:ext uri="{BB962C8B-B14F-4D97-AF65-F5344CB8AC3E}">
        <p14:creationId xmlns:p14="http://schemas.microsoft.com/office/powerpoint/2010/main" val="34969394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Astronomy and Revelations </a:t>
            </a:r>
            <a:r>
              <a:rPr lang="en-US" dirty="0"/>
              <a:t>12:</a:t>
            </a:r>
          </a:p>
        </p:txBody>
      </p:sp>
      <p:sp>
        <p:nvSpPr>
          <p:cNvPr id="6" name="Content Placeholder 5"/>
          <p:cNvSpPr>
            <a:spLocks noGrp="1"/>
          </p:cNvSpPr>
          <p:nvPr>
            <p:ph idx="1"/>
          </p:nvPr>
        </p:nvSpPr>
        <p:spPr/>
        <p:txBody>
          <a:bodyPr>
            <a:normAutofit fontScale="92500" lnSpcReduction="10000"/>
          </a:bodyPr>
          <a:lstStyle/>
          <a:p>
            <a:r>
              <a:rPr lang="en-US" b="1" dirty="0"/>
              <a:t>Rev 12:1</a:t>
            </a:r>
            <a:r>
              <a:rPr lang="en-US" dirty="0"/>
              <a:t>  And there appeared a great wonder in heaven; a woman clothed with the sun, and the moon under her feet, and upon her head a crown of twelve stars: </a:t>
            </a:r>
          </a:p>
          <a:p>
            <a:r>
              <a:rPr lang="en-US" dirty="0"/>
              <a:t>Rev 12:2  And she being with child cried, travailing in birth, and pained to be delivered. </a:t>
            </a:r>
          </a:p>
          <a:p>
            <a:r>
              <a:rPr lang="en-US" dirty="0"/>
              <a:t>Rev 12:3  And there appeared another wonder in heaven; and behold a great red dragon, having seven heads and ten horns, and seven crowns upon his heads. </a:t>
            </a:r>
          </a:p>
          <a:p>
            <a:r>
              <a:rPr lang="en-US" dirty="0"/>
              <a:t>Rev 12:4  And his tail drew the third part of the stars of heaven, and did cast them to the earth: and the dragon stood before the woman which was ready to be delivered, for to devour her child as soon as it was born.</a:t>
            </a:r>
            <a:r>
              <a:rPr lang="en-US"/>
              <a:t> </a:t>
            </a:r>
            <a:endParaRPr lang="en-US" dirty="0"/>
          </a:p>
        </p:txBody>
      </p:sp>
    </p:spTree>
    <p:extLst>
      <p:ext uri="{BB962C8B-B14F-4D97-AF65-F5344CB8AC3E}">
        <p14:creationId xmlns:p14="http://schemas.microsoft.com/office/powerpoint/2010/main" val="13447128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Possible date for Jesus birth, or perhaps what led the ‘wise men’ to come to Bethlehem?</a:t>
            </a:r>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r>
              <a:rPr lang="en-US" dirty="0">
                <a:hlinkClick r:id="rId2"/>
              </a:rPr>
              <a:t>https://</a:t>
            </a:r>
            <a:r>
              <a:rPr lang="en-US" dirty="0" smtClean="0">
                <a:hlinkClick r:id="rId2"/>
              </a:rPr>
              <a:t>www.youtube.com/watch?v=KRtOETgR-R8</a:t>
            </a:r>
            <a:r>
              <a:rPr lang="en-US" dirty="0" smtClean="0"/>
              <a:t> </a:t>
            </a:r>
          </a:p>
          <a:p>
            <a:r>
              <a:rPr lang="en-US" dirty="0">
                <a:hlinkClick r:id="rId3"/>
              </a:rPr>
              <a:t>https://</a:t>
            </a:r>
            <a:r>
              <a:rPr lang="en-US" dirty="0" smtClean="0">
                <a:hlinkClick r:id="rId3"/>
              </a:rPr>
              <a:t>www.youtube.com/watch?v=jDJa2gKQf94</a:t>
            </a:r>
            <a:r>
              <a:rPr lang="en-US" dirty="0" smtClean="0"/>
              <a:t> </a:t>
            </a:r>
          </a:p>
          <a:p>
            <a:pPr marL="0" indent="0">
              <a:buNone/>
            </a:pPr>
            <a:endParaRPr lang="en-US" dirty="0" smtClean="0"/>
          </a:p>
          <a:p>
            <a:pPr marL="0" indent="0">
              <a:buNone/>
            </a:pPr>
            <a:r>
              <a:rPr lang="en-US" dirty="0" smtClean="0"/>
              <a:t>NOTE:  It is not a salvation issue to know the date of Jesus birth. However men in the old testament knew astronomy, and often astrology and astronomy are morphed. The signs of the zodiac have been found in the mosaic floors of some synagogues in Israel.</a:t>
            </a:r>
          </a:p>
          <a:p>
            <a:pPr marL="0" indent="0">
              <a:buNone/>
            </a:pPr>
            <a:r>
              <a:rPr lang="en-US" dirty="0" smtClean="0"/>
              <a:t>While scripture is absolute, this has to go under ‘speculation’.</a:t>
            </a:r>
          </a:p>
          <a:p>
            <a:pPr marL="0" indent="0">
              <a:buNone/>
            </a:pPr>
            <a:r>
              <a:rPr lang="en-US" dirty="0" smtClean="0"/>
              <a:t>If true, it is only God who could create such precise timing in the heavenly bodies.</a:t>
            </a:r>
            <a:endParaRPr lang="en-US" dirty="0"/>
          </a:p>
        </p:txBody>
      </p:sp>
    </p:spTree>
    <p:extLst>
      <p:ext uri="{BB962C8B-B14F-4D97-AF65-F5344CB8AC3E}">
        <p14:creationId xmlns:p14="http://schemas.microsoft.com/office/powerpoint/2010/main" val="17744673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 Media 3" title="Michael Heiser - The Date of Christ&amp;#39;s Birth in Revelation 12">
            <a:hlinkClick r:id="" action="ppaction://media"/>
            <a:extLst>
              <a:ext uri="{FF2B5EF4-FFF2-40B4-BE49-F238E27FC236}">
                <a16:creationId xmlns:a16="http://schemas.microsoft.com/office/drawing/2014/main" id="{0DFCB174-7E8A-4D85-9D95-2BC9E565A7C7}"/>
              </a:ext>
            </a:extLst>
          </p:cNvPr>
          <p:cNvPicPr>
            <a:picLocks noRot="1" noChangeAspect="1"/>
          </p:cNvPicPr>
          <p:nvPr>
            <a:videoFile r:link="rId1"/>
          </p:nvPr>
        </p:nvPicPr>
        <p:blipFill>
          <a:blip r:embed="rId3"/>
          <a:stretch>
            <a:fillRect/>
          </a:stretch>
        </p:blipFill>
        <p:spPr>
          <a:xfrm>
            <a:off x="327453" y="422704"/>
            <a:ext cx="11081724" cy="6233469"/>
          </a:xfrm>
          <a:prstGeom prst="rect">
            <a:avLst/>
          </a:prstGeom>
        </p:spPr>
      </p:pic>
    </p:spTree>
    <p:extLst>
      <p:ext uri="{BB962C8B-B14F-4D97-AF65-F5344CB8AC3E}">
        <p14:creationId xmlns:p14="http://schemas.microsoft.com/office/powerpoint/2010/main" val="11208588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18799"/>
            <a:ext cx="9144000" cy="2387600"/>
          </a:xfrm>
        </p:spPr>
        <p:txBody>
          <a:bodyPr/>
          <a:lstStyle/>
          <a:p>
            <a:r>
              <a:rPr lang="en-US" dirty="0"/>
              <a:t>Date of Herod’s Death</a:t>
            </a:r>
          </a:p>
        </p:txBody>
      </p:sp>
      <p:sp>
        <p:nvSpPr>
          <p:cNvPr id="3" name="Subtitle 2"/>
          <p:cNvSpPr>
            <a:spLocks noGrp="1"/>
          </p:cNvSpPr>
          <p:nvPr>
            <p:ph type="subTitle" idx="1"/>
          </p:nvPr>
        </p:nvSpPr>
        <p:spPr>
          <a:xfrm>
            <a:off x="1524000" y="2807711"/>
            <a:ext cx="9144000" cy="1655762"/>
          </a:xfrm>
        </p:spPr>
        <p:txBody>
          <a:bodyPr>
            <a:normAutofit fontScale="77500" lnSpcReduction="20000"/>
          </a:bodyPr>
          <a:lstStyle/>
          <a:p>
            <a:r>
              <a:rPr lang="en-US" sz="3600" dirty="0" smtClean="0"/>
              <a:t>Scholars use Eclipses to </a:t>
            </a:r>
            <a:r>
              <a:rPr lang="en-US" sz="3600" dirty="0"/>
              <a:t>determine the </a:t>
            </a:r>
            <a:r>
              <a:rPr lang="en-US" sz="3600" dirty="0" smtClean="0"/>
              <a:t>year </a:t>
            </a:r>
            <a:r>
              <a:rPr lang="en-US" sz="3600" dirty="0"/>
              <a:t>of </a:t>
            </a:r>
            <a:r>
              <a:rPr lang="en-US" sz="3600" dirty="0" smtClean="0"/>
              <a:t>Herod’s death. </a:t>
            </a:r>
          </a:p>
          <a:p>
            <a:r>
              <a:rPr lang="en-US" sz="3600" dirty="0" smtClean="0"/>
              <a:t>A Partial Lunar Eclipse occurred March 12/13.</a:t>
            </a:r>
            <a:r>
              <a:rPr lang="en-US" sz="3600" b="1" dirty="0" smtClean="0"/>
              <a:t>4 </a:t>
            </a:r>
            <a:r>
              <a:rPr lang="en-US" sz="3600" b="1" dirty="0"/>
              <a:t>B.C. </a:t>
            </a:r>
            <a:r>
              <a:rPr lang="en-US" sz="3600" b="1" dirty="0" smtClean="0"/>
              <a:t> </a:t>
            </a:r>
          </a:p>
          <a:p>
            <a:r>
              <a:rPr lang="en-US" sz="3600" dirty="0" smtClean="0"/>
              <a:t>A total lunar eclipse occurred January 10, 1 </a:t>
            </a:r>
            <a:r>
              <a:rPr lang="en-US" sz="3600" b="1" dirty="0" smtClean="0"/>
              <a:t>B.C.</a:t>
            </a:r>
            <a:endParaRPr lang="en-US" sz="3600" dirty="0"/>
          </a:p>
        </p:txBody>
      </p:sp>
    </p:spTree>
    <p:extLst>
      <p:ext uri="{BB962C8B-B14F-4D97-AF65-F5344CB8AC3E}">
        <p14:creationId xmlns:p14="http://schemas.microsoft.com/office/powerpoint/2010/main" val="24595966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Jesus birth in Scripture…</a:t>
            </a:r>
            <a:endParaRPr lang="en-US" dirty="0"/>
          </a:p>
        </p:txBody>
      </p:sp>
      <p:sp>
        <p:nvSpPr>
          <p:cNvPr id="3" name="Content Placeholder 2"/>
          <p:cNvSpPr>
            <a:spLocks noGrp="1"/>
          </p:cNvSpPr>
          <p:nvPr>
            <p:ph idx="1"/>
          </p:nvPr>
        </p:nvSpPr>
        <p:spPr/>
        <p:txBody>
          <a:bodyPr/>
          <a:lstStyle/>
          <a:p>
            <a:r>
              <a:rPr lang="en-US" b="1" dirty="0"/>
              <a:t>Mat 2:1</a:t>
            </a:r>
            <a:r>
              <a:rPr lang="en-US" dirty="0"/>
              <a:t>  Now when Jesus was born in Bethlehem of Judaea in the days of Herod the king, behold, there came wise men from the east to Jerusalem, </a:t>
            </a:r>
          </a:p>
          <a:p>
            <a:r>
              <a:rPr lang="en-US" dirty="0"/>
              <a:t>Mat 2:2  Saying, Where is he that is born King of the Jews? for we have seen his star in the east, and are come to worship him. </a:t>
            </a:r>
          </a:p>
          <a:p>
            <a:r>
              <a:rPr lang="en-US" dirty="0"/>
              <a:t>Mat 2:3  When Herod the king had heard </a:t>
            </a:r>
            <a:r>
              <a:rPr lang="en-US" i="1" dirty="0"/>
              <a:t>these things,</a:t>
            </a:r>
            <a:r>
              <a:rPr lang="en-US" dirty="0"/>
              <a:t> </a:t>
            </a:r>
            <a:r>
              <a:rPr lang="en-US" b="1" u="sng" dirty="0"/>
              <a:t>he was troubled</a:t>
            </a:r>
            <a:r>
              <a:rPr lang="en-US" dirty="0"/>
              <a:t>, </a:t>
            </a:r>
            <a:r>
              <a:rPr lang="en-US" u="sng" dirty="0"/>
              <a:t>and all Jerusalem with him</a:t>
            </a:r>
            <a:r>
              <a:rPr lang="en-US" dirty="0"/>
              <a:t>. </a:t>
            </a:r>
            <a:endParaRPr lang="en-US" dirty="0" smtClean="0"/>
          </a:p>
          <a:p>
            <a:pPr marL="0" indent="0">
              <a:buNone/>
            </a:pPr>
            <a:endParaRPr lang="en-US" dirty="0" smtClean="0"/>
          </a:p>
          <a:p>
            <a:r>
              <a:rPr lang="en-US" dirty="0" smtClean="0"/>
              <a:t>Who were these men, and why was Herod troubled?</a:t>
            </a:r>
            <a:endParaRPr lang="en-US" dirty="0"/>
          </a:p>
          <a:p>
            <a:endParaRPr lang="en-US" dirty="0"/>
          </a:p>
        </p:txBody>
      </p:sp>
    </p:spTree>
    <p:extLst>
      <p:ext uri="{BB962C8B-B14F-4D97-AF65-F5344CB8AC3E}">
        <p14:creationId xmlns:p14="http://schemas.microsoft.com/office/powerpoint/2010/main" val="22912125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were the Parthians</a:t>
            </a:r>
            <a:endParaRPr lang="en-US" dirty="0"/>
          </a:p>
        </p:txBody>
      </p:sp>
      <p:sp>
        <p:nvSpPr>
          <p:cNvPr id="3" name="Content Placeholder 2"/>
          <p:cNvSpPr>
            <a:spLocks noGrp="1"/>
          </p:cNvSpPr>
          <p:nvPr>
            <p:ph idx="1"/>
          </p:nvPr>
        </p:nvSpPr>
        <p:spPr/>
        <p:txBody>
          <a:bodyPr/>
          <a:lstStyle/>
          <a:p>
            <a:r>
              <a:rPr lang="en-US" dirty="0" smtClean="0"/>
              <a:t>When Assyria conquered any nation, they deported the inhabitants to other parts of the empire to remove attempts to revolt.</a:t>
            </a:r>
          </a:p>
          <a:p>
            <a:r>
              <a:rPr lang="en-US" dirty="0" smtClean="0"/>
              <a:t>When Israel was conquered (721-718 BC) the were brought east and north to the areas around the Caspian Sea.</a:t>
            </a:r>
          </a:p>
          <a:p>
            <a:r>
              <a:rPr lang="en-US" dirty="0" smtClean="0"/>
              <a:t>The location of Parthia was where the northern 10 tribes was taken.</a:t>
            </a:r>
          </a:p>
          <a:p>
            <a:r>
              <a:rPr lang="en-US" dirty="0" smtClean="0"/>
              <a:t>While they may have been the “lost tribes” God had not lost them.</a:t>
            </a:r>
          </a:p>
          <a:p>
            <a:r>
              <a:rPr lang="en-US" dirty="0" smtClean="0"/>
              <a:t>Names and other historical migration evidence show this was Israel.</a:t>
            </a:r>
          </a:p>
          <a:p>
            <a:r>
              <a:rPr lang="en-US" dirty="0" smtClean="0"/>
              <a:t>While they had been relocated and not returned to Palestine, they still kept many traditions and traits of Israel.</a:t>
            </a:r>
            <a:endParaRPr lang="en-US" dirty="0"/>
          </a:p>
        </p:txBody>
      </p:sp>
    </p:spTree>
    <p:extLst>
      <p:ext uri="{BB962C8B-B14F-4D97-AF65-F5344CB8AC3E}">
        <p14:creationId xmlns:p14="http://schemas.microsoft.com/office/powerpoint/2010/main" val="749930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Herod was King. Why ‘troubled” with these ‘wise men’ coming?</a:t>
            </a:r>
            <a:endParaRPr lang="en-US" dirty="0"/>
          </a:p>
        </p:txBody>
      </p:sp>
      <p:sp>
        <p:nvSpPr>
          <p:cNvPr id="3" name="Content Placeholder 2"/>
          <p:cNvSpPr>
            <a:spLocks noGrp="1"/>
          </p:cNvSpPr>
          <p:nvPr>
            <p:ph idx="1"/>
          </p:nvPr>
        </p:nvSpPr>
        <p:spPr/>
        <p:txBody>
          <a:bodyPr>
            <a:normAutofit fontScale="85000" lnSpcReduction="20000"/>
          </a:bodyPr>
          <a:lstStyle/>
          <a:p>
            <a:r>
              <a:rPr lang="en-US" dirty="0"/>
              <a:t>Josephus, the first-century Jewish historian, provides valuable historical accounts of many ancient nations, including Parthia. S</a:t>
            </a:r>
            <a:r>
              <a:rPr lang="en-US" dirty="0" smtClean="0"/>
              <a:t>ome </a:t>
            </a:r>
            <a:r>
              <a:rPr lang="en-US" dirty="0"/>
              <a:t>key points </a:t>
            </a:r>
            <a:r>
              <a:rPr lang="en-US" dirty="0" smtClean="0"/>
              <a:t>regarding </a:t>
            </a:r>
            <a:r>
              <a:rPr lang="en-US" dirty="0"/>
              <a:t>Parthia:</a:t>
            </a:r>
            <a:endParaRPr lang="en-US" sz="2400" dirty="0"/>
          </a:p>
          <a:p>
            <a:pPr marL="0" lvl="0" indent="0">
              <a:buNone/>
            </a:pPr>
            <a:r>
              <a:rPr lang="en-US" b="1" dirty="0" smtClean="0"/>
              <a:t>Historical </a:t>
            </a:r>
            <a:r>
              <a:rPr lang="en-US" b="1" dirty="0"/>
              <a:t>Context</a:t>
            </a:r>
            <a:r>
              <a:rPr lang="en-US" dirty="0" smtClean="0"/>
              <a:t>:  (Problems with Rome)</a:t>
            </a:r>
            <a:endParaRPr lang="en-US" sz="2400" dirty="0"/>
          </a:p>
          <a:p>
            <a:pPr lvl="1"/>
            <a:r>
              <a:rPr lang="en-US" dirty="0"/>
              <a:t>Josephus refers to the Parthians in the context of broader historical events. In "Antiquities of the Jews" and "The Jewish War," he mentions the Parthians primarily in relation to their interactions with other powers, such as the Romans and the Jews.</a:t>
            </a:r>
            <a:endParaRPr lang="en-US" sz="2000" dirty="0"/>
          </a:p>
          <a:p>
            <a:pPr marL="0" lvl="0" indent="0">
              <a:buNone/>
            </a:pPr>
            <a:r>
              <a:rPr lang="en-US" b="1" dirty="0"/>
              <a:t>Parthian Support for </a:t>
            </a:r>
            <a:r>
              <a:rPr lang="en-US" b="1" dirty="0" err="1"/>
              <a:t>Antigonus</a:t>
            </a:r>
            <a:r>
              <a:rPr lang="en-US" dirty="0" smtClean="0"/>
              <a:t>:  (History with Herod)</a:t>
            </a:r>
            <a:endParaRPr lang="en-US" sz="2400" dirty="0"/>
          </a:p>
          <a:p>
            <a:pPr lvl="1"/>
            <a:r>
              <a:rPr lang="en-US" dirty="0"/>
              <a:t>In "Antiquities of the Jews" (Book 14, Chapter 13), Josephus describes how </a:t>
            </a:r>
            <a:r>
              <a:rPr lang="en-US" dirty="0" err="1"/>
              <a:t>Antigonus</a:t>
            </a:r>
            <a:r>
              <a:rPr lang="en-US" dirty="0"/>
              <a:t>, the son of </a:t>
            </a:r>
            <a:r>
              <a:rPr lang="en-US" dirty="0" err="1"/>
              <a:t>Aristobulus</a:t>
            </a:r>
            <a:r>
              <a:rPr lang="en-US" dirty="0"/>
              <a:t>, allied with the Parthians to seize control of Judea. The Parthians supported </a:t>
            </a:r>
            <a:r>
              <a:rPr lang="en-US" dirty="0" err="1"/>
              <a:t>Antigonus</a:t>
            </a:r>
            <a:r>
              <a:rPr lang="en-US" dirty="0"/>
              <a:t> in his bid to become king, and with their assistance, he captured Jerusalem and deposed </a:t>
            </a:r>
            <a:r>
              <a:rPr lang="en-US" dirty="0" err="1"/>
              <a:t>Hyrcanus</a:t>
            </a:r>
            <a:r>
              <a:rPr lang="en-US" dirty="0"/>
              <a:t> II.</a:t>
            </a:r>
            <a:endParaRPr lang="en-US" sz="2000" dirty="0"/>
          </a:p>
          <a:p>
            <a:pPr marL="0" lvl="0" indent="0">
              <a:buNone/>
            </a:pPr>
            <a:r>
              <a:rPr lang="en-US" b="1" dirty="0"/>
              <a:t>Involvement in Roman Politics</a:t>
            </a:r>
            <a:r>
              <a:rPr lang="en-US" dirty="0" smtClean="0"/>
              <a:t>:  (An enemy of Caesar and Rome)</a:t>
            </a:r>
            <a:endParaRPr lang="en-US" sz="2400" dirty="0"/>
          </a:p>
          <a:p>
            <a:pPr lvl="1"/>
            <a:r>
              <a:rPr lang="en-US" dirty="0"/>
              <a:t>Josephus notes the Parthians' involvement in Roman political affairs. They played a significant role during the period of civil wars in Rome, often supporting rival factions to further their own interests.</a:t>
            </a:r>
            <a:endParaRPr lang="en-US" sz="2000" dirty="0"/>
          </a:p>
          <a:p>
            <a:endParaRPr lang="en-US" dirty="0"/>
          </a:p>
        </p:txBody>
      </p:sp>
    </p:spTree>
    <p:extLst>
      <p:ext uri="{BB962C8B-B14F-4D97-AF65-F5344CB8AC3E}">
        <p14:creationId xmlns:p14="http://schemas.microsoft.com/office/powerpoint/2010/main" val="17898277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77078"/>
            <a:ext cx="10515600" cy="5699885"/>
          </a:xfrm>
        </p:spPr>
        <p:txBody>
          <a:bodyPr>
            <a:normAutofit/>
          </a:bodyPr>
          <a:lstStyle/>
          <a:p>
            <a:r>
              <a:rPr lang="en-US" dirty="0" smtClean="0"/>
              <a:t>Mat </a:t>
            </a:r>
            <a:r>
              <a:rPr lang="en-US" dirty="0"/>
              <a:t>2:4  And when he had gathered all the chief priests and scribes of the people together, he demanded of them where Christ should be born. </a:t>
            </a:r>
          </a:p>
          <a:p>
            <a:r>
              <a:rPr lang="en-US" dirty="0"/>
              <a:t>Mat 2:5  And they said unto him, In Bethlehem of Judaea: for thus it is written by the prophet, </a:t>
            </a:r>
          </a:p>
          <a:p>
            <a:r>
              <a:rPr lang="en-US" dirty="0"/>
              <a:t>Mat 2:6  And thou Bethlehem, </a:t>
            </a:r>
            <a:r>
              <a:rPr lang="en-US" i="1" dirty="0"/>
              <a:t>in</a:t>
            </a:r>
            <a:r>
              <a:rPr lang="en-US" dirty="0"/>
              <a:t> the land of Juda, art not the least among the princes of Juda: for out of thee shall come a Governor, that shall rule my people Israel. </a:t>
            </a:r>
          </a:p>
          <a:p>
            <a:r>
              <a:rPr lang="en-US" dirty="0"/>
              <a:t>Mat 2:7  Then Herod, when he had </a:t>
            </a:r>
            <a:r>
              <a:rPr lang="en-US" b="1" dirty="0" err="1"/>
              <a:t>privily</a:t>
            </a:r>
            <a:r>
              <a:rPr lang="en-US" dirty="0"/>
              <a:t> called the wise men, </a:t>
            </a:r>
            <a:r>
              <a:rPr lang="en-US" u="sng" dirty="0"/>
              <a:t>enquired of them diligently what time the star appeared</a:t>
            </a:r>
            <a:r>
              <a:rPr lang="en-US" dirty="0"/>
              <a:t>. </a:t>
            </a:r>
          </a:p>
        </p:txBody>
      </p:sp>
    </p:spTree>
    <p:extLst>
      <p:ext uri="{BB962C8B-B14F-4D97-AF65-F5344CB8AC3E}">
        <p14:creationId xmlns:p14="http://schemas.microsoft.com/office/powerpoint/2010/main" val="11693193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Herod was a very Jealous King</a:t>
            </a:r>
            <a:endParaRPr lang="en-US" dirty="0"/>
          </a:p>
        </p:txBody>
      </p:sp>
      <p:sp>
        <p:nvSpPr>
          <p:cNvPr id="3" name="Content Placeholder 2"/>
          <p:cNvSpPr>
            <a:spLocks noGrp="1"/>
          </p:cNvSpPr>
          <p:nvPr>
            <p:ph idx="1"/>
          </p:nvPr>
        </p:nvSpPr>
        <p:spPr/>
        <p:txBody>
          <a:bodyPr>
            <a:normAutofit/>
          </a:bodyPr>
          <a:lstStyle/>
          <a:p>
            <a:r>
              <a:rPr lang="en-US" dirty="0" smtClean="0"/>
              <a:t>Why did Herod even care about these men?</a:t>
            </a:r>
          </a:p>
          <a:p>
            <a:r>
              <a:rPr lang="en-US" dirty="0" smtClean="0"/>
              <a:t>Why did Herod seek information on the birth without the wise men there?</a:t>
            </a:r>
          </a:p>
          <a:p>
            <a:r>
              <a:rPr lang="en-US" dirty="0" smtClean="0"/>
              <a:t>Why did he ask them “When was this you saw the star?” Who would care?</a:t>
            </a:r>
          </a:p>
          <a:p>
            <a:r>
              <a:rPr lang="en-US" dirty="0" smtClean="0"/>
              <a:t>If it was only a few ‘wise men’ then why was Herod so timid with them?</a:t>
            </a:r>
          </a:p>
          <a:p>
            <a:r>
              <a:rPr lang="en-US" dirty="0"/>
              <a:t>Would he be troubled if these men were from </a:t>
            </a:r>
            <a:r>
              <a:rPr lang="en-US" dirty="0" smtClean="0"/>
              <a:t>Parthia?  If they were enemies, why not just kill them?</a:t>
            </a:r>
            <a:endParaRPr lang="en-US" dirty="0"/>
          </a:p>
        </p:txBody>
      </p:sp>
    </p:spTree>
    <p:extLst>
      <p:ext uri="{BB962C8B-B14F-4D97-AF65-F5344CB8AC3E}">
        <p14:creationId xmlns:p14="http://schemas.microsoft.com/office/powerpoint/2010/main" val="38022248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59958"/>
            <a:ext cx="10515600" cy="5517005"/>
          </a:xfrm>
        </p:spPr>
        <p:txBody>
          <a:bodyPr>
            <a:normAutofit lnSpcReduction="10000"/>
          </a:bodyPr>
          <a:lstStyle/>
          <a:p>
            <a:r>
              <a:rPr lang="en-US" dirty="0" smtClean="0"/>
              <a:t>Mat </a:t>
            </a:r>
            <a:r>
              <a:rPr lang="en-US" dirty="0"/>
              <a:t>2:8  And he sent them to Bethlehem, and said, Go and search diligently for the young child; and </a:t>
            </a:r>
            <a:r>
              <a:rPr lang="en-US" b="1" dirty="0"/>
              <a:t>when ye have found </a:t>
            </a:r>
            <a:r>
              <a:rPr lang="en-US" b="1" i="1" dirty="0"/>
              <a:t>him,</a:t>
            </a:r>
            <a:r>
              <a:rPr lang="en-US" b="1" dirty="0"/>
              <a:t> bring me word again, that I may come and worship him also. </a:t>
            </a:r>
          </a:p>
          <a:p>
            <a:r>
              <a:rPr lang="en-US" dirty="0"/>
              <a:t>Mat 2:9  When they had heard the king, they departed; and, lo, the star, which they saw in the east, went before them, till it came and stood over where the young child was. </a:t>
            </a:r>
          </a:p>
          <a:p>
            <a:r>
              <a:rPr lang="en-US" dirty="0"/>
              <a:t>Mat 2:10  When they saw the star, they rejoiced with exceeding great joy. </a:t>
            </a:r>
          </a:p>
          <a:p>
            <a:r>
              <a:rPr lang="en-US" dirty="0"/>
              <a:t>Mat 2:11  And when they were come into the house, they saw the young child with Mary his mother, and fell down, and worshipped him: and </a:t>
            </a:r>
            <a:r>
              <a:rPr lang="en-US" b="1" u="sng" dirty="0"/>
              <a:t>when they had opened their treasures</a:t>
            </a:r>
            <a:r>
              <a:rPr lang="en-US" dirty="0"/>
              <a:t>, they presented unto him gifts; gold, and frankincense, and myrrh. </a:t>
            </a:r>
          </a:p>
          <a:p>
            <a:r>
              <a:rPr lang="en-US" dirty="0"/>
              <a:t>Mat 2:12  And being warned of God in a dream that they should not return to Herod, they departed into their own country another way. </a:t>
            </a:r>
          </a:p>
        </p:txBody>
      </p:sp>
    </p:spTree>
    <p:extLst>
      <p:ext uri="{BB962C8B-B14F-4D97-AF65-F5344CB8AC3E}">
        <p14:creationId xmlns:p14="http://schemas.microsoft.com/office/powerpoint/2010/main" val="40481413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E7CF58CC8627C49B6FE8A234C6DE7AC" ma:contentTypeVersion="14" ma:contentTypeDescription="Create a new document." ma:contentTypeScope="" ma:versionID="ae68995a774c020832b595dfc2e1c057">
  <xsd:schema xmlns:xsd="http://www.w3.org/2001/XMLSchema" xmlns:xs="http://www.w3.org/2001/XMLSchema" xmlns:p="http://schemas.microsoft.com/office/2006/metadata/properties" xmlns:ns3="95d39550-26f0-4eb8-934a-60c6ee9190f0" xmlns:ns4="b1bb3f6c-9dae-4f10-a451-2f6486bf2fa2" targetNamespace="http://schemas.microsoft.com/office/2006/metadata/properties" ma:root="true" ma:fieldsID="1ff08d96385c45f559b747b0cb34ad2a" ns3:_="" ns4:_="">
    <xsd:import namespace="95d39550-26f0-4eb8-934a-60c6ee9190f0"/>
    <xsd:import namespace="b1bb3f6c-9dae-4f10-a451-2f6486bf2fa2"/>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EventHashCode" minOccurs="0"/>
                <xsd:element ref="ns3:MediaServiceGenerationTime" minOccurs="0"/>
                <xsd:element ref="ns3:MediaServiceOCR" minOccurs="0"/>
                <xsd:element ref="ns3:MediaServiceAutoKeyPoints" minOccurs="0"/>
                <xsd:element ref="ns3:MediaServiceKeyPoints"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d39550-26f0-4eb8-934a-60c6ee9190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1bb3f6c-9dae-4f10-a451-2f6486bf2fa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E068369-A407-4A14-AA80-AE02B8E66B00}">
  <ds:schemaRefs>
    <ds:schemaRef ds:uri="http://schemas.microsoft.com/sharepoint/v3/contenttype/forms"/>
  </ds:schemaRefs>
</ds:datastoreItem>
</file>

<file path=customXml/itemProps2.xml><?xml version="1.0" encoding="utf-8"?>
<ds:datastoreItem xmlns:ds="http://schemas.openxmlformats.org/officeDocument/2006/customXml" ds:itemID="{6BE8E107-8F5B-46CB-978C-D60D40B386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d39550-26f0-4eb8-934a-60c6ee9190f0"/>
    <ds:schemaRef ds:uri="b1bb3f6c-9dae-4f10-a451-2f6486bf2f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6041C04-A52B-4C90-8AEF-1CFBD58B089F}">
  <ds:schemaRefs>
    <ds:schemaRef ds:uri="http://purl.org/dc/terms/"/>
    <ds:schemaRef ds:uri="http://schemas.openxmlformats.org/package/2006/metadata/core-properties"/>
    <ds:schemaRef ds:uri="http://schemas.microsoft.com/office/2006/documentManagement/types"/>
    <ds:schemaRef ds:uri="95d39550-26f0-4eb8-934a-60c6ee9190f0"/>
    <ds:schemaRef ds:uri="http://purl.org/dc/elements/1.1/"/>
    <ds:schemaRef ds:uri="http://schemas.microsoft.com/office/2006/metadata/properties"/>
    <ds:schemaRef ds:uri="http://schemas.microsoft.com/office/infopath/2007/PartnerControls"/>
    <ds:schemaRef ds:uri="b1bb3f6c-9dae-4f10-a451-2f6486bf2fa2"/>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217</TotalTime>
  <Words>3084</Words>
  <Application>Microsoft Office PowerPoint</Application>
  <PresentationFormat>Widescreen</PresentationFormat>
  <Paragraphs>138</Paragraphs>
  <Slides>27</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Calibri Light</vt:lpstr>
      <vt:lpstr>Office Theme</vt:lpstr>
      <vt:lpstr>Filling in Biblical Gaps with Other Sources</vt:lpstr>
      <vt:lpstr>Since Herod tried to Kill Jesus…</vt:lpstr>
      <vt:lpstr>Date of Herod’s Death</vt:lpstr>
      <vt:lpstr>Jesus birth in Scripture…</vt:lpstr>
      <vt:lpstr>Who were the Parthians</vt:lpstr>
      <vt:lpstr>Herod was King. Why ‘troubled” with these ‘wise men’ coming?</vt:lpstr>
      <vt:lpstr>PowerPoint Presentation</vt:lpstr>
      <vt:lpstr>Herod was a very Jealous King</vt:lpstr>
      <vt:lpstr>PowerPoint Presentation</vt:lpstr>
      <vt:lpstr>Herod was ruthless</vt:lpstr>
      <vt:lpstr>Parthian tradition</vt:lpstr>
      <vt:lpstr>The Roman/Parthian War</vt:lpstr>
      <vt:lpstr> Julius Caeser’s decree after defeat. </vt:lpstr>
      <vt:lpstr>How much Gold? One example…</vt:lpstr>
      <vt:lpstr>Herod’s untenable position</vt:lpstr>
      <vt:lpstr>PowerPoint Presentation</vt:lpstr>
      <vt:lpstr>PowerPoint Presentation</vt:lpstr>
      <vt:lpstr>How could Joseph afford 2 years in Egypt</vt:lpstr>
      <vt:lpstr>PowerPoint Presentation</vt:lpstr>
      <vt:lpstr>In his histories, Josephus says: </vt:lpstr>
      <vt:lpstr>4 BC or 1 BC</vt:lpstr>
      <vt:lpstr>More Evidence for 1 B.C. – Herod’s last days </vt:lpstr>
      <vt:lpstr>Another Josephus Reference</vt:lpstr>
      <vt:lpstr>Apples harvested in the fall could easily be preserved until January; making it to March would be much harder. (credit: Fred Baltz) </vt:lpstr>
      <vt:lpstr>Astronomy and Revelations 12:</vt:lpstr>
      <vt:lpstr>Possible date for Jesus birth, or perhaps what led the ‘wise men’ to come to Bethlehem?</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Date of Herods Death</dc:title>
  <dc:creator>Aaron Dean</dc:creator>
  <cp:lastModifiedBy>Aaron Dean</cp:lastModifiedBy>
  <cp:revision>30</cp:revision>
  <dcterms:created xsi:type="dcterms:W3CDTF">2022-01-10T12:53:38Z</dcterms:created>
  <dcterms:modified xsi:type="dcterms:W3CDTF">2024-07-25T17:55:39Z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0x010100DE7CF58CC8627C49B6FE8A234C6DE7AC</vt:lpwstr>
  </property>
</Properties>
</file>