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97" r:id="rId2"/>
    <p:sldId id="434" r:id="rId3"/>
    <p:sldId id="398" r:id="rId4"/>
    <p:sldId id="406" r:id="rId5"/>
    <p:sldId id="407" r:id="rId6"/>
    <p:sldId id="408" r:id="rId7"/>
    <p:sldId id="409" r:id="rId8"/>
    <p:sldId id="410" r:id="rId9"/>
    <p:sldId id="411" r:id="rId10"/>
    <p:sldId id="412" r:id="rId11"/>
    <p:sldId id="413" r:id="rId12"/>
    <p:sldId id="414" r:id="rId13"/>
    <p:sldId id="415" r:id="rId14"/>
    <p:sldId id="416" r:id="rId15"/>
    <p:sldId id="433" r:id="rId16"/>
    <p:sldId id="417" r:id="rId17"/>
    <p:sldId id="418" r:id="rId18"/>
    <p:sldId id="419" r:id="rId19"/>
    <p:sldId id="420" r:id="rId20"/>
    <p:sldId id="421" r:id="rId21"/>
    <p:sldId id="422" r:id="rId22"/>
    <p:sldId id="425" r:id="rId23"/>
    <p:sldId id="426" r:id="rId24"/>
    <p:sldId id="432"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58764" autoAdjust="0"/>
  </p:normalViewPr>
  <p:slideViewPr>
    <p:cSldViewPr>
      <p:cViewPr varScale="1">
        <p:scale>
          <a:sx n="119" d="100"/>
          <a:sy n="119" d="100"/>
        </p:scale>
        <p:origin x="135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3E943E-0523-4E93-A42B-0ED2189D20A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FC71C22-8553-4E34-BE4D-09D4C1383EC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FFB3B5C-BC17-4E47-99B5-282DD262E4B8}" type="datetimeFigureOut">
              <a:rPr lang="en-US"/>
              <a:pPr>
                <a:defRPr/>
              </a:pPr>
              <a:t>11/3/2020</a:t>
            </a:fld>
            <a:endParaRPr lang="en-US"/>
          </a:p>
        </p:txBody>
      </p:sp>
      <p:sp>
        <p:nvSpPr>
          <p:cNvPr id="4" name="Footer Placeholder 3">
            <a:extLst>
              <a:ext uri="{FF2B5EF4-FFF2-40B4-BE49-F238E27FC236}">
                <a16:creationId xmlns:a16="http://schemas.microsoft.com/office/drawing/2014/main" id="{ADE46C62-F703-43BB-A879-97324C5DEEC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C3CC9703-C449-49B8-BA7F-144C6E50239B}"/>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C69217A-BE19-4C85-BBAC-95C30DD38BA4}"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C744CD-A625-4920-838A-B39CDB036B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7E420F2-342F-4C1F-9E53-8531285C3F2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B3DCDCF-BA77-4A8C-BDDF-C7B39A73A60A}" type="datetimeFigureOut">
              <a:rPr lang="en-US"/>
              <a:pPr>
                <a:defRPr/>
              </a:pPr>
              <a:t>11/3/2020</a:t>
            </a:fld>
            <a:endParaRPr lang="en-US"/>
          </a:p>
        </p:txBody>
      </p:sp>
      <p:sp>
        <p:nvSpPr>
          <p:cNvPr id="4" name="Slide Image Placeholder 3">
            <a:extLst>
              <a:ext uri="{FF2B5EF4-FFF2-40B4-BE49-F238E27FC236}">
                <a16:creationId xmlns:a16="http://schemas.microsoft.com/office/drawing/2014/main" id="{9E746F77-76B7-48A2-9E03-3D3C799AA79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980B70-E0E9-4CED-A152-DEF011D1DBA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0A63D57-A32B-453A-9B09-26221E83017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3CA4FEF-58A7-443E-989F-A6CA958EE261}"/>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57F57F6-A3B2-4CC0-80E8-8E57AE06DD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A4AE977A-83BD-44F5-84A4-40FD090F1C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B927AE63-B864-496E-83A9-D50A33677C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Greetings and Happy Sabbath. One topic that had divided the body / the church over the centuries is What days in the year should we be keeping God’s Commanded Assemblies and Holy Days? The detail behind this question is “When does the calendar begin?”  “When does a month begin?”. From the bible this is called “When is the New Moon?”. God’s Calendar is a topic that has many areas that can be covered. There are some that believe God’s Calendar was only for the Israelites. There are some that believe to put mathematical rules around God’s Calendar is an abomination. Some have (do) use the Calendar as a form of special knowledge and believe they are the only ones keeping the “True” Calendar of God. But what should our attitude be? Should we be able to calculate the next 20 years of God’s calendar from memory? God’s gave the responsibility for the “Oracles of God” to the Jews, but do the “Oracles” include the calendar? If the Holy Days are Holy Time then how accurate do, we need to be? </a:t>
            </a:r>
          </a:p>
          <a:p>
            <a:pPr eaLnBrk="1" hangingPunct="1">
              <a:spcBef>
                <a:spcPct val="0"/>
              </a:spcBef>
            </a:pPr>
            <a:r>
              <a:rPr lang="en-US" altLang="en-US" dirty="0"/>
              <a:t>The detail behind God’s Calendar could make for the most boring message ever! </a:t>
            </a:r>
            <a:r>
              <a:rPr lang="en-US" altLang="en-US" dirty="0">
                <a:sym typeface="Wingdings" panose="05000000000000000000" pitchFamily="2" charset="2"/>
              </a:rPr>
              <a:t> but I will try and make it interesting. </a:t>
            </a:r>
            <a:endParaRPr lang="en-US" altLang="en-US" dirty="0"/>
          </a:p>
        </p:txBody>
      </p:sp>
      <p:sp>
        <p:nvSpPr>
          <p:cNvPr id="7172" name="Slide Number Placeholder 3">
            <a:extLst>
              <a:ext uri="{FF2B5EF4-FFF2-40B4-BE49-F238E27FC236}">
                <a16:creationId xmlns:a16="http://schemas.microsoft.com/office/drawing/2014/main" id="{38671B85-1E12-47BC-B11B-8197805B8E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36965A4-9A27-468F-AA02-03E18DDC3F3D}" type="slidenum">
              <a:rPr lang="en-US" altLang="en-US" smtClean="0"/>
              <a:pPr fontAlgn="base">
                <a:spcBef>
                  <a:spcPct val="0"/>
                </a:spcBef>
                <a:spcAft>
                  <a:spcPct val="0"/>
                </a:spcAft>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a:spcBef>
                <a:spcPts val="0"/>
              </a:spcBef>
              <a:spcAft>
                <a:spcPts val="0"/>
              </a:spcAft>
              <a:tabLst>
                <a:tab pos="228600" algn="l"/>
              </a:tabLst>
            </a:pPr>
            <a:r>
              <a:rPr lang="en-US" sz="1800" dirty="0">
                <a:effectLst/>
                <a:latin typeface="Tahoma" panose="020B0604030504040204" pitchFamily="34" charset="0"/>
                <a:ea typeface="Calibri" panose="020F0502020204030204" pitchFamily="34" charset="0"/>
              </a:rPr>
              <a:t>{Read} </a:t>
            </a:r>
          </a:p>
          <a:p>
            <a:pPr marL="0" marR="0">
              <a:spcBef>
                <a:spcPts val="0"/>
              </a:spcBef>
              <a:spcAft>
                <a:spcPts val="0"/>
              </a:spcAft>
              <a:tabLst>
                <a:tab pos="228600" algn="l"/>
              </a:tabLst>
            </a:pPr>
            <a:r>
              <a:rPr lang="en-US" sz="1800" dirty="0">
                <a:effectLst/>
                <a:latin typeface="Tahoma" panose="020B0604030504040204" pitchFamily="34" charset="0"/>
                <a:ea typeface="Calibri" panose="020F0502020204030204" pitchFamily="34" charset="0"/>
              </a:rPr>
              <a:t>The term “new moon” isn’t clearly defined in scripture, even with an understanding of the Hebrew language.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dirty="0">
                <a:effectLst/>
                <a:latin typeface="Tahoma" panose="020B0604030504040204" pitchFamily="34" charset="0"/>
                <a:ea typeface="Calibri" panose="020F0502020204030204" pitchFamily="34" charset="0"/>
              </a:rPr>
              <a:t>	There are two Hebrew words translated “moon” in the Old Testament (</a:t>
            </a:r>
            <a:r>
              <a:rPr lang="en-US" sz="1800" i="1" dirty="0" err="1">
                <a:effectLst/>
                <a:latin typeface="Tahoma" panose="020B0604030504040204" pitchFamily="34" charset="0"/>
                <a:ea typeface="Calibri" panose="020F0502020204030204" pitchFamily="34" charset="0"/>
              </a:rPr>
              <a:t>yereah</a:t>
            </a:r>
            <a:r>
              <a:rPr lang="en-US" sz="1800" dirty="0">
                <a:effectLst/>
                <a:latin typeface="Tahoma" panose="020B0604030504040204" pitchFamily="34" charset="0"/>
                <a:ea typeface="Calibri" panose="020F0502020204030204" pitchFamily="34" charset="0"/>
              </a:rPr>
              <a:t> and </a:t>
            </a:r>
            <a:r>
              <a:rPr lang="en-US" sz="1800" i="1" dirty="0" err="1">
                <a:effectLst/>
                <a:latin typeface="Tahoma" panose="020B0604030504040204" pitchFamily="34" charset="0"/>
                <a:ea typeface="Calibri" panose="020F0502020204030204" pitchFamily="34" charset="0"/>
              </a:rPr>
              <a:t>l</a:t>
            </a:r>
            <a:r>
              <a:rPr lang="en-US" sz="1800" i="1" baseline="30000" dirty="0" err="1">
                <a:effectLst/>
                <a:latin typeface="Tahoma" panose="020B0604030504040204" pitchFamily="34" charset="0"/>
                <a:ea typeface="Calibri" panose="020F0502020204030204" pitchFamily="34" charset="0"/>
              </a:rPr>
              <a:t>e</a:t>
            </a:r>
            <a:r>
              <a:rPr lang="en-US" sz="1800" i="1" dirty="0" err="1">
                <a:effectLst/>
                <a:latin typeface="Tahoma" panose="020B0604030504040204" pitchFamily="34" charset="0"/>
                <a:ea typeface="Calibri" panose="020F0502020204030204" pitchFamily="34" charset="0"/>
              </a:rPr>
              <a:t>banah</a:t>
            </a:r>
            <a:r>
              <a:rPr lang="en-US" sz="1800" dirty="0">
                <a:effectLst/>
                <a:latin typeface="Tahoma" panose="020B0604030504040204" pitchFamily="34" charset="0"/>
                <a:ea typeface="Calibri" panose="020F0502020204030204" pitchFamily="34" charset="0"/>
              </a:rPr>
              <a:t>) and when referring to the “new moon,” the biblical authors use the word </a:t>
            </a:r>
            <a:r>
              <a:rPr lang="en-US" sz="1800" i="1" dirty="0" err="1">
                <a:effectLst/>
                <a:latin typeface="Tahoma" panose="020B0604030504040204" pitchFamily="34" charset="0"/>
                <a:ea typeface="Calibri" panose="020F0502020204030204" pitchFamily="34" charset="0"/>
              </a:rPr>
              <a:t>khodesh</a:t>
            </a:r>
            <a:r>
              <a:rPr lang="en-US" sz="1800" dirty="0">
                <a:effectLst/>
                <a:latin typeface="Tahoma" panose="020B0604030504040204" pitchFamily="34" charset="0"/>
                <a:ea typeface="Calibri" panose="020F0502020204030204" pitchFamily="34" charset="0"/>
              </a:rPr>
              <a:t> meaning “newness” rather than either of the other two standard terms for moon.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dirty="0">
                <a:effectLst/>
                <a:latin typeface="Tahoma" panose="020B0604030504040204" pitchFamily="34" charset="0"/>
                <a:ea typeface="Calibri" panose="020F0502020204030204" pitchFamily="34" charset="0"/>
              </a:rPr>
              <a:t>	Does this mean a crescent moon or is it the precise conjunction (the total absence of light)?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dirty="0">
                <a:effectLst/>
                <a:latin typeface="Tahoma" panose="020B0604030504040204" pitchFamily="34" charset="0"/>
                <a:ea typeface="Calibri" panose="020F0502020204030204" pitchFamily="34" charset="0"/>
              </a:rPr>
              <a:t>	The only way to arrive at the precise conjunction is to use a calculation. Even the word </a:t>
            </a:r>
            <a:r>
              <a:rPr lang="en-US" sz="1800" i="1" dirty="0" err="1">
                <a:effectLst/>
                <a:latin typeface="Tahoma" panose="020B0604030504040204" pitchFamily="34" charset="0"/>
                <a:ea typeface="Calibri" panose="020F0502020204030204" pitchFamily="34" charset="0"/>
              </a:rPr>
              <a:t>khodesh</a:t>
            </a:r>
            <a:r>
              <a:rPr lang="en-US" sz="1800" dirty="0">
                <a:effectLst/>
                <a:latin typeface="Tahoma" panose="020B0604030504040204" pitchFamily="34" charset="0"/>
                <a:ea typeface="Calibri" panose="020F0502020204030204" pitchFamily="34" charset="0"/>
              </a:rPr>
              <a:t> doesn’t always mean “new moon.”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dirty="0">
                <a:effectLst/>
                <a:latin typeface="Tahoma" panose="020B0604030504040204" pitchFamily="34" charset="0"/>
                <a:ea typeface="Calibri" panose="020F0502020204030204" pitchFamily="34" charset="0"/>
              </a:rPr>
              <a:t>	There are a number of occurrences where it should clearly be translated as simply “month” or “months”.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dirty="0">
                <a:effectLst/>
                <a:latin typeface="Tahoma" panose="020B060403050404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dirty="0">
                <a:effectLst/>
                <a:latin typeface="Tahoma" panose="020B0604030504040204" pitchFamily="34" charset="0"/>
                <a:ea typeface="Calibri" panose="020F0502020204030204" pitchFamily="34" charset="0"/>
              </a:rPr>
              <a:t>There is no disagreement in the Old Testament that a solar/lunar calendar was used, the question is how was it determined?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r>
              <a:rPr lang="en-US" sz="1800" dirty="0">
                <a:effectLst/>
                <a:latin typeface="Tahoma" panose="020B0604030504040204" pitchFamily="34" charset="0"/>
                <a:ea typeface="Calibri" panose="020F0502020204030204" pitchFamily="34" charset="0"/>
              </a:rPr>
              <a:t>	It is assumed by many that the Hebrew calendar was based on observation as late as the end of the Second Temple period in 70AD. But there are other sources that dispute this claim.</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endParaRPr lang="en-US" sz="1800" dirty="0">
              <a:effectLst/>
              <a:latin typeface="Tahoma" panose="020B0604030504040204" pitchFamily="34" charset="0"/>
              <a:ea typeface="Calibri" panose="020F0502020204030204" pitchFamily="34" charset="0"/>
            </a:endParaRPr>
          </a:p>
          <a:p>
            <a:pPr marL="0" marR="0">
              <a:spcBef>
                <a:spcPts val="0"/>
              </a:spcBef>
              <a:spcAft>
                <a:spcPts val="0"/>
              </a:spcAft>
              <a:tabLst>
                <a:tab pos="228600" algn="l"/>
              </a:tabLst>
            </a:pPr>
            <a:r>
              <a:rPr lang="en-US" sz="1800" dirty="0">
                <a:effectLst/>
                <a:latin typeface="Tahoma" panose="020B0604030504040204" pitchFamily="34" charset="0"/>
                <a:ea typeface="Calibri" panose="020F0502020204030204" pitchFamily="34" charset="0"/>
              </a:rPr>
              <a:t>	The Rabbi Saadia Gaon disputed with the Karaites (factions within the Judaism) in the eighth century whether the calendar should be determined by calculation or by observation. This can be found in </a:t>
            </a:r>
            <a:r>
              <a:rPr lang="en-US" sz="1200" dirty="0"/>
              <a:t>Saadia Gaon: His Life and Works by Henry </a:t>
            </a:r>
            <a:r>
              <a:rPr lang="en-US" sz="1200" dirty="0" err="1"/>
              <a:t>Malter</a:t>
            </a:r>
            <a:r>
              <a:rPr lang="en-US" sz="1200" dirty="0"/>
              <a:t>.</a:t>
            </a:r>
          </a:p>
          <a:p>
            <a:pPr algn="l"/>
            <a:endParaRPr lang="en-US" b="0" i="0" dirty="0">
              <a:solidFill>
                <a:srgbClr val="000000"/>
              </a:solidFill>
              <a:effectLst/>
              <a:latin typeface="system-ui"/>
            </a:endParaRPr>
          </a:p>
          <a:p>
            <a:pPr algn="l"/>
            <a:r>
              <a:rPr lang="en-US" b="0" i="0" dirty="0">
                <a:solidFill>
                  <a:srgbClr val="000000"/>
                </a:solidFill>
                <a:effectLst/>
                <a:latin typeface="system-ui"/>
              </a:rPr>
              <a:t>{Extra Reading}</a:t>
            </a:r>
          </a:p>
          <a:p>
            <a:pPr marL="0" marR="0" indent="457200">
              <a:spcBef>
                <a:spcPts val="0"/>
              </a:spcBef>
              <a:spcAft>
                <a:spcPts val="0"/>
              </a:spcAft>
            </a:pPr>
            <a:r>
              <a:rPr lang="en-US" sz="2800" dirty="0"/>
              <a:t>Saadia Gaon: His Life and Works by Henry </a:t>
            </a:r>
            <a:r>
              <a:rPr lang="en-US" sz="2800" dirty="0" err="1"/>
              <a:t>Malter</a:t>
            </a:r>
            <a:r>
              <a:rPr lang="en-US" sz="2800" dirty="0"/>
              <a:t>.</a:t>
            </a:r>
          </a:p>
          <a:p>
            <a:pPr marL="0" marR="0" indent="457200">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rPr>
              <a:t>Rejecting the fixed calendar as a heretic innovation, the Karaites held that by law of Scripture the beginning of the months must be determined by the appearance of the new crescent and no other means, and that this had been the practice of ancient Israel at all times. </a:t>
            </a:r>
            <a:r>
              <a:rPr lang="en-US" sz="1800" dirty="0" err="1">
                <a:solidFill>
                  <a:srgbClr val="FF0000"/>
                </a:solidFill>
                <a:effectLst/>
                <a:latin typeface="Calibri" panose="020F0502020204030204" pitchFamily="34" charset="0"/>
                <a:ea typeface="Calibri" panose="020F0502020204030204" pitchFamily="34" charset="0"/>
              </a:rPr>
              <a:t>Rabbanite</a:t>
            </a:r>
            <a:r>
              <a:rPr lang="en-US" sz="1800" dirty="0">
                <a:solidFill>
                  <a:srgbClr val="FF0000"/>
                </a:solidFill>
                <a:effectLst/>
                <a:latin typeface="Calibri" panose="020F0502020204030204" pitchFamily="34" charset="0"/>
                <a:ea typeface="Calibri" panose="020F0502020204030204" pitchFamily="34" charset="0"/>
              </a:rPr>
              <a:t> refutation of this extreme assertion found its most outspoken exponent in Saadia Gaon, who went to the opposite extreme in “demonstrating” that the fixed calendar, computation of </a:t>
            </a:r>
            <a:r>
              <a:rPr lang="en-US" sz="1800" dirty="0" err="1">
                <a:solidFill>
                  <a:srgbClr val="FF0000"/>
                </a:solidFill>
                <a:effectLst/>
                <a:latin typeface="Calibri" panose="020F0502020204030204" pitchFamily="34" charset="0"/>
                <a:ea typeface="Calibri" panose="020F0502020204030204" pitchFamily="34" charset="0"/>
              </a:rPr>
              <a:t>molad</a:t>
            </a:r>
            <a:r>
              <a:rPr lang="en-US" sz="1800" dirty="0">
                <a:solidFill>
                  <a:srgbClr val="FF0000"/>
                </a:solidFill>
                <a:effectLst/>
                <a:latin typeface="Calibri" panose="020F0502020204030204" pitchFamily="34" charset="0"/>
                <a:ea typeface="Calibri" panose="020F0502020204030204" pitchFamily="34" charset="0"/>
              </a:rPr>
              <a:t> and </a:t>
            </a:r>
            <a:r>
              <a:rPr lang="en-US" sz="1800" dirty="0" err="1">
                <a:solidFill>
                  <a:srgbClr val="FF0000"/>
                </a:solidFill>
                <a:effectLst/>
                <a:latin typeface="Calibri" panose="020F0502020204030204" pitchFamily="34" charset="0"/>
                <a:ea typeface="Calibri" panose="020F0502020204030204" pitchFamily="34" charset="0"/>
              </a:rPr>
              <a:t>tekufah</a:t>
            </a:r>
            <a:r>
              <a:rPr lang="en-US" sz="1800" dirty="0">
                <a:solidFill>
                  <a:srgbClr val="FF0000"/>
                </a:solidFill>
                <a:effectLst/>
                <a:latin typeface="Calibri" panose="020F0502020204030204" pitchFamily="34" charset="0"/>
                <a:ea typeface="Calibri" panose="020F0502020204030204" pitchFamily="34" charset="0"/>
              </a:rPr>
              <a:t>, has the force of a Mosaic-Sinaitic law that had been followed at all ages of the past, while observation of the new crescent was merely a passing episode in the history of the Jews, introduced at the time of the Sadducees. 22</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algn="l"/>
            <a:endParaRPr lang="en-US" b="0" i="0" dirty="0">
              <a:solidFill>
                <a:srgbClr val="000000"/>
              </a:solidFill>
              <a:effectLst/>
              <a:latin typeface="system-ui"/>
            </a:endParaRPr>
          </a:p>
          <a:p>
            <a:pPr algn="l"/>
            <a:endParaRPr lang="en-US" b="0" i="0" dirty="0">
              <a:solidFill>
                <a:srgbClr val="000000"/>
              </a:solidFill>
              <a:effectLst/>
              <a:latin typeface="system-ui"/>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10</a:t>
            </a:fld>
            <a:endParaRPr lang="en-US" altLang="en-US" dirty="0"/>
          </a:p>
        </p:txBody>
      </p:sp>
    </p:spTree>
    <p:extLst>
      <p:ext uri="{BB962C8B-B14F-4D97-AF65-F5344CB8AC3E}">
        <p14:creationId xmlns:p14="http://schemas.microsoft.com/office/powerpoint/2010/main" val="147093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algn="l"/>
            <a:r>
              <a:rPr lang="en-US" sz="2800" b="0" i="0" dirty="0">
                <a:solidFill>
                  <a:srgbClr val="000000"/>
                </a:solidFill>
                <a:effectLst/>
                <a:latin typeface="system-ui"/>
              </a:rPr>
              <a:t>{Read} </a:t>
            </a:r>
          </a:p>
          <a:p>
            <a:pPr algn="l"/>
            <a:r>
              <a:rPr lang="en-US" sz="2800" b="0" i="0" dirty="0">
                <a:solidFill>
                  <a:srgbClr val="000000"/>
                </a:solidFill>
                <a:effectLst/>
                <a:latin typeface="system-ui"/>
              </a:rPr>
              <a:t>Matthew 24:14 (NKJ) </a:t>
            </a:r>
            <a:r>
              <a:rPr lang="en-US" sz="2800" b="1" i="0" baseline="30000" dirty="0">
                <a:solidFill>
                  <a:srgbClr val="000000"/>
                </a:solidFill>
                <a:effectLst/>
                <a:latin typeface="system-ui"/>
              </a:rPr>
              <a:t>14 </a:t>
            </a:r>
            <a:r>
              <a:rPr lang="en-US" sz="2800" b="0" i="0" dirty="0">
                <a:solidFill>
                  <a:srgbClr val="000000"/>
                </a:solidFill>
                <a:effectLst/>
                <a:latin typeface="system-ui"/>
              </a:rPr>
              <a:t>And this gospel of the kingdom will be preached in all the world as a witness to all the nations, and then the end will come.</a:t>
            </a:r>
          </a:p>
          <a:p>
            <a:pPr algn="l"/>
            <a:r>
              <a:rPr lang="en-US" sz="2800" b="0" i="0" dirty="0">
                <a:solidFill>
                  <a:srgbClr val="000000"/>
                </a:solidFill>
                <a:effectLst/>
                <a:latin typeface="system-ui"/>
              </a:rPr>
              <a:t>Matthew 28:18-20 (NKJ)  </a:t>
            </a:r>
            <a:r>
              <a:rPr lang="en-US" sz="2800" b="1" i="0" baseline="30000" dirty="0">
                <a:solidFill>
                  <a:srgbClr val="000000"/>
                </a:solidFill>
                <a:effectLst/>
                <a:latin typeface="system-ui"/>
              </a:rPr>
              <a:t>18 </a:t>
            </a:r>
            <a:r>
              <a:rPr lang="en-US" sz="2800" b="0" i="0" dirty="0">
                <a:solidFill>
                  <a:srgbClr val="000000"/>
                </a:solidFill>
                <a:effectLst/>
                <a:latin typeface="system-ui"/>
              </a:rPr>
              <a:t>And Jesus came and spoke to them, saying, “All authority has been given to Me in heaven and on earth. </a:t>
            </a:r>
            <a:r>
              <a:rPr lang="en-US" sz="2800" b="1" i="0" baseline="30000" dirty="0">
                <a:solidFill>
                  <a:srgbClr val="000000"/>
                </a:solidFill>
                <a:effectLst/>
                <a:latin typeface="system-ui"/>
              </a:rPr>
              <a:t>19 </a:t>
            </a:r>
            <a:r>
              <a:rPr lang="en-US" sz="2800" b="0" i="0" dirty="0">
                <a:solidFill>
                  <a:srgbClr val="000000"/>
                </a:solidFill>
                <a:effectLst/>
                <a:latin typeface="system-ui"/>
              </a:rPr>
              <a:t>Go </a:t>
            </a:r>
            <a:r>
              <a:rPr lang="en-US" sz="2800" b="0" i="0" baseline="30000" dirty="0">
                <a:solidFill>
                  <a:srgbClr val="000000"/>
                </a:solidFill>
                <a:effectLst/>
                <a:latin typeface="system-ui"/>
              </a:rPr>
              <a:t>[</a:t>
            </a:r>
            <a:r>
              <a:rPr lang="en-US" sz="2800" b="0" i="0" baseline="30000" dirty="0">
                <a:solidFill>
                  <a:srgbClr val="517E90"/>
                </a:solidFill>
                <a:effectLst/>
                <a:latin typeface="system-ui"/>
                <a:hlinkClick r:id="rId3" tooltip="See footnote a"/>
              </a:rPr>
              <a:t>a</a:t>
            </a:r>
            <a:r>
              <a:rPr lang="en-US" sz="2800" b="0" i="0" baseline="30000" dirty="0">
                <a:solidFill>
                  <a:srgbClr val="000000"/>
                </a:solidFill>
                <a:effectLst/>
                <a:latin typeface="system-ui"/>
              </a:rPr>
              <a:t>]</a:t>
            </a:r>
            <a:r>
              <a:rPr lang="en-US" sz="2800" b="0" i="0" dirty="0">
                <a:solidFill>
                  <a:srgbClr val="000000"/>
                </a:solidFill>
                <a:effectLst/>
                <a:latin typeface="system-ui"/>
              </a:rPr>
              <a:t>therefore and make disciples of all the nations, baptizing them in the name of the Father and of the Son and of the Holy Spirit, </a:t>
            </a:r>
            <a:r>
              <a:rPr lang="en-US" sz="2800" b="1" i="0" baseline="30000" dirty="0">
                <a:solidFill>
                  <a:srgbClr val="000000"/>
                </a:solidFill>
                <a:effectLst/>
                <a:latin typeface="system-ui"/>
              </a:rPr>
              <a:t>20 </a:t>
            </a:r>
            <a:r>
              <a:rPr lang="en-US" sz="2800" b="0" i="0" dirty="0">
                <a:solidFill>
                  <a:srgbClr val="000000"/>
                </a:solidFill>
                <a:effectLst/>
                <a:latin typeface="system-ui"/>
              </a:rPr>
              <a:t>teaching them to observe all things that I have commanded you; and lo, I am with you always, </a:t>
            </a:r>
            <a:r>
              <a:rPr lang="en-US" sz="2800" b="0" i="1" dirty="0">
                <a:solidFill>
                  <a:srgbClr val="000000"/>
                </a:solidFill>
                <a:effectLst/>
                <a:latin typeface="system-ui"/>
              </a:rPr>
              <a:t>even</a:t>
            </a:r>
            <a:r>
              <a:rPr lang="en-US" sz="2800" b="0" i="0" dirty="0">
                <a:solidFill>
                  <a:srgbClr val="000000"/>
                </a:solidFill>
                <a:effectLst/>
                <a:latin typeface="system-ui"/>
              </a:rPr>
              <a:t> to the end of the age.” </a:t>
            </a:r>
            <a:r>
              <a:rPr lang="en-US" sz="2800" b="0" i="0" baseline="30000" dirty="0">
                <a:solidFill>
                  <a:srgbClr val="000000"/>
                </a:solidFill>
                <a:effectLst/>
                <a:latin typeface="system-ui"/>
              </a:rPr>
              <a:t>[</a:t>
            </a:r>
            <a:r>
              <a:rPr lang="en-US" sz="2800" b="0" i="0" baseline="30000" dirty="0">
                <a:solidFill>
                  <a:srgbClr val="517E90"/>
                </a:solidFill>
                <a:effectLst/>
                <a:latin typeface="system-ui"/>
                <a:hlinkClick r:id="rId4" tooltip="See footnote b"/>
              </a:rPr>
              <a:t>b</a:t>
            </a:r>
            <a:r>
              <a:rPr lang="en-US" sz="2800" b="0" i="0" baseline="30000" dirty="0">
                <a:solidFill>
                  <a:srgbClr val="000000"/>
                </a:solidFill>
                <a:effectLst/>
                <a:latin typeface="system-ui"/>
              </a:rPr>
              <a:t>]</a:t>
            </a:r>
            <a:r>
              <a:rPr lang="en-US" sz="2800" b="0" i="0" dirty="0" err="1">
                <a:solidFill>
                  <a:srgbClr val="000000"/>
                </a:solidFill>
                <a:effectLst/>
                <a:latin typeface="system-ui"/>
              </a:rPr>
              <a:t>Ame</a:t>
            </a:r>
            <a:endParaRPr lang="en-US" sz="1800" dirty="0">
              <a:effectLst/>
              <a:latin typeface="Tahoma" panose="020B0604030504040204" pitchFamily="34" charset="0"/>
              <a:ea typeface="Calibri" panose="020F0502020204030204" pitchFamily="34" charset="0"/>
            </a:endParaRPr>
          </a:p>
          <a:p>
            <a:pPr marL="0" marR="0">
              <a:spcBef>
                <a:spcPts val="0"/>
              </a:spcBef>
              <a:spcAft>
                <a:spcPts val="0"/>
              </a:spcAft>
              <a:tabLst>
                <a:tab pos="228600" algn="l"/>
              </a:tabLst>
            </a:pPr>
            <a:r>
              <a:rPr lang="en-US" sz="1800" dirty="0">
                <a:effectLst/>
                <a:latin typeface="Tahoma" panose="020B0604030504040204" pitchFamily="34" charset="0"/>
                <a:ea typeface="Calibri" panose="020F0502020204030204" pitchFamily="34" charset="0"/>
              </a:rPr>
              <a:t>The New Testament Church ministry is to preach the Gospel and prepare a people –  They were not specifically given the responsibility to declare a calendar.</a:t>
            </a:r>
          </a:p>
          <a:p>
            <a:pPr algn="l"/>
            <a:r>
              <a:rPr lang="en-US" b="1" i="0" dirty="0">
                <a:solidFill>
                  <a:srgbClr val="000000"/>
                </a:solidFill>
                <a:effectLst/>
                <a:latin typeface="system-ui"/>
              </a:rPr>
              <a:t>BUT </a:t>
            </a:r>
            <a:endParaRPr lang="en-US" b="0" i="0" dirty="0">
              <a:solidFill>
                <a:srgbClr val="000000"/>
              </a:solidFill>
              <a:effectLst/>
              <a:latin typeface="system-ui"/>
            </a:endParaRPr>
          </a:p>
          <a:p>
            <a:pPr algn="l"/>
            <a:r>
              <a:rPr lang="en-US" b="0" i="0" dirty="0">
                <a:solidFill>
                  <a:srgbClr val="000000"/>
                </a:solidFill>
                <a:effectLst/>
                <a:latin typeface="system-ui"/>
              </a:rPr>
              <a:t>Matthew 18:18 </a:t>
            </a:r>
            <a:r>
              <a:rPr lang="en-US" sz="1200" b="0" i="0" dirty="0">
                <a:solidFill>
                  <a:srgbClr val="000000"/>
                </a:solidFill>
                <a:effectLst/>
                <a:latin typeface="system-ui"/>
              </a:rPr>
              <a:t>(NKJ) </a:t>
            </a:r>
            <a:r>
              <a:rPr lang="en-US" b="1" i="0" baseline="30000" dirty="0">
                <a:solidFill>
                  <a:srgbClr val="000000"/>
                </a:solidFill>
                <a:effectLst/>
                <a:latin typeface="system-ui"/>
              </a:rPr>
              <a:t>18 </a:t>
            </a:r>
            <a:r>
              <a:rPr lang="en-US" b="0" i="0" dirty="0">
                <a:solidFill>
                  <a:srgbClr val="000000"/>
                </a:solidFill>
                <a:effectLst/>
                <a:latin typeface="system-ui"/>
              </a:rPr>
              <a:t>“Assuredly, I say to you, whatever you bind on earth will be bound in heaven, and whatever you loose on earth will be loosed in heaven.</a:t>
            </a:r>
          </a:p>
          <a:p>
            <a:pPr algn="l"/>
            <a:endParaRPr lang="en-US" b="0" i="0" dirty="0">
              <a:solidFill>
                <a:srgbClr val="000000"/>
              </a:solidFill>
              <a:effectLst/>
              <a:latin typeface="system-u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ahoma" panose="020B0604030504040204" pitchFamily="34" charset="0"/>
                <a:ea typeface="Times New Roman" panose="02020603050405020304" pitchFamily="18" charset="0"/>
              </a:rPr>
              <a:t>God has given His Church authority to make decisions in situations that are not clear.</a:t>
            </a:r>
            <a:endParaRPr lang="en-US" sz="1800" dirty="0">
              <a:effectLst/>
              <a:latin typeface="Arial" panose="020B0604020202020204" pitchFamily="34" charset="0"/>
              <a:ea typeface="Times New Roman" panose="02020603050405020304" pitchFamily="18" charset="0"/>
            </a:endParaRPr>
          </a:p>
          <a:p>
            <a:pPr algn="l"/>
            <a:endParaRPr lang="en-US" b="0" i="0" dirty="0">
              <a:solidFill>
                <a:srgbClr val="000000"/>
              </a:solidFill>
              <a:effectLst/>
              <a:latin typeface="system-ui"/>
            </a:endParaRPr>
          </a:p>
          <a:p>
            <a:pPr algn="l"/>
            <a:endParaRPr lang="en-US" b="0" i="0" dirty="0">
              <a:solidFill>
                <a:srgbClr val="000000"/>
              </a:solidFill>
              <a:effectLst/>
              <a:latin typeface="system-ui"/>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11</a:t>
            </a:fld>
            <a:endParaRPr lang="en-US" altLang="en-US" dirty="0"/>
          </a:p>
        </p:txBody>
      </p:sp>
    </p:spTree>
    <p:extLst>
      <p:ext uri="{BB962C8B-B14F-4D97-AF65-F5344CB8AC3E}">
        <p14:creationId xmlns:p14="http://schemas.microsoft.com/office/powerpoint/2010/main" val="1906169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r>
              <a:rPr lang="en-US" sz="1800" dirty="0">
                <a:effectLst/>
                <a:latin typeface="Tahoma" panose="020B0604030504040204" pitchFamily="34" charset="0"/>
                <a:ea typeface="Times New Roman" panose="02020603050405020304" pitchFamily="18" charset="0"/>
              </a:rPr>
              <a:t>{Click}{Click}{Click} {Click}</a:t>
            </a:r>
          </a:p>
          <a:p>
            <a:pPr algn="l"/>
            <a:endParaRPr lang="en-US" b="0" i="0" dirty="0">
              <a:solidFill>
                <a:srgbClr val="000000"/>
              </a:solidFill>
              <a:effectLst/>
              <a:latin typeface="system-ui"/>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12</a:t>
            </a:fld>
            <a:endParaRPr lang="en-US" altLang="en-US" dirty="0"/>
          </a:p>
        </p:txBody>
      </p:sp>
    </p:spTree>
    <p:extLst>
      <p:ext uri="{BB962C8B-B14F-4D97-AF65-F5344CB8AC3E}">
        <p14:creationId xmlns:p14="http://schemas.microsoft.com/office/powerpoint/2010/main" val="3798234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r>
              <a:rPr lang="en-US" sz="1800" dirty="0">
                <a:effectLst/>
                <a:latin typeface="Tahoma" panose="020B0604030504040204" pitchFamily="34" charset="0"/>
                <a:ea typeface="Times New Roman" panose="02020603050405020304" pitchFamily="18" charset="0"/>
              </a:rPr>
              <a:t>{Read} </a:t>
            </a:r>
          </a:p>
          <a:p>
            <a:pPr algn="l"/>
            <a:r>
              <a:rPr lang="en-US" b="0" i="0" dirty="0">
                <a:solidFill>
                  <a:srgbClr val="000000"/>
                </a:solidFill>
                <a:effectLst/>
                <a:latin typeface="system-ui"/>
              </a:rPr>
              <a:t>It is hard to pin down pure sources on a formal definition of the Observed Calendar. Some of this came from “discussions” I have had with people who believe in observed calendars. I learned some of this from HWA, Bob Fahey, Dan Dowd and others in the church through writings, sermons and direct discussion. If you know a source that states what the observed calendar definition specifics are I would like to read it. This is common Church knowledge compiled over the last 90 years.  </a:t>
            </a: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13</a:t>
            </a:fld>
            <a:endParaRPr lang="en-US" altLang="en-US" dirty="0"/>
          </a:p>
        </p:txBody>
      </p:sp>
    </p:spTree>
    <p:extLst>
      <p:ext uri="{BB962C8B-B14F-4D97-AF65-F5344CB8AC3E}">
        <p14:creationId xmlns:p14="http://schemas.microsoft.com/office/powerpoint/2010/main" val="336361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endParaRPr lang="en-US" sz="1800" dirty="0">
              <a:effectLst/>
              <a:latin typeface="Tahoma" panose="020B0604030504040204" pitchFamily="34" charset="0"/>
              <a:ea typeface="Times New Roman" panose="02020603050405020304" pitchFamily="18" charset="0"/>
            </a:endParaRPr>
          </a:p>
          <a:p>
            <a:pPr algn="l"/>
            <a:r>
              <a:rPr lang="en-US" b="0" i="0" dirty="0">
                <a:solidFill>
                  <a:srgbClr val="000000"/>
                </a:solidFill>
                <a:effectLst/>
                <a:latin typeface="system-ui"/>
              </a:rPr>
              <a:t>{Read}. The first problem with an “Observed Calendar” is that there are times you cannot see sun or moon. Heavy cloud cover, heavy rain, fog and other types of weather can block the sun and moon from being seen. </a:t>
            </a:r>
          </a:p>
          <a:p>
            <a:pPr algn="l"/>
            <a:r>
              <a:rPr lang="en-US" b="0" i="0" dirty="0">
                <a:solidFill>
                  <a:srgbClr val="000000"/>
                </a:solidFill>
                <a:effectLst/>
                <a:latin typeface="system-ui"/>
              </a:rPr>
              <a:t>{Read} {Read}</a:t>
            </a:r>
          </a:p>
          <a:p>
            <a:pPr algn="l"/>
            <a:r>
              <a:rPr lang="en-US" b="0" i="0" dirty="0">
                <a:solidFill>
                  <a:srgbClr val="000000"/>
                </a:solidFill>
                <a:effectLst/>
                <a:latin typeface="system-ui"/>
              </a:rPr>
              <a:t>Genesis 6:9 (NKJ) </a:t>
            </a:r>
            <a:r>
              <a:rPr lang="en-US" b="1" i="0" dirty="0">
                <a:solidFill>
                  <a:srgbClr val="000000"/>
                </a:solidFill>
                <a:effectLst/>
                <a:latin typeface="system-ui"/>
              </a:rPr>
              <a:t>Noah pleases God</a:t>
            </a:r>
          </a:p>
          <a:p>
            <a:pPr algn="l"/>
            <a:r>
              <a:rPr lang="en-US" b="1" i="0" baseline="30000" dirty="0">
                <a:solidFill>
                  <a:srgbClr val="000000"/>
                </a:solidFill>
                <a:effectLst/>
                <a:latin typeface="system-ui"/>
              </a:rPr>
              <a:t>9 </a:t>
            </a:r>
            <a:r>
              <a:rPr lang="en-US" b="0" i="0" dirty="0">
                <a:solidFill>
                  <a:srgbClr val="000000"/>
                </a:solidFill>
                <a:effectLst/>
                <a:latin typeface="system-ui"/>
              </a:rPr>
              <a:t>This is the genealogy of Noah. Noah was a just man, </a:t>
            </a:r>
            <a:r>
              <a:rPr lang="en-US" b="0" i="0" baseline="30000" dirty="0">
                <a:solidFill>
                  <a:srgbClr val="000000"/>
                </a:solidFill>
                <a:effectLst/>
                <a:latin typeface="system-ui"/>
              </a:rPr>
              <a:t>[</a:t>
            </a:r>
            <a:r>
              <a:rPr lang="en-US" b="0" i="0" baseline="30000" dirty="0">
                <a:solidFill>
                  <a:srgbClr val="517E90"/>
                </a:solidFill>
                <a:effectLst/>
                <a:latin typeface="system-ui"/>
                <a:hlinkClick r:id="rId3"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perfect in his generations. Noah walked with God.</a:t>
            </a:r>
          </a:p>
          <a:p>
            <a:pPr algn="l"/>
            <a:r>
              <a:rPr lang="en-US" b="0" i="0" dirty="0">
                <a:solidFill>
                  <a:srgbClr val="000000"/>
                </a:solidFill>
                <a:effectLst/>
                <a:latin typeface="system-ui"/>
              </a:rPr>
              <a:t>{Read} </a:t>
            </a:r>
          </a:p>
          <a:p>
            <a:pPr algn="l"/>
            <a:r>
              <a:rPr lang="en-US" b="0" i="0" dirty="0">
                <a:solidFill>
                  <a:srgbClr val="000000"/>
                </a:solidFill>
                <a:effectLst/>
                <a:latin typeface="system-ui"/>
              </a:rPr>
              <a:t>Genesis 6:16 (NKJ) </a:t>
            </a:r>
          </a:p>
          <a:p>
            <a:pPr algn="l"/>
            <a:r>
              <a:rPr lang="en-US" b="1" i="0" baseline="30000" dirty="0">
                <a:solidFill>
                  <a:srgbClr val="000000"/>
                </a:solidFill>
                <a:effectLst/>
                <a:latin typeface="system-ui"/>
              </a:rPr>
              <a:t>16 </a:t>
            </a:r>
            <a:r>
              <a:rPr lang="en-US" b="0" i="0" dirty="0">
                <a:solidFill>
                  <a:srgbClr val="000000"/>
                </a:solidFill>
                <a:effectLst/>
                <a:latin typeface="system-ui"/>
              </a:rPr>
              <a:t>You shall make a window for the ark….. </a:t>
            </a:r>
            <a:r>
              <a:rPr lang="en-US" b="0" i="1" dirty="0">
                <a:solidFill>
                  <a:srgbClr val="000000"/>
                </a:solidFill>
                <a:effectLst/>
                <a:latin typeface="system-ui"/>
              </a:rPr>
              <a:t>The ark had a window</a:t>
            </a:r>
            <a:br>
              <a:rPr lang="en-US" b="0" i="0" dirty="0">
                <a:solidFill>
                  <a:srgbClr val="000000"/>
                </a:solidFill>
                <a:effectLst/>
                <a:latin typeface="system-ui"/>
              </a:rPr>
            </a:br>
            <a:r>
              <a:rPr lang="en-US" b="0" i="0" dirty="0">
                <a:solidFill>
                  <a:srgbClr val="000000"/>
                </a:solidFill>
                <a:effectLst/>
                <a:latin typeface="system-ui"/>
              </a:rPr>
              <a:t>{Read}</a:t>
            </a:r>
          </a:p>
          <a:p>
            <a:pPr algn="l"/>
            <a:r>
              <a:rPr lang="en-US" b="0" i="0" dirty="0">
                <a:solidFill>
                  <a:srgbClr val="000000"/>
                </a:solidFill>
                <a:effectLst/>
                <a:latin typeface="system-ui"/>
              </a:rPr>
              <a:t>Genesis 7:11-12 (NKJ)</a:t>
            </a:r>
          </a:p>
          <a:p>
            <a:pPr algn="l"/>
            <a:r>
              <a:rPr lang="en-US" b="1" i="0" baseline="30000" dirty="0">
                <a:solidFill>
                  <a:srgbClr val="000000"/>
                </a:solidFill>
                <a:effectLst/>
                <a:latin typeface="system-ui"/>
              </a:rPr>
              <a:t>11 </a:t>
            </a:r>
            <a:r>
              <a:rPr lang="en-US" b="0" i="0" dirty="0">
                <a:solidFill>
                  <a:srgbClr val="000000"/>
                </a:solidFill>
                <a:effectLst/>
                <a:latin typeface="system-ui"/>
              </a:rPr>
              <a:t>In the six hundredth year of Noah’s life, in the second month, the seventeenth day of the month, on that day all the fountains of the great deep were broken up, and the windows of heaven were opened. </a:t>
            </a:r>
          </a:p>
          <a:p>
            <a:pPr algn="l"/>
            <a:r>
              <a:rPr lang="en-US" b="1" i="0" baseline="30000" dirty="0">
                <a:solidFill>
                  <a:srgbClr val="000000"/>
                </a:solidFill>
                <a:effectLst/>
                <a:latin typeface="system-ui"/>
              </a:rPr>
              <a:t>12 </a:t>
            </a:r>
            <a:r>
              <a:rPr lang="en-US" b="0" i="0" dirty="0">
                <a:solidFill>
                  <a:srgbClr val="000000"/>
                </a:solidFill>
                <a:effectLst/>
                <a:latin typeface="system-ui"/>
              </a:rPr>
              <a:t>And the rain was on the earth forty days and forty nights.</a:t>
            </a:r>
          </a:p>
          <a:p>
            <a:pPr algn="l"/>
            <a:endParaRPr lang="en-US" b="0" i="0" dirty="0">
              <a:solidFill>
                <a:srgbClr val="000000"/>
              </a:solidFill>
              <a:effectLst/>
              <a:latin typeface="system-ui"/>
            </a:endParaRPr>
          </a:p>
          <a:p>
            <a:pPr algn="l"/>
            <a:endParaRPr lang="en-US" b="0" i="0" dirty="0">
              <a:solidFill>
                <a:srgbClr val="000000"/>
              </a:solidFill>
              <a:effectLst/>
              <a:latin typeface="system-ui"/>
            </a:endParaRPr>
          </a:p>
          <a:p>
            <a:pPr algn="l"/>
            <a:r>
              <a:rPr lang="en-US" b="0" i="0" dirty="0">
                <a:solidFill>
                  <a:srgbClr val="000000"/>
                </a:solidFill>
                <a:effectLst/>
                <a:latin typeface="system-ui"/>
              </a:rPr>
              <a:t> </a:t>
            </a: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14</a:t>
            </a:fld>
            <a:endParaRPr lang="en-US" altLang="en-US" dirty="0"/>
          </a:p>
        </p:txBody>
      </p:sp>
    </p:spTree>
    <p:extLst>
      <p:ext uri="{BB962C8B-B14F-4D97-AF65-F5344CB8AC3E}">
        <p14:creationId xmlns:p14="http://schemas.microsoft.com/office/powerpoint/2010/main" val="557756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r>
              <a:rPr lang="en-US" sz="1800" dirty="0">
                <a:effectLst/>
                <a:latin typeface="Tahoma" panose="020B0604030504040204" pitchFamily="34" charset="0"/>
                <a:ea typeface="Times New Roman" panose="02020603050405020304" pitchFamily="18" charset="0"/>
              </a:rPr>
              <a:t>{Read}{Comment}</a:t>
            </a:r>
          </a:p>
          <a:p>
            <a:pPr algn="l"/>
            <a:r>
              <a:rPr lang="en-US" sz="2800" b="0" i="0" dirty="0">
                <a:solidFill>
                  <a:srgbClr val="000000"/>
                </a:solidFill>
                <a:effectLst/>
                <a:latin typeface="system-ui"/>
              </a:rPr>
              <a:t>Genesis 8:3-6 (NIV)</a:t>
            </a:r>
          </a:p>
          <a:p>
            <a:pPr algn="l"/>
            <a:r>
              <a:rPr lang="en-US" sz="2800" b="1" i="0" baseline="30000" dirty="0">
                <a:solidFill>
                  <a:srgbClr val="000000"/>
                </a:solidFill>
                <a:effectLst/>
                <a:latin typeface="system-ui"/>
              </a:rPr>
              <a:t>3 </a:t>
            </a:r>
            <a:r>
              <a:rPr lang="en-US" sz="2800" b="0" i="0" dirty="0">
                <a:solidFill>
                  <a:srgbClr val="000000"/>
                </a:solidFill>
                <a:effectLst/>
                <a:latin typeface="system-ui"/>
              </a:rPr>
              <a:t>The water receded steadily from the earth. At the end of the hundred and fifty days the water had gone down, </a:t>
            </a:r>
            <a:r>
              <a:rPr lang="en-US" sz="2800" b="1" i="0" baseline="30000" dirty="0">
                <a:solidFill>
                  <a:srgbClr val="000000"/>
                </a:solidFill>
                <a:effectLst/>
                <a:latin typeface="system-ui"/>
              </a:rPr>
              <a:t>4 </a:t>
            </a:r>
            <a:r>
              <a:rPr lang="en-US" sz="2800" b="0" i="0" dirty="0">
                <a:solidFill>
                  <a:srgbClr val="000000"/>
                </a:solidFill>
                <a:effectLst/>
                <a:latin typeface="system-ui"/>
              </a:rPr>
              <a:t>and on the seventeenth day of the seventh month the ark came to rest on the mountains of Ararat. </a:t>
            </a:r>
            <a:r>
              <a:rPr lang="en-US" sz="2800" b="1" i="0" baseline="30000" dirty="0">
                <a:solidFill>
                  <a:srgbClr val="000000"/>
                </a:solidFill>
                <a:effectLst/>
                <a:latin typeface="system-ui"/>
              </a:rPr>
              <a:t>5 </a:t>
            </a:r>
            <a:r>
              <a:rPr lang="en-US" sz="2800" b="0" i="0" dirty="0">
                <a:solidFill>
                  <a:srgbClr val="000000"/>
                </a:solidFill>
                <a:effectLst/>
                <a:latin typeface="system-ui"/>
              </a:rPr>
              <a:t>The waters continued to recede until the tenth month, and on the first day of the tenth month the tops of the mountains became visible.</a:t>
            </a:r>
          </a:p>
          <a:p>
            <a:pPr algn="l"/>
            <a:r>
              <a:rPr lang="en-US" sz="2800" b="1" i="0" baseline="30000" dirty="0">
                <a:solidFill>
                  <a:srgbClr val="000000"/>
                </a:solidFill>
                <a:effectLst/>
                <a:latin typeface="system-ui"/>
              </a:rPr>
              <a:t>6 </a:t>
            </a:r>
            <a:r>
              <a:rPr lang="en-US" sz="2800" b="0" i="0" dirty="0">
                <a:solidFill>
                  <a:srgbClr val="000000"/>
                </a:solidFill>
                <a:effectLst/>
                <a:latin typeface="system-ui"/>
              </a:rPr>
              <a:t>After forty days Noah opened a window he had made in the ark</a:t>
            </a:r>
          </a:p>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endParaRPr lang="en-US" sz="1800" dirty="0">
              <a:effectLst/>
              <a:latin typeface="Tahoma" panose="020B0604030504040204" pitchFamily="34" charset="0"/>
              <a:ea typeface="Times New Roman" panose="02020603050405020304" pitchFamily="18" charset="0"/>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15</a:t>
            </a:fld>
            <a:endParaRPr lang="en-US" altLang="en-US" dirty="0"/>
          </a:p>
        </p:txBody>
      </p:sp>
    </p:spTree>
    <p:extLst>
      <p:ext uri="{BB962C8B-B14F-4D97-AF65-F5344CB8AC3E}">
        <p14:creationId xmlns:p14="http://schemas.microsoft.com/office/powerpoint/2010/main" val="1011930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endParaRPr lang="en-US" sz="1800" dirty="0">
              <a:effectLst/>
              <a:latin typeface="Tahoma" panose="020B0604030504040204" pitchFamily="34"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system-ui"/>
              </a:rPr>
              <a:t>{Read}.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i="0" dirty="0">
                <a:solidFill>
                  <a:srgbClr val="000000"/>
                </a:solidFill>
                <a:effectLst/>
                <a:latin typeface="system-ui"/>
                <a:ea typeface="Times New Roman" panose="02020603050405020304" pitchFamily="18" charset="0"/>
              </a:rPr>
              <a:t>The Jews began to keep two days for each Holy Day due to ancient communication deficiencies. Modern Jews has question this but modern Jewish Scholars go back to Rabbi Hai Gaon (different than </a:t>
            </a:r>
            <a:r>
              <a:rPr lang="en-US" sz="1800" dirty="0">
                <a:effectLst/>
                <a:latin typeface="Tahoma" panose="020B0604030504040204" pitchFamily="34" charset="0"/>
                <a:ea typeface="Calibri" panose="020F0502020204030204" pitchFamily="34" charset="0"/>
              </a:rPr>
              <a:t>Saadia Gaon</a:t>
            </a:r>
            <a:r>
              <a:rPr lang="en-US" sz="1800" b="0" i="0" dirty="0">
                <a:solidFill>
                  <a:srgbClr val="000000"/>
                </a:solidFill>
                <a:effectLst/>
                <a:latin typeface="system-ui"/>
                <a:ea typeface="Times New Roman" panose="02020603050405020304" pitchFamily="18" charset="0"/>
              </a:rPr>
              <a:t>) which states </a:t>
            </a:r>
            <a:r>
              <a:rPr lang="en-US" sz="1800" dirty="0">
                <a:solidFill>
                  <a:srgbClr val="FF0000"/>
                </a:solidFill>
                <a:effectLst/>
                <a:latin typeface="Calibri" panose="020F0502020204030204" pitchFamily="34" charset="0"/>
                <a:ea typeface="Calibri" panose="020F0502020204030204" pitchFamily="34" charset="0"/>
              </a:rPr>
              <a:t>“Be careful to keep the customs of your forefathers and keep two days of Yom Tov.” Why not state simply that we should keep two days lest there develop some doubt as to the correct day?</a:t>
            </a:r>
            <a:endParaRPr lang="en-US" sz="1800" b="0" i="0" dirty="0">
              <a:solidFill>
                <a:srgbClr val="000000"/>
              </a:solidFill>
              <a:effectLst/>
              <a:latin typeface="system-ui"/>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Tahoma" panose="020B0604030504040204" pitchFamily="34"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ahoma" panose="020B0604030504040204" pitchFamily="34" charset="0"/>
                <a:ea typeface="Times New Roman" panose="02020603050405020304" pitchFamily="18" charset="0"/>
              </a:rPr>
              <a:t>This part of the reason the Jews keep the Holy Days (except for Atonement) for 2 days.  The Jews are trying to cover all possible scenarios. There are some Jewish Scholars that believe in the calculated calendar and there are other Jewish Scholars that believe in an observed calendar. This causes confusing. Yet, it is clear from Leviticus 23 and Numbers 29 that the Holy Days are only kept for one day.</a:t>
            </a:r>
          </a:p>
          <a:p>
            <a:pPr algn="l"/>
            <a:r>
              <a:rPr lang="en-US" sz="2800" b="0" i="0" dirty="0">
                <a:solidFill>
                  <a:srgbClr val="000000"/>
                </a:solidFill>
                <a:effectLst/>
                <a:latin typeface="system-ui"/>
              </a:rPr>
              <a:t>1 Corinthians 14:33 (NKJ) </a:t>
            </a:r>
            <a:r>
              <a:rPr lang="en-US" sz="2800" b="1" i="0" baseline="30000" dirty="0">
                <a:solidFill>
                  <a:srgbClr val="000000"/>
                </a:solidFill>
                <a:effectLst/>
                <a:latin typeface="system-ui"/>
              </a:rPr>
              <a:t>33 </a:t>
            </a:r>
            <a:r>
              <a:rPr lang="en-US" sz="2800" b="0" i="0" dirty="0">
                <a:solidFill>
                  <a:srgbClr val="000000"/>
                </a:solidFill>
                <a:effectLst/>
                <a:latin typeface="system-ui"/>
              </a:rPr>
              <a:t>For God is not </a:t>
            </a:r>
            <a:r>
              <a:rPr lang="en-US" sz="2800" b="0" i="1" dirty="0">
                <a:solidFill>
                  <a:srgbClr val="000000"/>
                </a:solidFill>
                <a:effectLst/>
                <a:latin typeface="system-ui"/>
              </a:rPr>
              <a:t>the author</a:t>
            </a:r>
            <a:r>
              <a:rPr lang="en-US" sz="2800" b="0" i="0" dirty="0">
                <a:solidFill>
                  <a:srgbClr val="000000"/>
                </a:solidFill>
                <a:effectLst/>
                <a:latin typeface="system-ui"/>
              </a:rPr>
              <a:t> of </a:t>
            </a:r>
            <a:r>
              <a:rPr lang="en-US" sz="2800" b="0" i="0" baseline="30000" dirty="0">
                <a:solidFill>
                  <a:srgbClr val="000000"/>
                </a:solidFill>
                <a:effectLst/>
                <a:latin typeface="system-ui"/>
              </a:rPr>
              <a:t>[</a:t>
            </a:r>
            <a:r>
              <a:rPr lang="en-US" sz="2800" b="0" i="0" baseline="30000" dirty="0">
                <a:solidFill>
                  <a:srgbClr val="517E90"/>
                </a:solidFill>
                <a:effectLst/>
                <a:latin typeface="system-ui"/>
                <a:hlinkClick r:id="rId3" tooltip="See footnote a"/>
              </a:rPr>
              <a:t>a</a:t>
            </a:r>
            <a:r>
              <a:rPr lang="en-US" sz="2800" b="0" i="0" baseline="30000" dirty="0">
                <a:solidFill>
                  <a:srgbClr val="000000"/>
                </a:solidFill>
                <a:effectLst/>
                <a:latin typeface="system-ui"/>
              </a:rPr>
              <a:t>]</a:t>
            </a:r>
            <a:r>
              <a:rPr lang="en-US" sz="2800" b="0" i="0" dirty="0">
                <a:solidFill>
                  <a:srgbClr val="000000"/>
                </a:solidFill>
                <a:effectLst/>
                <a:latin typeface="system-ui"/>
              </a:rPr>
              <a:t>confusion but of peace, as in all the churches of the saints.</a:t>
            </a:r>
          </a:p>
          <a:p>
            <a:pPr algn="l"/>
            <a:endParaRPr lang="en-US" sz="2800" b="0" i="0" dirty="0">
              <a:solidFill>
                <a:srgbClr val="000000"/>
              </a:solidFill>
              <a:effectLst/>
              <a:latin typeface="system-ui"/>
            </a:endParaRPr>
          </a:p>
          <a:p>
            <a:pPr algn="l"/>
            <a:r>
              <a:rPr lang="en-US" sz="2800" b="0" i="0" dirty="0">
                <a:solidFill>
                  <a:srgbClr val="000000"/>
                </a:solidFill>
                <a:effectLst/>
                <a:latin typeface="system-ui"/>
              </a:rPr>
              <a:t>{Extra Reading}</a:t>
            </a:r>
          </a:p>
          <a:p>
            <a:pPr algn="l"/>
            <a:r>
              <a:rPr lang="en-US" sz="4000" b="0" i="0" dirty="0">
                <a:solidFill>
                  <a:srgbClr val="000000"/>
                </a:solidFill>
                <a:effectLst/>
                <a:latin typeface="Arial" panose="020B0604020202020204" pitchFamily="34" charset="0"/>
              </a:rPr>
              <a:t>https://www.chabad.org/library/article_cdo/aid/527614/jewish/Why-Do-We-Still-Celebrate-Holidays-for-Two-Days-in-the-Diaspora.htm</a:t>
            </a:r>
          </a:p>
          <a:p>
            <a:pPr algn="l"/>
            <a:endParaRPr lang="en-US" sz="4000" b="0" i="0" dirty="0">
              <a:solidFill>
                <a:srgbClr val="000000"/>
              </a:solidFill>
              <a:effectLst/>
              <a:latin typeface="Arial" panose="020B0604020202020204" pitchFamily="34" charset="0"/>
            </a:endParaRPr>
          </a:p>
          <a:p>
            <a:pPr algn="l"/>
            <a:r>
              <a:rPr lang="en-US" sz="4000" b="0" i="0" dirty="0">
                <a:solidFill>
                  <a:srgbClr val="000000"/>
                </a:solidFill>
                <a:effectLst/>
                <a:latin typeface="Arial" panose="020B0604020202020204" pitchFamily="34" charset="0"/>
              </a:rPr>
              <a:t>Rabbi Hai Gaon was the undisputed authority on Jewish law in the early 11th century. He writes that the requirement that one should keep a second day of Yom Tov outside of Israel really stems from the days of the prophets, and perhaps even from the days of Yehoshua (Joshua) ben Nun.</a:t>
            </a:r>
          </a:p>
          <a:p>
            <a:pPr algn="l"/>
            <a:r>
              <a:rPr lang="en-US" sz="4000" b="0" i="0" dirty="0">
                <a:solidFill>
                  <a:srgbClr val="000000"/>
                </a:solidFill>
                <a:effectLst/>
                <a:latin typeface="Arial" panose="020B0604020202020204" pitchFamily="34" charset="0"/>
              </a:rPr>
              <a:t>Based on this, he explains the somewhat curious wording of the Talmud cited earlier: “Be careful to keep the customs of your forefathers and keep two days of Yom Tov.” Why not state simply that we should keep two days lest there develop some doubt as to the correct day?</a:t>
            </a:r>
          </a:p>
          <a:p>
            <a:pPr algn="l"/>
            <a:endParaRPr lang="en-US" sz="2800" b="0" i="0" dirty="0">
              <a:solidFill>
                <a:srgbClr val="000000"/>
              </a:solidFill>
              <a:effectLst/>
              <a:latin typeface="system-u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Times New Roman" panose="02020603050405020304" pitchFamily="18" charset="0"/>
            </a:endParaRPr>
          </a:p>
          <a:p>
            <a:pPr algn="l"/>
            <a:endParaRPr lang="en-US" b="0" i="0" dirty="0">
              <a:solidFill>
                <a:srgbClr val="000000"/>
              </a:solidFill>
              <a:effectLst/>
              <a:latin typeface="system-ui"/>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16</a:t>
            </a:fld>
            <a:endParaRPr lang="en-US" altLang="en-US" dirty="0"/>
          </a:p>
        </p:txBody>
      </p:sp>
    </p:spTree>
    <p:extLst>
      <p:ext uri="{BB962C8B-B14F-4D97-AF65-F5344CB8AC3E}">
        <p14:creationId xmlns:p14="http://schemas.microsoft.com/office/powerpoint/2010/main" val="3829175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endParaRPr lang="en-US" sz="1800" dirty="0">
              <a:effectLst/>
              <a:latin typeface="Tahoma" panose="020B0604030504040204" pitchFamily="34"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system-ui"/>
              </a:rPr>
              <a:t>{Read}. </a:t>
            </a: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17</a:t>
            </a:fld>
            <a:endParaRPr lang="en-US" altLang="en-US" dirty="0"/>
          </a:p>
        </p:txBody>
      </p:sp>
    </p:spTree>
    <p:extLst>
      <p:ext uri="{BB962C8B-B14F-4D97-AF65-F5344CB8AC3E}">
        <p14:creationId xmlns:p14="http://schemas.microsoft.com/office/powerpoint/2010/main" val="278568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endParaRPr lang="en-US" sz="1800" dirty="0">
              <a:effectLst/>
              <a:latin typeface="Tahoma" panose="020B0604030504040204" pitchFamily="34" charset="0"/>
              <a:ea typeface="Times New Roman" panose="02020603050405020304" pitchFamily="18" charset="0"/>
            </a:endParaRPr>
          </a:p>
          <a:p>
            <a:pPr algn="l"/>
            <a:r>
              <a:rPr lang="en-US" b="0" i="0" dirty="0">
                <a:solidFill>
                  <a:srgbClr val="000000"/>
                </a:solidFill>
                <a:effectLst/>
                <a:latin typeface="system-ui"/>
              </a:rPr>
              <a:t>{Read}. Exodus 31:1-11 (NIV)</a:t>
            </a:r>
          </a:p>
          <a:p>
            <a:pPr algn="l"/>
            <a:r>
              <a:rPr lang="en-US" b="1" i="0" dirty="0">
                <a:solidFill>
                  <a:srgbClr val="000000"/>
                </a:solidFill>
                <a:effectLst/>
                <a:latin typeface="system-ui"/>
              </a:rPr>
              <a:t>Bezalel and Oholiab</a:t>
            </a:r>
          </a:p>
          <a:p>
            <a:pPr algn="l"/>
            <a:r>
              <a:rPr lang="en-US" b="1" i="0" dirty="0">
                <a:solidFill>
                  <a:srgbClr val="000000"/>
                </a:solidFill>
                <a:effectLst/>
                <a:latin typeface="system-ui"/>
              </a:rPr>
              <a:t>31 Then the </a:t>
            </a:r>
            <a:r>
              <a:rPr lang="en-US" b="1" i="0" cap="small" dirty="0">
                <a:solidFill>
                  <a:srgbClr val="000000"/>
                </a:solidFill>
                <a:effectLst/>
                <a:latin typeface="system-ui"/>
              </a:rPr>
              <a:t>Lord</a:t>
            </a:r>
            <a:r>
              <a:rPr lang="en-US" b="1" i="0" dirty="0">
                <a:solidFill>
                  <a:srgbClr val="000000"/>
                </a:solidFill>
                <a:effectLst/>
                <a:latin typeface="system-ui"/>
              </a:rPr>
              <a:t> said to Moses, </a:t>
            </a:r>
            <a:r>
              <a:rPr lang="en-US" b="1" i="0" baseline="30000" dirty="0">
                <a:solidFill>
                  <a:srgbClr val="000000"/>
                </a:solidFill>
                <a:effectLst/>
                <a:latin typeface="system-ui"/>
              </a:rPr>
              <a:t>2 </a:t>
            </a:r>
            <a:r>
              <a:rPr lang="en-US" b="1" i="0" dirty="0">
                <a:solidFill>
                  <a:srgbClr val="000000"/>
                </a:solidFill>
                <a:effectLst/>
                <a:latin typeface="system-ui"/>
              </a:rPr>
              <a:t>“See, I have chosen Bezalel son of Uri, the son of </a:t>
            </a:r>
            <a:r>
              <a:rPr lang="en-US" b="1" i="0" dirty="0" err="1">
                <a:solidFill>
                  <a:srgbClr val="000000"/>
                </a:solidFill>
                <a:effectLst/>
                <a:latin typeface="system-ui"/>
              </a:rPr>
              <a:t>Hur</a:t>
            </a:r>
            <a:r>
              <a:rPr lang="en-US" b="1" i="0" dirty="0">
                <a:solidFill>
                  <a:srgbClr val="000000"/>
                </a:solidFill>
                <a:effectLst/>
                <a:latin typeface="system-ui"/>
              </a:rPr>
              <a:t>, of the tribe of Judah, </a:t>
            </a:r>
            <a:r>
              <a:rPr lang="en-US" b="1" i="0" baseline="30000" dirty="0">
                <a:solidFill>
                  <a:srgbClr val="000000"/>
                </a:solidFill>
                <a:effectLst/>
                <a:latin typeface="system-ui"/>
              </a:rPr>
              <a:t>3 </a:t>
            </a:r>
            <a:r>
              <a:rPr lang="en-US" b="1" i="0" dirty="0">
                <a:solidFill>
                  <a:srgbClr val="000000"/>
                </a:solidFill>
                <a:effectLst/>
                <a:latin typeface="system-ui"/>
              </a:rPr>
              <a:t>and I have filled him with the Spirit of God, with wisdom, with understanding, with knowledge and with all kinds of skills— </a:t>
            </a:r>
            <a:r>
              <a:rPr lang="en-US" b="1" i="0" baseline="30000" dirty="0">
                <a:solidFill>
                  <a:srgbClr val="000000"/>
                </a:solidFill>
                <a:effectLst/>
                <a:latin typeface="system-ui"/>
              </a:rPr>
              <a:t>4 </a:t>
            </a:r>
            <a:r>
              <a:rPr lang="en-US" b="0" i="0" dirty="0">
                <a:solidFill>
                  <a:srgbClr val="000000"/>
                </a:solidFill>
                <a:effectLst/>
                <a:latin typeface="system-ui"/>
              </a:rPr>
              <a:t>to make artistic designs for work in gold, silver and bronze, </a:t>
            </a:r>
            <a:r>
              <a:rPr lang="en-US" b="1" i="0" baseline="30000" dirty="0">
                <a:solidFill>
                  <a:srgbClr val="000000"/>
                </a:solidFill>
                <a:effectLst/>
                <a:latin typeface="system-ui"/>
              </a:rPr>
              <a:t>5 </a:t>
            </a:r>
            <a:r>
              <a:rPr lang="en-US" b="0" i="0" dirty="0">
                <a:solidFill>
                  <a:srgbClr val="000000"/>
                </a:solidFill>
                <a:effectLst/>
                <a:latin typeface="system-ui"/>
              </a:rPr>
              <a:t>to cut and set stones, to work in wood, and to engage in all kinds of crafts. </a:t>
            </a:r>
            <a:r>
              <a:rPr lang="en-US" b="1" i="0" baseline="30000" dirty="0">
                <a:solidFill>
                  <a:srgbClr val="000000"/>
                </a:solidFill>
                <a:effectLst/>
                <a:latin typeface="system-ui"/>
              </a:rPr>
              <a:t>6 </a:t>
            </a:r>
            <a:r>
              <a:rPr lang="en-US" b="0" i="0" dirty="0">
                <a:solidFill>
                  <a:srgbClr val="000000"/>
                </a:solidFill>
                <a:effectLst/>
                <a:latin typeface="system-ui"/>
              </a:rPr>
              <a:t>Moreover, I have appointed Oholiab son of </a:t>
            </a:r>
            <a:r>
              <a:rPr lang="en-US" b="0" i="0" dirty="0" err="1">
                <a:solidFill>
                  <a:srgbClr val="000000"/>
                </a:solidFill>
                <a:effectLst/>
                <a:latin typeface="system-ui"/>
              </a:rPr>
              <a:t>Ahisamak</a:t>
            </a:r>
            <a:r>
              <a:rPr lang="en-US" b="0" i="0" dirty="0">
                <a:solidFill>
                  <a:srgbClr val="000000"/>
                </a:solidFill>
                <a:effectLst/>
                <a:latin typeface="system-ui"/>
              </a:rPr>
              <a:t>, of the tribe of Dan, to help him. Also I have given ability to all the skilled workers to make everything I have commanded you: </a:t>
            </a:r>
            <a:r>
              <a:rPr lang="en-US" b="1" i="0" baseline="30000" dirty="0">
                <a:solidFill>
                  <a:srgbClr val="000000"/>
                </a:solidFill>
                <a:effectLst/>
                <a:latin typeface="system-ui"/>
              </a:rPr>
              <a:t>7 </a:t>
            </a:r>
            <a:r>
              <a:rPr lang="en-US" b="0" i="0" dirty="0">
                <a:solidFill>
                  <a:srgbClr val="000000"/>
                </a:solidFill>
                <a:effectLst/>
                <a:latin typeface="system-ui"/>
              </a:rPr>
              <a:t>the tent of meeting, the ark of the covenant law with the atonement cover on it, and all the other furnishings of the tent— </a:t>
            </a:r>
            <a:r>
              <a:rPr lang="en-US" b="1" i="0" baseline="30000" dirty="0">
                <a:solidFill>
                  <a:srgbClr val="000000"/>
                </a:solidFill>
                <a:effectLst/>
                <a:latin typeface="system-ui"/>
              </a:rPr>
              <a:t>8 </a:t>
            </a:r>
            <a:r>
              <a:rPr lang="en-US" b="0" i="0" dirty="0">
                <a:solidFill>
                  <a:srgbClr val="000000"/>
                </a:solidFill>
                <a:effectLst/>
                <a:latin typeface="system-ui"/>
              </a:rPr>
              <a:t>the table and its articles, the pure gold lampstand and all its accessories, the altar of incense, </a:t>
            </a:r>
            <a:r>
              <a:rPr lang="en-US" b="1" i="0" baseline="30000" dirty="0">
                <a:solidFill>
                  <a:srgbClr val="000000"/>
                </a:solidFill>
                <a:effectLst/>
                <a:latin typeface="system-ui"/>
              </a:rPr>
              <a:t>9 </a:t>
            </a:r>
            <a:r>
              <a:rPr lang="en-US" b="0" i="0" dirty="0">
                <a:solidFill>
                  <a:srgbClr val="000000"/>
                </a:solidFill>
                <a:effectLst/>
                <a:latin typeface="system-ui"/>
              </a:rPr>
              <a:t>the altar of burnt offering and all its utensils, the basin with its stand— </a:t>
            </a:r>
            <a:r>
              <a:rPr lang="en-US" b="1" i="0" baseline="30000" dirty="0">
                <a:solidFill>
                  <a:srgbClr val="000000"/>
                </a:solidFill>
                <a:effectLst/>
                <a:latin typeface="system-ui"/>
              </a:rPr>
              <a:t>10 </a:t>
            </a:r>
            <a:r>
              <a:rPr lang="en-US" b="0" i="0" dirty="0">
                <a:solidFill>
                  <a:srgbClr val="000000"/>
                </a:solidFill>
                <a:effectLst/>
                <a:latin typeface="system-ui"/>
              </a:rPr>
              <a:t>and also the woven garments, both the sacred garments for Aaron the priest and the garments for his sons when they serve as priests, </a:t>
            </a:r>
            <a:r>
              <a:rPr lang="en-US" b="1" i="0" baseline="30000" dirty="0">
                <a:solidFill>
                  <a:srgbClr val="000000"/>
                </a:solidFill>
                <a:effectLst/>
                <a:latin typeface="system-ui"/>
              </a:rPr>
              <a:t>11 </a:t>
            </a:r>
            <a:r>
              <a:rPr lang="en-US" b="0" i="0" dirty="0">
                <a:solidFill>
                  <a:srgbClr val="000000"/>
                </a:solidFill>
                <a:effectLst/>
                <a:latin typeface="system-ui"/>
              </a:rPr>
              <a:t>and the anointing oil and fragrant incense for the Holy Place. They are to make them just as I commanded you.”</a:t>
            </a:r>
          </a:p>
          <a:p>
            <a:pPr algn="l"/>
            <a:endParaRPr lang="en-US" b="0" i="0" dirty="0">
              <a:solidFill>
                <a:srgbClr val="000000"/>
              </a:solidFill>
              <a:effectLst/>
              <a:latin typeface="system-ui"/>
            </a:endParaRPr>
          </a:p>
          <a:p>
            <a:pPr algn="l"/>
            <a:r>
              <a:rPr lang="en-US" b="0" i="0" dirty="0">
                <a:solidFill>
                  <a:srgbClr val="000000"/>
                </a:solidFill>
                <a:effectLst/>
                <a:latin typeface="system-ui"/>
              </a:rPr>
              <a:t>http://www.jewishencyclopedia.com/articles/3920-calendar-history-of</a:t>
            </a:r>
          </a:p>
          <a:p>
            <a:pPr algn="l"/>
            <a:endParaRPr lang="en-US" b="0" i="0" dirty="0">
              <a:solidFill>
                <a:srgbClr val="000000"/>
              </a:solidFill>
              <a:effectLst/>
              <a:latin typeface="system-ui"/>
            </a:endParaRPr>
          </a:p>
          <a:p>
            <a:pPr algn="l"/>
            <a:r>
              <a:rPr lang="en-US" b="0" i="0" dirty="0">
                <a:solidFill>
                  <a:srgbClr val="000000"/>
                </a:solidFill>
                <a:effectLst/>
                <a:latin typeface="system-ui"/>
              </a:rPr>
              <a:t>I believe calculating the calendar was a skill and Jewish historical documents when compared to modern science seems to back this up. There is a belief in modern science and some who believe in the observe calendar that the Levites could not have calculated the moon cycle accurately. </a:t>
            </a:r>
          </a:p>
          <a:p>
            <a:pPr algn="l"/>
            <a:endParaRPr lang="en-US" b="0" i="0" dirty="0">
              <a:solidFill>
                <a:srgbClr val="000000"/>
              </a:solidFill>
              <a:effectLst/>
              <a:latin typeface="system-ui"/>
            </a:endParaRPr>
          </a:p>
          <a:p>
            <a:pPr algn="l"/>
            <a:r>
              <a:rPr lang="en-US" b="0" i="0" dirty="0">
                <a:solidFill>
                  <a:srgbClr val="000000"/>
                </a:solidFill>
                <a:effectLst/>
                <a:latin typeface="system-ui"/>
              </a:rPr>
              <a:t>From Jewish encyclopedia we {Read Levities}</a:t>
            </a:r>
          </a:p>
          <a:p>
            <a:pPr algn="l"/>
            <a:r>
              <a:rPr lang="en-US" b="0" i="0" dirty="0">
                <a:solidFill>
                  <a:srgbClr val="000000"/>
                </a:solidFill>
                <a:effectLst/>
                <a:latin typeface="system-ui"/>
              </a:rPr>
              <a:t>From https://moonblink.info/Eclipse/why/months {Read Scientist} </a:t>
            </a:r>
          </a:p>
          <a:p>
            <a:pPr algn="l"/>
            <a:r>
              <a:rPr lang="en-US" b="0" i="0" dirty="0">
                <a:solidFill>
                  <a:srgbClr val="000000"/>
                </a:solidFill>
                <a:effectLst/>
                <a:latin typeface="system-ui"/>
              </a:rPr>
              <a:t>See The Levites were .000001 wrong… totally off the mark. </a:t>
            </a:r>
            <a:r>
              <a:rPr lang="en-US" b="0" i="0" dirty="0">
                <a:solidFill>
                  <a:srgbClr val="000000"/>
                </a:solidFill>
                <a:effectLst/>
                <a:latin typeface="system-ui"/>
                <a:sym typeface="Wingdings" panose="05000000000000000000" pitchFamily="2" charset="2"/>
              </a:rPr>
              <a:t></a:t>
            </a:r>
            <a:endParaRPr lang="en-US" b="0" i="0" dirty="0">
              <a:solidFill>
                <a:srgbClr val="000000"/>
              </a:solidFill>
              <a:effectLst/>
              <a:latin typeface="system-ui"/>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18</a:t>
            </a:fld>
            <a:endParaRPr lang="en-US" altLang="en-US" dirty="0"/>
          </a:p>
        </p:txBody>
      </p:sp>
    </p:spTree>
    <p:extLst>
      <p:ext uri="{BB962C8B-B14F-4D97-AF65-F5344CB8AC3E}">
        <p14:creationId xmlns:p14="http://schemas.microsoft.com/office/powerpoint/2010/main" val="2927482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endParaRPr lang="en-US" sz="1800" dirty="0">
              <a:effectLst/>
              <a:latin typeface="Tahoma" panose="020B0604030504040204" pitchFamily="34" charset="0"/>
              <a:ea typeface="Times New Roman" panose="02020603050405020304" pitchFamily="18" charset="0"/>
            </a:endParaRPr>
          </a:p>
          <a:p>
            <a:pPr algn="l"/>
            <a:r>
              <a:rPr lang="en-US" b="0" i="0" dirty="0">
                <a:solidFill>
                  <a:srgbClr val="000000"/>
                </a:solidFill>
                <a:effectLst/>
                <a:latin typeface="system-ui"/>
              </a:rPr>
              <a:t>{Read}. </a:t>
            </a:r>
          </a:p>
          <a:p>
            <a:pPr algn="l"/>
            <a:r>
              <a:rPr lang="en-US" b="0" i="0" dirty="0">
                <a:solidFill>
                  <a:srgbClr val="000000"/>
                </a:solidFill>
                <a:effectLst/>
                <a:latin typeface="system-ui"/>
              </a:rPr>
              <a:t>1 Samuel 20:5 (NKJ) </a:t>
            </a:r>
            <a:r>
              <a:rPr lang="en-US" b="1" i="0" baseline="30000" dirty="0">
                <a:solidFill>
                  <a:srgbClr val="000000"/>
                </a:solidFill>
                <a:effectLst/>
                <a:latin typeface="system-ui"/>
              </a:rPr>
              <a:t>5 </a:t>
            </a:r>
            <a:r>
              <a:rPr lang="en-US" b="0" i="0" dirty="0">
                <a:solidFill>
                  <a:srgbClr val="000000"/>
                </a:solidFill>
                <a:effectLst/>
                <a:latin typeface="system-ui"/>
              </a:rPr>
              <a:t>And David said to Jonathan, “Indeed tomorrow </a:t>
            </a:r>
            <a:r>
              <a:rPr lang="en-US" b="0" i="1" dirty="0">
                <a:solidFill>
                  <a:srgbClr val="000000"/>
                </a:solidFill>
                <a:effectLst/>
                <a:latin typeface="system-ui"/>
              </a:rPr>
              <a:t>is</a:t>
            </a:r>
            <a:r>
              <a:rPr lang="en-US" b="0" i="0" dirty="0">
                <a:solidFill>
                  <a:srgbClr val="000000"/>
                </a:solidFill>
                <a:effectLst/>
                <a:latin typeface="system-ui"/>
              </a:rPr>
              <a:t> the New Moon, and I should not fail to sit with the king to eat. But let me go, that I may hide in the field until the third </a:t>
            </a:r>
            <a:r>
              <a:rPr lang="en-US" b="0" i="1" dirty="0">
                <a:solidFill>
                  <a:srgbClr val="000000"/>
                </a:solidFill>
                <a:effectLst/>
                <a:latin typeface="system-ui"/>
              </a:rPr>
              <a:t>day</a:t>
            </a:r>
            <a:r>
              <a:rPr lang="en-US" b="0" i="0" dirty="0">
                <a:solidFill>
                  <a:srgbClr val="000000"/>
                </a:solidFill>
                <a:effectLst/>
                <a:latin typeface="system-ui"/>
              </a:rPr>
              <a:t> at evening.</a:t>
            </a:r>
          </a:p>
          <a:p>
            <a:pPr algn="l"/>
            <a:r>
              <a:rPr lang="en-US" b="0" i="0" dirty="0">
                <a:solidFill>
                  <a:srgbClr val="000000"/>
                </a:solidFill>
                <a:effectLst/>
                <a:latin typeface="system-ui"/>
              </a:rPr>
              <a:t>{Read}</a:t>
            </a:r>
          </a:p>
          <a:p>
            <a:pPr algn="l"/>
            <a:r>
              <a:rPr lang="en-US" b="0" i="0" dirty="0">
                <a:solidFill>
                  <a:srgbClr val="000000"/>
                </a:solidFill>
                <a:effectLst/>
                <a:latin typeface="system-ui"/>
              </a:rPr>
              <a:t>Zechariah 14:6-7 (NIV)</a:t>
            </a:r>
          </a:p>
          <a:p>
            <a:pPr algn="l"/>
            <a:r>
              <a:rPr lang="en-US" b="1" i="0" baseline="30000" dirty="0">
                <a:solidFill>
                  <a:srgbClr val="000000"/>
                </a:solidFill>
                <a:effectLst/>
                <a:latin typeface="system-ui"/>
              </a:rPr>
              <a:t>6 </a:t>
            </a:r>
            <a:r>
              <a:rPr lang="en-US" b="0" i="0" dirty="0">
                <a:solidFill>
                  <a:srgbClr val="000000"/>
                </a:solidFill>
                <a:effectLst/>
                <a:latin typeface="system-ui"/>
              </a:rPr>
              <a:t>On that day there will be neither sunlight nor cold, frosty darkness. </a:t>
            </a:r>
            <a:r>
              <a:rPr lang="en-US" b="1" i="0" baseline="30000" dirty="0">
                <a:solidFill>
                  <a:srgbClr val="000000"/>
                </a:solidFill>
                <a:effectLst/>
                <a:latin typeface="system-ui"/>
              </a:rPr>
              <a:t>7 </a:t>
            </a:r>
            <a:r>
              <a:rPr lang="en-US" b="0" i="0" dirty="0">
                <a:solidFill>
                  <a:srgbClr val="000000"/>
                </a:solidFill>
                <a:effectLst/>
                <a:latin typeface="system-ui"/>
              </a:rPr>
              <a:t>It will be a unique day—a day known only to the </a:t>
            </a:r>
            <a:r>
              <a:rPr lang="en-US" b="0" i="0" cap="small" dirty="0">
                <a:solidFill>
                  <a:srgbClr val="000000"/>
                </a:solidFill>
                <a:effectLst/>
                <a:latin typeface="system-ui"/>
              </a:rPr>
              <a:t>Lord</a:t>
            </a:r>
            <a:r>
              <a:rPr lang="en-US" b="0" i="0" dirty="0">
                <a:solidFill>
                  <a:srgbClr val="000000"/>
                </a:solidFill>
                <a:effectLst/>
                <a:latin typeface="system-ui"/>
              </a:rPr>
              <a:t>—with no distinction between day and night. When evening comes, there will be light.</a:t>
            </a:r>
          </a:p>
          <a:p>
            <a:pPr algn="l"/>
            <a:r>
              <a:rPr lang="en-US" b="0" i="0" dirty="0">
                <a:solidFill>
                  <a:srgbClr val="000000"/>
                </a:solidFill>
                <a:effectLst/>
                <a:latin typeface="system-ui"/>
              </a:rPr>
              <a:t>Zechariah 14:16 (NIV)</a:t>
            </a:r>
          </a:p>
          <a:p>
            <a:pPr algn="l"/>
            <a:r>
              <a:rPr lang="en-US" b="1" i="0" baseline="30000" dirty="0">
                <a:solidFill>
                  <a:srgbClr val="000000"/>
                </a:solidFill>
                <a:effectLst/>
                <a:latin typeface="system-ui"/>
              </a:rPr>
              <a:t>16 </a:t>
            </a:r>
            <a:r>
              <a:rPr lang="en-US" b="0" i="0" dirty="0">
                <a:solidFill>
                  <a:srgbClr val="000000"/>
                </a:solidFill>
                <a:effectLst/>
                <a:latin typeface="system-ui"/>
              </a:rPr>
              <a:t>Then the survivors from all the nations that have attacked Jerusalem will go up year after year to worship the King, the </a:t>
            </a:r>
            <a:r>
              <a:rPr lang="en-US" b="0" i="0" cap="small" dirty="0">
                <a:solidFill>
                  <a:srgbClr val="000000"/>
                </a:solidFill>
                <a:effectLst/>
                <a:latin typeface="system-ui"/>
              </a:rPr>
              <a:t>Lord</a:t>
            </a:r>
            <a:r>
              <a:rPr lang="en-US" b="0" i="0" dirty="0">
                <a:solidFill>
                  <a:srgbClr val="000000"/>
                </a:solidFill>
                <a:effectLst/>
                <a:latin typeface="system-ui"/>
              </a:rPr>
              <a:t> Almighty, and to celebrate the Festival of Tabernacles.</a:t>
            </a:r>
          </a:p>
          <a:p>
            <a:pPr algn="l"/>
            <a:endParaRPr lang="en-US" b="0" i="0" dirty="0">
              <a:solidFill>
                <a:srgbClr val="000000"/>
              </a:solidFill>
              <a:effectLst/>
              <a:latin typeface="system-ui"/>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19</a:t>
            </a:fld>
            <a:endParaRPr lang="en-US" altLang="en-US" dirty="0"/>
          </a:p>
        </p:txBody>
      </p:sp>
    </p:spTree>
    <p:extLst>
      <p:ext uri="{BB962C8B-B14F-4D97-AF65-F5344CB8AC3E}">
        <p14:creationId xmlns:p14="http://schemas.microsoft.com/office/powerpoint/2010/main" val="370526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b="0" i="0" dirty="0">
                <a:solidFill>
                  <a:srgbClr val="000000"/>
                </a:solidFill>
                <a:effectLst/>
                <a:latin typeface="system-ui"/>
              </a:rPr>
              <a:t>{Read}</a:t>
            </a:r>
          </a:p>
          <a:p>
            <a:pPr algn="l"/>
            <a:r>
              <a:rPr lang="en-US" b="0" i="0" dirty="0">
                <a:solidFill>
                  <a:srgbClr val="000000"/>
                </a:solidFill>
                <a:effectLst/>
                <a:latin typeface="system-ui"/>
              </a:rPr>
              <a:t>1 Corinthians 11:19 New King James Version</a:t>
            </a:r>
          </a:p>
          <a:p>
            <a:pPr algn="l"/>
            <a:r>
              <a:rPr lang="en-US" b="1" i="0" baseline="30000" dirty="0">
                <a:solidFill>
                  <a:srgbClr val="000000"/>
                </a:solidFill>
                <a:effectLst/>
                <a:latin typeface="system-ui"/>
              </a:rPr>
              <a:t>19 </a:t>
            </a:r>
            <a:r>
              <a:rPr lang="en-US" b="0" i="0" dirty="0">
                <a:solidFill>
                  <a:srgbClr val="000000"/>
                </a:solidFill>
                <a:effectLst/>
                <a:latin typeface="system-ui"/>
              </a:rPr>
              <a:t>For there must also be factions among you, that those who are approved may be </a:t>
            </a:r>
            <a:r>
              <a:rPr lang="en-US" b="0" i="0" baseline="30000" dirty="0">
                <a:solidFill>
                  <a:srgbClr val="000000"/>
                </a:solidFill>
                <a:effectLst/>
                <a:latin typeface="system-ui"/>
              </a:rPr>
              <a:t>[</a:t>
            </a:r>
            <a:r>
              <a:rPr lang="en-US" b="0" i="0" baseline="30000" dirty="0">
                <a:solidFill>
                  <a:srgbClr val="517E90"/>
                </a:solidFill>
                <a:effectLst/>
                <a:latin typeface="system-ui"/>
                <a:hlinkClick r:id="rId3"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recognized among you.</a:t>
            </a:r>
          </a:p>
          <a:p>
            <a:pPr algn="l"/>
            <a:r>
              <a:rPr lang="en-US" b="0" i="0" dirty="0">
                <a:solidFill>
                  <a:srgbClr val="000000"/>
                </a:solidFill>
                <a:effectLst/>
                <a:latin typeface="system-ui"/>
              </a:rPr>
              <a:t>1 Corinthians 11:19 New International Version</a:t>
            </a:r>
          </a:p>
          <a:p>
            <a:pPr algn="l"/>
            <a:r>
              <a:rPr lang="en-US" b="1" i="0" baseline="30000" dirty="0">
                <a:solidFill>
                  <a:srgbClr val="000000"/>
                </a:solidFill>
                <a:effectLst/>
                <a:latin typeface="system-ui"/>
              </a:rPr>
              <a:t>19 </a:t>
            </a:r>
            <a:r>
              <a:rPr lang="en-US" b="0" i="0" dirty="0">
                <a:solidFill>
                  <a:srgbClr val="000000"/>
                </a:solidFill>
                <a:effectLst/>
                <a:latin typeface="system-ui"/>
              </a:rPr>
              <a:t>No doubt there have to be differences among you to show which of you have God’s approval.</a:t>
            </a:r>
          </a:p>
          <a:p>
            <a:pPr algn="l"/>
            <a:r>
              <a:rPr lang="en-US" b="0" i="0" dirty="0">
                <a:solidFill>
                  <a:srgbClr val="000000"/>
                </a:solidFill>
                <a:effectLst/>
                <a:latin typeface="system-ui"/>
              </a:rPr>
              <a:t>{Read}</a:t>
            </a: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b="0" i="0" dirty="0">
                <a:solidFill>
                  <a:srgbClr val="000000"/>
                </a:solidFill>
                <a:effectLst/>
                <a:latin typeface="system-ui"/>
              </a:rPr>
              <a:t>{Read}</a:t>
            </a:r>
          </a:p>
          <a:p>
            <a:pPr eaLnBrk="1" hangingPunct="1">
              <a:spcBef>
                <a:spcPct val="0"/>
              </a:spcBef>
            </a:pPr>
            <a:endParaRPr lang="en-US" altLang="en-US" dirty="0"/>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2</a:t>
            </a:fld>
            <a:endParaRPr lang="en-US" altLang="en-US" dirty="0"/>
          </a:p>
        </p:txBody>
      </p:sp>
    </p:spTree>
    <p:extLst>
      <p:ext uri="{BB962C8B-B14F-4D97-AF65-F5344CB8AC3E}">
        <p14:creationId xmlns:p14="http://schemas.microsoft.com/office/powerpoint/2010/main" val="190967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endParaRPr lang="en-US" sz="1800" dirty="0">
              <a:effectLst/>
              <a:latin typeface="Tahoma" panose="020B0604030504040204" pitchFamily="34" charset="0"/>
              <a:ea typeface="Times New Roman" panose="02020603050405020304" pitchFamily="18" charset="0"/>
            </a:endParaRPr>
          </a:p>
          <a:p>
            <a:pPr algn="l"/>
            <a:r>
              <a:rPr lang="en-US" b="0" i="0" dirty="0">
                <a:solidFill>
                  <a:srgbClr val="000000"/>
                </a:solidFill>
                <a:effectLst/>
                <a:latin typeface="system-ui"/>
              </a:rPr>
              <a:t>Lev 23:24 (NKJ)</a:t>
            </a:r>
          </a:p>
          <a:p>
            <a:pPr algn="l"/>
            <a:r>
              <a:rPr lang="en-US" b="1" i="0" baseline="30000" dirty="0">
                <a:solidFill>
                  <a:srgbClr val="000000"/>
                </a:solidFill>
                <a:effectLst/>
                <a:latin typeface="system-ui"/>
              </a:rPr>
              <a:t>24 </a:t>
            </a:r>
            <a:r>
              <a:rPr lang="en-US" b="0" i="0" dirty="0">
                <a:solidFill>
                  <a:srgbClr val="000000"/>
                </a:solidFill>
                <a:effectLst/>
                <a:latin typeface="system-ui"/>
              </a:rPr>
              <a:t>“Speak to the children of Israel, saying: ‘In the seventh month, on the first </a:t>
            </a:r>
            <a:r>
              <a:rPr lang="en-US" b="0" i="1" dirty="0">
                <a:solidFill>
                  <a:srgbClr val="000000"/>
                </a:solidFill>
                <a:effectLst/>
                <a:latin typeface="system-ui"/>
              </a:rPr>
              <a:t>day</a:t>
            </a:r>
            <a:r>
              <a:rPr lang="en-US" b="0" i="0" dirty="0">
                <a:solidFill>
                  <a:srgbClr val="000000"/>
                </a:solidFill>
                <a:effectLst/>
                <a:latin typeface="system-ui"/>
              </a:rPr>
              <a:t> of the month, you shall have a sabbath-</a:t>
            </a:r>
            <a:r>
              <a:rPr lang="en-US" b="0" i="1" dirty="0">
                <a:solidFill>
                  <a:srgbClr val="000000"/>
                </a:solidFill>
                <a:effectLst/>
                <a:latin typeface="system-ui"/>
              </a:rPr>
              <a:t>rest</a:t>
            </a:r>
            <a:r>
              <a:rPr lang="en-US" b="0" i="0" dirty="0">
                <a:solidFill>
                  <a:srgbClr val="000000"/>
                </a:solidFill>
                <a:effectLst/>
                <a:latin typeface="system-ui"/>
              </a:rPr>
              <a:t>, a memorial of blowing of trumpets, a holy convocation.</a:t>
            </a:r>
          </a:p>
          <a:p>
            <a:pPr algn="l"/>
            <a:endParaRPr lang="en-US" b="0" i="0" dirty="0">
              <a:solidFill>
                <a:srgbClr val="000000"/>
              </a:solidFill>
              <a:effectLst/>
              <a:latin typeface="system-ui"/>
            </a:endParaRPr>
          </a:p>
          <a:p>
            <a:pPr marL="0" marR="0">
              <a:spcBef>
                <a:spcPts val="0"/>
              </a:spcBef>
              <a:spcAft>
                <a:spcPts val="0"/>
              </a:spcAft>
              <a:tabLst>
                <a:tab pos="228600" algn="l"/>
              </a:tabLst>
            </a:pPr>
            <a:r>
              <a:rPr lang="en-US" sz="1800" dirty="0">
                <a:effectLst/>
                <a:latin typeface="Tahoma" panose="020B0604030504040204" pitchFamily="34" charset="0"/>
                <a:ea typeface="Calibri" panose="020F0502020204030204" pitchFamily="34" charset="0"/>
              </a:rPr>
              <a:t>Mr. C.O. Dodd had rejected the Hebrew Calendar and was planning to observe the Passover a month earlier. Mr. Armstrong studied the issue and then wrote a letter to the membership.</a:t>
            </a:r>
            <a:endParaRPr lang="en-US" sz="1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tabLst>
                <a:tab pos="228600" algn="l"/>
              </a:tabLst>
            </a:pPr>
            <a:r>
              <a:rPr lang="en-US" sz="1800" i="1" dirty="0">
                <a:effectLst/>
                <a:latin typeface="Tahoma" panose="020B0604030504040204" pitchFamily="34" charset="0"/>
                <a:ea typeface="Calibri" panose="020F0502020204030204" pitchFamily="34" charset="0"/>
              </a:rPr>
              <a:t>“Briefly, after very exhaustive study, and counsel with brethren who also have made thorough study of the question for years, the facts are these: ...Research reveals two basic points on this question (of intercalary months), 1st, God did not record it in the Bible, which gives us absolutely nothing more to go on than I have stated above. 2nd, history is vague on the subject, shedding little light that can be accepted and trusted. Yet we know God gave his people a fixed rule for calculating time periods, and for figuring when to hold the Festivals of Jehovah…. In conclusion, unless God has preserved His sacred calendar through the Jews, then we do not know how to figure Passover or any of the Holy Days this year. For there is no authority for any other way. There is no Bible authority whatsoever for figuring the 1st day of the 1</a:t>
            </a:r>
            <a:r>
              <a:rPr lang="en-US" sz="1800" i="1" baseline="30000" dirty="0">
                <a:effectLst/>
                <a:latin typeface="Tahoma" panose="020B0604030504040204" pitchFamily="34" charset="0"/>
                <a:ea typeface="Calibri" panose="020F0502020204030204" pitchFamily="34" charset="0"/>
              </a:rPr>
              <a:t>st</a:t>
            </a:r>
            <a:r>
              <a:rPr lang="en-US" sz="1800" i="1" dirty="0">
                <a:effectLst/>
                <a:latin typeface="Tahoma" panose="020B0604030504040204" pitchFamily="34" charset="0"/>
                <a:ea typeface="Calibri" panose="020F0502020204030204" pitchFamily="34" charset="0"/>
              </a:rPr>
              <a:t> month from the new moon nearest the spring equinox! ...God did not commit His oracles, or the preservation of His times to profane history, or to the Roman Catholics, but to the Israelites. And they have been preserved by the Jews.”</a:t>
            </a:r>
            <a:endParaRPr lang="en-US" sz="1800" dirty="0">
              <a:effectLst/>
              <a:latin typeface="Times New Roman" panose="02020603050405020304" pitchFamily="18" charset="0"/>
              <a:ea typeface="Times New Roman" panose="02020603050405020304" pitchFamily="18" charset="0"/>
            </a:endParaRPr>
          </a:p>
          <a:p>
            <a:pPr algn="l"/>
            <a:endParaRPr lang="en-US" b="0" i="0" dirty="0">
              <a:solidFill>
                <a:srgbClr val="000000"/>
              </a:solidFill>
              <a:effectLst/>
              <a:latin typeface="system-ui"/>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20</a:t>
            </a:fld>
            <a:endParaRPr lang="en-US" altLang="en-US" dirty="0"/>
          </a:p>
        </p:txBody>
      </p:sp>
    </p:spTree>
    <p:extLst>
      <p:ext uri="{BB962C8B-B14F-4D97-AF65-F5344CB8AC3E}">
        <p14:creationId xmlns:p14="http://schemas.microsoft.com/office/powerpoint/2010/main" val="728520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r>
              <a:rPr lang="en-US" sz="1800" dirty="0">
                <a:effectLst/>
                <a:latin typeface="Tahoma" panose="020B0604030504040204" pitchFamily="34" charset="0"/>
                <a:ea typeface="Times New Roman" panose="02020603050405020304" pitchFamily="18" charset="0"/>
              </a:rPr>
              <a:t>{Click}{Read} {Click}{Read} {Click}{Read} {Click}{Read} {Click}{Read} {Click}{Read} {Click}{Read}</a:t>
            </a:r>
            <a:endParaRPr lang="en-US" sz="1800" dirty="0">
              <a:effectLst/>
              <a:latin typeface="Times New Roman" panose="02020603050405020304" pitchFamily="18" charset="0"/>
              <a:ea typeface="Times New Roman" panose="02020603050405020304" pitchFamily="18" charset="0"/>
            </a:endParaRPr>
          </a:p>
          <a:p>
            <a:pPr algn="l"/>
            <a:endParaRPr lang="en-US" b="0" i="0" dirty="0">
              <a:solidFill>
                <a:srgbClr val="000000"/>
              </a:solidFill>
              <a:effectLst/>
              <a:latin typeface="system-ui"/>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21</a:t>
            </a:fld>
            <a:endParaRPr lang="en-US" altLang="en-US" dirty="0"/>
          </a:p>
        </p:txBody>
      </p:sp>
    </p:spTree>
    <p:extLst>
      <p:ext uri="{BB962C8B-B14F-4D97-AF65-F5344CB8AC3E}">
        <p14:creationId xmlns:p14="http://schemas.microsoft.com/office/powerpoint/2010/main" val="304679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r>
              <a:rPr lang="en-US" sz="1800" dirty="0">
                <a:effectLst/>
                <a:latin typeface="Tahoma" panose="020B0604030504040204" pitchFamily="34" charset="0"/>
                <a:ea typeface="Times New Roman" panose="02020603050405020304" pitchFamily="18" charset="0"/>
              </a:rPr>
              <a:t>We have decided to give this message in two parts. I will cover the Postponements and Oracles at a latter date. But just to give you a preview. </a:t>
            </a:r>
          </a:p>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endParaRPr lang="en-US" sz="1800" dirty="0">
              <a:effectLst/>
              <a:latin typeface="Tahoma" panose="020B0604030504040204" pitchFamily="34" charset="0"/>
              <a:ea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endParaRPr lang="en-US" sz="1800" dirty="0">
              <a:effectLst/>
              <a:latin typeface="Tahoma" panose="020B0604030504040204" pitchFamily="34" charset="0"/>
              <a:ea typeface="Times New Roman" panose="02020603050405020304" pitchFamily="18" charset="0"/>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22</a:t>
            </a:fld>
            <a:endParaRPr lang="en-US" altLang="en-US" dirty="0"/>
          </a:p>
        </p:txBody>
      </p:sp>
    </p:spTree>
    <p:extLst>
      <p:ext uri="{BB962C8B-B14F-4D97-AF65-F5344CB8AC3E}">
        <p14:creationId xmlns:p14="http://schemas.microsoft.com/office/powerpoint/2010/main" val="449842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a:spcBef>
                <a:spcPts val="0"/>
              </a:spcBef>
              <a:spcAft>
                <a:spcPts val="0"/>
              </a:spcAft>
              <a:tabLst>
                <a:tab pos="228600" algn="l"/>
              </a:tabLst>
            </a:pPr>
            <a:r>
              <a:rPr lang="en-US" sz="1800" dirty="0">
                <a:effectLst/>
                <a:latin typeface="Tahoma" panose="020B0604030504040204" pitchFamily="34" charset="0"/>
                <a:ea typeface="Times New Roman" panose="02020603050405020304" pitchFamily="18" charset="0"/>
              </a:rPr>
              <a:t>The Postponements were in place during years 30 AD and 31 AD of Jesus Christ life. I will be going over the details.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endParaRPr lang="en-US" sz="1800" dirty="0">
              <a:effectLst/>
              <a:latin typeface="Tahoma" panose="020B0604030504040204" pitchFamily="34" charset="0"/>
              <a:ea typeface="Times New Roman" panose="02020603050405020304" pitchFamily="18" charset="0"/>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23</a:t>
            </a:fld>
            <a:endParaRPr lang="en-US" altLang="en-US" dirty="0"/>
          </a:p>
        </p:txBody>
      </p:sp>
    </p:spTree>
    <p:extLst>
      <p:ext uri="{BB962C8B-B14F-4D97-AF65-F5344CB8AC3E}">
        <p14:creationId xmlns:p14="http://schemas.microsoft.com/office/powerpoint/2010/main" val="3792401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228600" marR="0">
              <a:spcBef>
                <a:spcPts val="0"/>
              </a:spcBef>
              <a:spcAft>
                <a:spcPts val="0"/>
              </a:spcAft>
              <a:tabLst>
                <a:tab pos="228600" algn="l"/>
              </a:tabLst>
            </a:pPr>
            <a:r>
              <a:rPr lang="en-US" sz="1800" i="1" dirty="0">
                <a:effectLst/>
                <a:latin typeface="Tahoma" panose="020B0604030504040204" pitchFamily="34" charset="0"/>
                <a:ea typeface="Calibri" panose="020F0502020204030204" pitchFamily="34" charset="0"/>
              </a:rPr>
              <a:t>After a study of all the issues and papers, the Council of Elders has come to the conclusion that the Hebrew calendar is a valid calendar for Christians to use in setting the dates for the observance of God’s Holy Days. While the major issues seem to revolve around the four rules of postponement (</a:t>
            </a:r>
            <a:r>
              <a:rPr lang="en-US" sz="1800" i="1" dirty="0" err="1">
                <a:effectLst/>
                <a:latin typeface="Tahoma" panose="020B0604030504040204" pitchFamily="34" charset="0"/>
                <a:ea typeface="Calibri" panose="020F0502020204030204" pitchFamily="34" charset="0"/>
              </a:rPr>
              <a:t>Dehioth</a:t>
            </a:r>
            <a:r>
              <a:rPr lang="en-US" sz="1800" i="1" dirty="0">
                <a:effectLst/>
                <a:latin typeface="Tahoma" panose="020B0604030504040204" pitchFamily="34" charset="0"/>
                <a:ea typeface="Calibri" panose="020F0502020204030204" pitchFamily="34" charset="0"/>
              </a:rPr>
              <a:t>), the conclusion of the Council is to accept the calendar using the current calculations and rules. The rules of postponement are used in the establishment of the first day of the 7</a:t>
            </a:r>
            <a:r>
              <a:rPr lang="en-US" sz="1800" i="1" baseline="30000" dirty="0">
                <a:effectLst/>
                <a:latin typeface="Tahoma" panose="020B0604030504040204" pitchFamily="34" charset="0"/>
                <a:ea typeface="Calibri" panose="020F0502020204030204" pitchFamily="34" charset="0"/>
              </a:rPr>
              <a:t>th</a:t>
            </a:r>
            <a:r>
              <a:rPr lang="en-US" sz="1800" i="1" dirty="0">
                <a:effectLst/>
                <a:latin typeface="Tahoma" panose="020B0604030504040204" pitchFamily="34" charset="0"/>
                <a:ea typeface="Calibri" panose="020F0502020204030204" pitchFamily="34" charset="0"/>
              </a:rPr>
              <a:t> Month (Tishri). Once the first day of the 7</a:t>
            </a:r>
            <a:r>
              <a:rPr lang="en-US" sz="1800" i="1" baseline="30000" dirty="0">
                <a:effectLst/>
                <a:latin typeface="Tahoma" panose="020B0604030504040204" pitchFamily="34" charset="0"/>
                <a:ea typeface="Calibri" panose="020F0502020204030204" pitchFamily="34" charset="0"/>
              </a:rPr>
              <a:t>th</a:t>
            </a:r>
            <a:r>
              <a:rPr lang="en-US" sz="1800" i="1" dirty="0">
                <a:effectLst/>
                <a:latin typeface="Tahoma" panose="020B0604030504040204" pitchFamily="34" charset="0"/>
                <a:ea typeface="Calibri" panose="020F0502020204030204" pitchFamily="34" charset="0"/>
              </a:rPr>
              <a:t> Month (Tishri) is established, then the calendar can be set, and the first day of the 1</a:t>
            </a:r>
            <a:r>
              <a:rPr lang="en-US" sz="1800" i="1" baseline="30000" dirty="0">
                <a:effectLst/>
                <a:latin typeface="Tahoma" panose="020B0604030504040204" pitchFamily="34" charset="0"/>
                <a:ea typeface="Calibri" panose="020F0502020204030204" pitchFamily="34" charset="0"/>
              </a:rPr>
              <a:t>st</a:t>
            </a:r>
            <a:r>
              <a:rPr lang="en-US" sz="1800" i="1" dirty="0">
                <a:effectLst/>
                <a:latin typeface="Tahoma" panose="020B0604030504040204" pitchFamily="34" charset="0"/>
                <a:ea typeface="Calibri" panose="020F0502020204030204" pitchFamily="34" charset="0"/>
              </a:rPr>
              <a:t> Month (Abib) can be determined.</a:t>
            </a:r>
            <a:endParaRPr lang="en-US" sz="1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tabLst>
                <a:tab pos="228600" algn="l"/>
              </a:tabLst>
            </a:pPr>
            <a:r>
              <a:rPr lang="en-US" sz="1800" i="1" dirty="0">
                <a:effectLst/>
                <a:latin typeface="Tahoma" panose="020B0604030504040204" pitchFamily="34" charset="0"/>
                <a:ea typeface="Calibri" panose="020F0502020204030204" pitchFamily="34" charset="0"/>
              </a:rPr>
              <a:t>     This, in turn, makes it possible to establish the dates for the Holy Days. It is incorrect to refer to the rules of postponement as “moving” the Holy Days. While we must always be willing to listen and learn, in the absence of any new information, the Council has chosen to confirm its support for the use of the Hebrew calendar as the official position of the United Church of God, </a:t>
            </a:r>
            <a:r>
              <a:rPr lang="en-US" sz="1800" dirty="0">
                <a:effectLst/>
                <a:latin typeface="Tahoma" panose="020B0604030504040204" pitchFamily="34" charset="0"/>
                <a:ea typeface="Calibri" panose="020F0502020204030204" pitchFamily="34" charset="0"/>
              </a:rPr>
              <a:t>an International Association</a:t>
            </a:r>
            <a:r>
              <a:rPr lang="en-US" sz="1800" i="1" dirty="0">
                <a:effectLst/>
                <a:latin typeface="Tahoma" panose="020B060403050404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endParaRPr lang="en-US" sz="1800" dirty="0">
              <a:effectLst/>
              <a:latin typeface="Tahoma" panose="020B0604030504040204" pitchFamily="34" charset="0"/>
              <a:ea typeface="Times New Roman" panose="02020603050405020304" pitchFamily="18" charset="0"/>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24</a:t>
            </a:fld>
            <a:endParaRPr lang="en-US" altLang="en-US" dirty="0"/>
          </a:p>
        </p:txBody>
      </p:sp>
    </p:spTree>
    <p:extLst>
      <p:ext uri="{BB962C8B-B14F-4D97-AF65-F5344CB8AC3E}">
        <p14:creationId xmlns:p14="http://schemas.microsoft.com/office/powerpoint/2010/main" val="18571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{Read}</a:t>
            </a:r>
          </a:p>
          <a:p>
            <a:pPr eaLnBrk="1" hangingPunct="1">
              <a:spcBef>
                <a:spcPct val="0"/>
              </a:spcBef>
            </a:pPr>
            <a:r>
              <a:rPr lang="en-US" altLang="en-US" dirty="0"/>
              <a:t>Since I can’t cover all aspects of the Calendar in one message I thought I would cover these topics. So for today’s message we will cover Part 1 and answer the question. Is God’s Calendar Calculated or Observed? {Repeat}</a:t>
            </a:r>
          </a:p>
          <a:p>
            <a:pPr eaLnBrk="1" hangingPunct="1">
              <a:spcBef>
                <a:spcPct val="0"/>
              </a:spcBef>
            </a:pPr>
            <a:r>
              <a:rPr lang="en-US" altLang="en-US" dirty="0"/>
              <a:t>Here is our agenda for today. </a:t>
            </a:r>
          </a:p>
          <a:p>
            <a:pPr eaLnBrk="1" hangingPunct="1">
              <a:spcBef>
                <a:spcPct val="0"/>
              </a:spcBef>
            </a:pPr>
            <a:r>
              <a:rPr lang="en-US" altLang="en-US" dirty="0"/>
              <a:t>{Read}{Read}{Read}{Read}{Read}</a:t>
            </a: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algn="l"/>
            <a:r>
              <a:rPr lang="en-US" b="0" i="0" dirty="0">
                <a:solidFill>
                  <a:srgbClr val="000000"/>
                </a:solidFill>
                <a:effectLst/>
                <a:latin typeface="system-ui"/>
              </a:rPr>
              <a:t>Genesis 1:14 New King James Version</a:t>
            </a:r>
          </a:p>
          <a:p>
            <a:pPr algn="l"/>
            <a:r>
              <a:rPr lang="en-US" b="1" i="0" baseline="30000" dirty="0">
                <a:solidFill>
                  <a:srgbClr val="000000"/>
                </a:solidFill>
                <a:effectLst/>
                <a:latin typeface="system-ui"/>
              </a:rPr>
              <a:t>14 </a:t>
            </a:r>
            <a:r>
              <a:rPr lang="en-US" b="0" i="0" dirty="0">
                <a:solidFill>
                  <a:srgbClr val="000000"/>
                </a:solidFill>
                <a:effectLst/>
                <a:latin typeface="system-ui"/>
              </a:rPr>
              <a:t>Then God said, “Let there be lights in the firmament of the heavens to divide the day from the night; and let them be for signs and seasons, and for days and years;</a:t>
            </a:r>
          </a:p>
          <a:p>
            <a:pPr algn="l"/>
            <a:r>
              <a:rPr lang="en-US" b="0" i="0" dirty="0">
                <a:solidFill>
                  <a:srgbClr val="000000"/>
                </a:solidFill>
                <a:effectLst/>
                <a:latin typeface="system-ui"/>
              </a:rPr>
              <a:t>Genesis 1:14 New International Version</a:t>
            </a:r>
          </a:p>
          <a:p>
            <a:pPr algn="l"/>
            <a:r>
              <a:rPr lang="en-US" b="1" i="0" baseline="30000" dirty="0">
                <a:solidFill>
                  <a:srgbClr val="000000"/>
                </a:solidFill>
                <a:effectLst/>
                <a:latin typeface="system-ui"/>
              </a:rPr>
              <a:t>14 </a:t>
            </a:r>
            <a:r>
              <a:rPr lang="en-US" b="0" i="0" dirty="0">
                <a:solidFill>
                  <a:srgbClr val="000000"/>
                </a:solidFill>
                <a:effectLst/>
                <a:latin typeface="system-ui"/>
              </a:rPr>
              <a:t>And God said, “Let there be lights in the vault of the sky to separate the day from the night, and let them serve as signs to mark sacred times, and days and years,</a:t>
            </a:r>
          </a:p>
          <a:p>
            <a:pPr algn="l"/>
            <a:endParaRPr lang="en-US" b="0" i="0" dirty="0">
              <a:solidFill>
                <a:srgbClr val="000000"/>
              </a:solidFill>
              <a:effectLst/>
              <a:latin typeface="system-ui"/>
            </a:endParaRPr>
          </a:p>
          <a:p>
            <a:pPr algn="l"/>
            <a:r>
              <a:rPr lang="en-US" b="0" i="0" dirty="0">
                <a:solidFill>
                  <a:srgbClr val="000000"/>
                </a:solidFill>
                <a:effectLst/>
                <a:latin typeface="system-ui"/>
              </a:rPr>
              <a:t>Word: CREN</a:t>
            </a:r>
          </a:p>
          <a:p>
            <a:pPr algn="l"/>
            <a:r>
              <a:rPr lang="en-US" b="0" i="0" dirty="0">
                <a:solidFill>
                  <a:srgbClr val="000000"/>
                </a:solidFill>
                <a:effectLst/>
                <a:latin typeface="system-ui"/>
              </a:rPr>
              <a:t>Pronounce: </a:t>
            </a:r>
            <a:r>
              <a:rPr lang="en-US" b="0" i="0" dirty="0" err="1">
                <a:solidFill>
                  <a:srgbClr val="000000"/>
                </a:solidFill>
                <a:effectLst/>
                <a:latin typeface="system-ui"/>
              </a:rPr>
              <a:t>mo-ade</a:t>
            </a:r>
            <a:r>
              <a:rPr lang="en-US" b="0" i="0" dirty="0">
                <a:solidFill>
                  <a:srgbClr val="000000"/>
                </a:solidFill>
                <a:effectLst/>
                <a:latin typeface="system-ui"/>
              </a:rPr>
              <a:t>'</a:t>
            </a:r>
          </a:p>
          <a:p>
            <a:pPr algn="l"/>
            <a:r>
              <a:rPr lang="en-US" b="0" i="0" dirty="0">
                <a:solidFill>
                  <a:srgbClr val="000000"/>
                </a:solidFill>
                <a:effectLst/>
                <a:latin typeface="system-ui"/>
              </a:rPr>
              <a:t>Strong: H4150</a:t>
            </a:r>
          </a:p>
          <a:p>
            <a:pPr algn="l"/>
            <a:r>
              <a:rPr lang="en-US" b="0" i="0" dirty="0" err="1">
                <a:solidFill>
                  <a:srgbClr val="000000"/>
                </a:solidFill>
                <a:effectLst/>
                <a:latin typeface="system-ui"/>
              </a:rPr>
              <a:t>Orig</a:t>
            </a:r>
            <a:r>
              <a:rPr lang="en-US" b="0" i="0" dirty="0">
                <a:solidFill>
                  <a:srgbClr val="000000"/>
                </a:solidFill>
                <a:effectLst/>
                <a:latin typeface="system-ui"/>
              </a:rPr>
              <a:t>: or </a:t>
            </a:r>
            <a:r>
              <a:rPr lang="en-US" b="0" i="0" dirty="0" err="1">
                <a:solidFill>
                  <a:srgbClr val="000000"/>
                </a:solidFill>
                <a:effectLst/>
                <a:latin typeface="system-ui"/>
              </a:rPr>
              <a:t>moled</a:t>
            </a:r>
            <a:r>
              <a:rPr lang="en-US" b="0" i="0" dirty="0">
                <a:solidFill>
                  <a:srgbClr val="000000"/>
                </a:solidFill>
                <a:effectLst/>
                <a:latin typeface="system-ui"/>
              </a:rPr>
              <a:t> \</a:t>
            </a:r>
            <a:r>
              <a:rPr lang="en-US" b="0" i="0" dirty="0" err="1">
                <a:solidFill>
                  <a:srgbClr val="000000"/>
                </a:solidFill>
                <a:effectLst/>
                <a:latin typeface="system-ui"/>
              </a:rPr>
              <a:t>i</a:t>
            </a:r>
            <a:r>
              <a:rPr lang="en-US" b="0" i="0" dirty="0">
                <a:solidFill>
                  <a:srgbClr val="000000"/>
                </a:solidFill>
                <a:effectLst/>
                <a:latin typeface="system-ui"/>
              </a:rPr>
              <a:t> </a:t>
            </a:r>
            <a:r>
              <a:rPr lang="en-US" b="0" i="0" dirty="0" err="1">
                <a:solidFill>
                  <a:srgbClr val="000000"/>
                </a:solidFill>
                <a:effectLst/>
                <a:latin typeface="system-ui"/>
              </a:rPr>
              <a:t>mo-ade</a:t>
            </a:r>
            <a:r>
              <a:rPr lang="en-US" b="0" i="0" dirty="0">
                <a:solidFill>
                  <a:srgbClr val="000000"/>
                </a:solidFill>
                <a:effectLst/>
                <a:latin typeface="system-ui"/>
              </a:rPr>
              <a:t>'\i0\plain\f3\fs21\cf23 ; or (feminine) </a:t>
            </a:r>
            <a:r>
              <a:rPr lang="en-US" b="0" i="0" dirty="0" err="1">
                <a:solidFill>
                  <a:srgbClr val="000000"/>
                </a:solidFill>
                <a:effectLst/>
                <a:latin typeface="system-ui"/>
              </a:rPr>
              <a:t>moweadah</a:t>
            </a:r>
            <a:r>
              <a:rPr lang="en-US" b="0" i="0" dirty="0">
                <a:solidFill>
                  <a:srgbClr val="000000"/>
                </a:solidFill>
                <a:effectLst/>
                <a:latin typeface="system-ui"/>
              </a:rPr>
              <a:t> (2 Chronicles 8:13) \</a:t>
            </a:r>
            <a:r>
              <a:rPr lang="en-US" b="0" i="0" dirty="0" err="1">
                <a:solidFill>
                  <a:srgbClr val="000000"/>
                </a:solidFill>
                <a:effectLst/>
                <a:latin typeface="system-ui"/>
              </a:rPr>
              <a:t>i</a:t>
            </a:r>
            <a:r>
              <a:rPr lang="en-US" b="0" i="0" dirty="0">
                <a:solidFill>
                  <a:srgbClr val="000000"/>
                </a:solidFill>
                <a:effectLst/>
                <a:latin typeface="system-ui"/>
              </a:rPr>
              <a:t> </a:t>
            </a:r>
            <a:r>
              <a:rPr lang="en-US" b="0" i="0" dirty="0" err="1">
                <a:solidFill>
                  <a:srgbClr val="000000"/>
                </a:solidFill>
                <a:effectLst/>
                <a:latin typeface="system-ui"/>
              </a:rPr>
              <a:t>mo</a:t>
            </a:r>
            <a:r>
              <a:rPr lang="en-US" b="0" i="0" dirty="0">
                <a:solidFill>
                  <a:srgbClr val="000000"/>
                </a:solidFill>
                <a:effectLst/>
                <a:latin typeface="system-ui"/>
              </a:rPr>
              <a:t>-aw-</a:t>
            </a:r>
            <a:r>
              <a:rPr lang="en-US" b="0" i="0" dirty="0" err="1">
                <a:solidFill>
                  <a:srgbClr val="000000"/>
                </a:solidFill>
                <a:effectLst/>
                <a:latin typeface="system-ui"/>
              </a:rPr>
              <a:t>daw</a:t>
            </a:r>
            <a:r>
              <a:rPr lang="en-US" b="0" i="0" dirty="0">
                <a:solidFill>
                  <a:srgbClr val="000000"/>
                </a:solidFill>
                <a:effectLst/>
                <a:latin typeface="system-ui"/>
              </a:rPr>
              <a:t>'\i0\plain\f3\fs21\cf23 ; from 3259; properly, an appointment, i.e. a fixed time or season; specifically, a festival; conventionally a year; by implication, an assembly (as convened for a definite purpose); technically the congregation; by extension, the place of meeting; also a signal (as appointed beforehand):--appointed (sign, time), (place of, solemn) assembly, congregation, (set, solemn) feast, (appointed, due) season, solemn(-</a:t>
            </a:r>
            <a:r>
              <a:rPr lang="en-US" b="0" i="0" dirty="0" err="1">
                <a:solidFill>
                  <a:srgbClr val="000000"/>
                </a:solidFill>
                <a:effectLst/>
                <a:latin typeface="system-ui"/>
              </a:rPr>
              <a:t>ity</a:t>
            </a:r>
            <a:r>
              <a:rPr lang="en-US" b="0" i="0" dirty="0">
                <a:solidFill>
                  <a:srgbClr val="000000"/>
                </a:solidFill>
                <a:effectLst/>
                <a:latin typeface="system-ui"/>
              </a:rPr>
              <a:t>), </a:t>
            </a:r>
            <a:r>
              <a:rPr lang="en-US" b="0" i="0" dirty="0" err="1">
                <a:solidFill>
                  <a:srgbClr val="000000"/>
                </a:solidFill>
                <a:effectLst/>
                <a:latin typeface="system-ui"/>
              </a:rPr>
              <a:t>synogogue</a:t>
            </a:r>
            <a:r>
              <a:rPr lang="en-US" b="0" i="0" dirty="0">
                <a:solidFill>
                  <a:srgbClr val="000000"/>
                </a:solidFill>
                <a:effectLst/>
                <a:latin typeface="system-ui"/>
              </a:rPr>
              <a:t>, (set) time (appointed). H3259</a:t>
            </a:r>
          </a:p>
          <a:p>
            <a:pPr algn="l"/>
            <a:r>
              <a:rPr lang="en-US" b="0" i="0" dirty="0">
                <a:solidFill>
                  <a:srgbClr val="000000"/>
                </a:solidFill>
                <a:effectLst/>
                <a:latin typeface="system-ui"/>
              </a:rPr>
              <a:t>Use: TWOT-878b Noun Masculine</a:t>
            </a:r>
          </a:p>
          <a:p>
            <a:pPr algn="l"/>
            <a:r>
              <a:rPr lang="en-US" b="0" i="0" dirty="0" err="1">
                <a:solidFill>
                  <a:srgbClr val="000000"/>
                </a:solidFill>
                <a:effectLst/>
                <a:latin typeface="system-ui"/>
              </a:rPr>
              <a:t>Grk</a:t>
            </a:r>
            <a:r>
              <a:rPr lang="en-US" b="0" i="0" dirty="0">
                <a:solidFill>
                  <a:srgbClr val="000000"/>
                </a:solidFill>
                <a:effectLst/>
                <a:latin typeface="system-ui"/>
              </a:rPr>
              <a:t> Strong: G1012 G1859 G2540 G3141 G3142 G3831 G4592 G5610</a:t>
            </a:r>
          </a:p>
          <a:p>
            <a:pPr algn="l"/>
            <a:r>
              <a:rPr lang="en-US" b="0" i="0" dirty="0">
                <a:solidFill>
                  <a:srgbClr val="000000"/>
                </a:solidFill>
                <a:effectLst/>
                <a:latin typeface="system-ui"/>
              </a:rPr>
              <a:t>1) appointed place, appointed time, meeting</a:t>
            </a:r>
          </a:p>
          <a:p>
            <a:pPr algn="l"/>
            <a:r>
              <a:rPr lang="en-US" b="0" i="0" dirty="0">
                <a:solidFill>
                  <a:srgbClr val="000000"/>
                </a:solidFill>
                <a:effectLst/>
                <a:latin typeface="system-ui"/>
              </a:rPr>
              <a:t>1a) appointed time</a:t>
            </a:r>
          </a:p>
          <a:p>
            <a:pPr algn="l"/>
            <a:r>
              <a:rPr lang="en-US" b="0" i="0" dirty="0">
                <a:solidFill>
                  <a:srgbClr val="000000"/>
                </a:solidFill>
                <a:effectLst/>
                <a:latin typeface="system-ui"/>
              </a:rPr>
              <a:t>1a1) appointed time (general)</a:t>
            </a:r>
          </a:p>
          <a:p>
            <a:pPr algn="l"/>
            <a:r>
              <a:rPr lang="en-US" b="0" i="0" dirty="0">
                <a:solidFill>
                  <a:srgbClr val="000000"/>
                </a:solidFill>
                <a:effectLst/>
                <a:latin typeface="system-ui"/>
              </a:rPr>
              <a:t>1a2) sacred season, set feast, appointed season</a:t>
            </a:r>
          </a:p>
          <a:p>
            <a:pPr algn="l"/>
            <a:r>
              <a:rPr lang="en-US" b="0" i="0" dirty="0">
                <a:solidFill>
                  <a:srgbClr val="000000"/>
                </a:solidFill>
                <a:effectLst/>
                <a:latin typeface="system-ui"/>
              </a:rPr>
              <a:t>1b) appointed meeting</a:t>
            </a:r>
          </a:p>
          <a:p>
            <a:pPr algn="l"/>
            <a:r>
              <a:rPr lang="en-US" b="0" i="0" dirty="0">
                <a:solidFill>
                  <a:srgbClr val="000000"/>
                </a:solidFill>
                <a:effectLst/>
                <a:latin typeface="system-ui"/>
              </a:rPr>
              <a:t>1c) appointed place</a:t>
            </a:r>
          </a:p>
          <a:p>
            <a:pPr algn="l"/>
            <a:r>
              <a:rPr lang="en-US" b="0" i="0" dirty="0">
                <a:solidFill>
                  <a:srgbClr val="000000"/>
                </a:solidFill>
                <a:effectLst/>
                <a:latin typeface="system-ui"/>
              </a:rPr>
              <a:t>1d) appointed sign or signal</a:t>
            </a:r>
          </a:p>
          <a:p>
            <a:pPr algn="l"/>
            <a:r>
              <a:rPr lang="en-US" b="0" i="0" dirty="0">
                <a:solidFill>
                  <a:srgbClr val="000000"/>
                </a:solidFill>
                <a:effectLst/>
                <a:latin typeface="system-ui"/>
              </a:rPr>
              <a:t>1e) tent of meeting</a:t>
            </a:r>
          </a:p>
          <a:p>
            <a:pPr algn="l"/>
            <a:endParaRPr lang="en-US" b="0" i="0" dirty="0">
              <a:solidFill>
                <a:srgbClr val="000000"/>
              </a:solidFill>
              <a:effectLst/>
              <a:latin typeface="system-ui"/>
            </a:endParaRPr>
          </a:p>
          <a:p>
            <a:pPr algn="l"/>
            <a:r>
              <a:rPr lang="en-US" b="0" i="0" dirty="0">
                <a:solidFill>
                  <a:srgbClr val="000000"/>
                </a:solidFill>
                <a:effectLst/>
                <a:latin typeface="system-ui"/>
              </a:rPr>
              <a:t>Appointed Times, Times, Appointed Seasons, Seasons are referring to a Calendar. </a:t>
            </a:r>
          </a:p>
          <a:p>
            <a:pPr algn="l"/>
            <a:r>
              <a:rPr lang="en-US" b="0" i="0" dirty="0">
                <a:solidFill>
                  <a:srgbClr val="000000"/>
                </a:solidFill>
                <a:effectLst/>
                <a:latin typeface="system-ui"/>
              </a:rPr>
              <a:t>{Click}{Read}</a:t>
            </a:r>
          </a:p>
          <a:p>
            <a:pPr algn="l"/>
            <a:r>
              <a:rPr lang="en-US" b="0" i="0" dirty="0">
                <a:solidFill>
                  <a:srgbClr val="000000"/>
                </a:solidFill>
                <a:effectLst/>
                <a:latin typeface="system-ui"/>
              </a:rPr>
              <a:t>There are two camps on this topic. Some say no and others say yes. I believe that the Annual Holy Days were not needed yet at creation because Adam (&amp; Eve) had not sinned. But as soon as they sinned there was a need for some of the Holy Days if not all the Holy Days. The weekly Sabbath was established at recreation week. Part of the reason the Sun and Moon were created was for the Weekly Sabbath, Command Assemblies and Holy Days.  </a:t>
            </a:r>
          </a:p>
          <a:p>
            <a:pPr algn="l"/>
            <a:r>
              <a:rPr lang="en-US" b="0" i="0" dirty="0">
                <a:solidFill>
                  <a:srgbClr val="000000"/>
                </a:solidFill>
                <a:effectLst/>
                <a:latin typeface="system-ui"/>
              </a:rPr>
              <a:t>Genesis 2:3 New King James Version</a:t>
            </a:r>
          </a:p>
          <a:p>
            <a:pPr algn="l"/>
            <a:r>
              <a:rPr lang="en-US" b="1" i="0" baseline="30000" dirty="0">
                <a:solidFill>
                  <a:srgbClr val="000000"/>
                </a:solidFill>
                <a:effectLst/>
                <a:latin typeface="system-ui"/>
              </a:rPr>
              <a:t>3 </a:t>
            </a:r>
            <a:r>
              <a:rPr lang="en-US" b="0" i="0" dirty="0">
                <a:solidFill>
                  <a:srgbClr val="000000"/>
                </a:solidFill>
                <a:effectLst/>
                <a:latin typeface="system-ui"/>
              </a:rPr>
              <a:t>Then God blessed the seventh day and sanctified it, because in it He rested from all His work which God had created and made.</a:t>
            </a:r>
          </a:p>
          <a:p>
            <a:pPr algn="l"/>
            <a:endParaRPr lang="en-US" b="0" i="0" dirty="0">
              <a:solidFill>
                <a:srgbClr val="000000"/>
              </a:solidFill>
              <a:effectLst/>
              <a:latin typeface="system-ui"/>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1534965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l"/>
            <a:r>
              <a:rPr lang="en-US" b="0" i="0" dirty="0">
                <a:solidFill>
                  <a:srgbClr val="000000"/>
                </a:solidFill>
                <a:effectLst/>
                <a:latin typeface="system-ui"/>
              </a:rPr>
              <a:t>Leviticus 23:1-2 KJV </a:t>
            </a:r>
            <a:r>
              <a:rPr lang="en-US" b="1" i="0" dirty="0">
                <a:solidFill>
                  <a:srgbClr val="000000"/>
                </a:solidFill>
                <a:effectLst/>
                <a:latin typeface="system-ui"/>
              </a:rPr>
              <a:t>Feasts of the </a:t>
            </a:r>
            <a:r>
              <a:rPr lang="en-US" b="1" i="0" cap="small" dirty="0">
                <a:solidFill>
                  <a:srgbClr val="000000"/>
                </a:solidFill>
                <a:effectLst/>
                <a:latin typeface="system-ui"/>
              </a:rPr>
              <a:t>Lord</a:t>
            </a:r>
            <a:endParaRPr lang="en-US" b="1" i="0" dirty="0">
              <a:solidFill>
                <a:srgbClr val="000000"/>
              </a:solidFill>
              <a:effectLst/>
              <a:latin typeface="system-ui"/>
            </a:endParaRPr>
          </a:p>
          <a:p>
            <a:pPr algn="l"/>
            <a:r>
              <a:rPr lang="en-US" b="1" i="0" dirty="0">
                <a:solidFill>
                  <a:srgbClr val="000000"/>
                </a:solidFill>
                <a:effectLst/>
                <a:latin typeface="system-ui"/>
              </a:rPr>
              <a:t>23 </a:t>
            </a:r>
            <a:r>
              <a:rPr lang="en-US" b="0" i="0" dirty="0">
                <a:solidFill>
                  <a:srgbClr val="000000"/>
                </a:solidFill>
                <a:effectLst/>
                <a:latin typeface="system-ui"/>
              </a:rPr>
              <a:t>And the </a:t>
            </a:r>
            <a:r>
              <a:rPr lang="en-US" b="0" i="0" cap="small" dirty="0">
                <a:solidFill>
                  <a:srgbClr val="000000"/>
                </a:solidFill>
                <a:effectLst/>
                <a:latin typeface="system-ui"/>
              </a:rPr>
              <a:t>Lord</a:t>
            </a:r>
            <a:r>
              <a:rPr lang="en-US" b="0" i="0" dirty="0">
                <a:solidFill>
                  <a:srgbClr val="000000"/>
                </a:solidFill>
                <a:effectLst/>
                <a:latin typeface="system-ui"/>
              </a:rPr>
              <a:t> spoke to Moses, saying, </a:t>
            </a:r>
          </a:p>
          <a:p>
            <a:pPr algn="l"/>
            <a:r>
              <a:rPr lang="en-US" b="1" i="0" baseline="30000" dirty="0">
                <a:solidFill>
                  <a:srgbClr val="000000"/>
                </a:solidFill>
                <a:effectLst/>
                <a:latin typeface="system-ui"/>
              </a:rPr>
              <a:t>2 </a:t>
            </a:r>
            <a:r>
              <a:rPr lang="en-US" b="0" i="0" dirty="0">
                <a:solidFill>
                  <a:srgbClr val="000000"/>
                </a:solidFill>
                <a:effectLst/>
                <a:latin typeface="system-ui"/>
              </a:rPr>
              <a:t>“Speak to the children of Israel, and say to them: ‘The feasts of the </a:t>
            </a:r>
            <a:r>
              <a:rPr lang="en-US" b="0" i="0" cap="small" dirty="0">
                <a:solidFill>
                  <a:srgbClr val="000000"/>
                </a:solidFill>
                <a:effectLst/>
                <a:latin typeface="system-ui"/>
              </a:rPr>
              <a:t>Lord</a:t>
            </a:r>
            <a:r>
              <a:rPr lang="en-US" b="0" i="0" dirty="0">
                <a:solidFill>
                  <a:srgbClr val="000000"/>
                </a:solidFill>
                <a:effectLst/>
                <a:latin typeface="system-ui"/>
              </a:rPr>
              <a:t>, which you shall proclaim </a:t>
            </a:r>
            <a:r>
              <a:rPr lang="en-US" b="0" i="1" dirty="0">
                <a:solidFill>
                  <a:srgbClr val="000000"/>
                </a:solidFill>
                <a:effectLst/>
                <a:latin typeface="system-ui"/>
              </a:rPr>
              <a:t>to be</a:t>
            </a:r>
            <a:r>
              <a:rPr lang="en-US" b="0" i="0" dirty="0">
                <a:solidFill>
                  <a:srgbClr val="000000"/>
                </a:solidFill>
                <a:effectLst/>
                <a:latin typeface="system-ui"/>
              </a:rPr>
              <a:t> holy convocations, these </a:t>
            </a:r>
            <a:r>
              <a:rPr lang="en-US" b="0" i="1" dirty="0">
                <a:solidFill>
                  <a:srgbClr val="000000"/>
                </a:solidFill>
                <a:effectLst/>
                <a:latin typeface="system-ui"/>
              </a:rPr>
              <a:t>are</a:t>
            </a:r>
            <a:r>
              <a:rPr lang="en-US" b="0" i="0" dirty="0">
                <a:solidFill>
                  <a:srgbClr val="000000"/>
                </a:solidFill>
                <a:effectLst/>
                <a:latin typeface="system-ui"/>
              </a:rPr>
              <a:t> My feasts.</a:t>
            </a:r>
          </a:p>
          <a:p>
            <a:pPr algn="l"/>
            <a:endParaRPr lang="en-US" b="0" i="0" dirty="0">
              <a:solidFill>
                <a:srgbClr val="000000"/>
              </a:solidFill>
              <a:effectLst/>
              <a:latin typeface="system-ui"/>
            </a:endParaRPr>
          </a:p>
          <a:p>
            <a:pPr algn="l"/>
            <a:r>
              <a:rPr lang="en-US" b="0" i="0" dirty="0">
                <a:solidFill>
                  <a:srgbClr val="000000"/>
                </a:solidFill>
                <a:effectLst/>
                <a:latin typeface="system-ui"/>
              </a:rPr>
              <a:t>The word for Feasts is translated from the word (</a:t>
            </a:r>
            <a:r>
              <a:rPr lang="en-US" b="0" i="0" dirty="0" err="1">
                <a:solidFill>
                  <a:srgbClr val="000000"/>
                </a:solidFill>
                <a:effectLst/>
                <a:latin typeface="system-ui"/>
              </a:rPr>
              <a:t>mo-ade</a:t>
            </a:r>
            <a:r>
              <a:rPr lang="en-US" b="0" i="0" dirty="0">
                <a:solidFill>
                  <a:srgbClr val="000000"/>
                </a:solidFill>
                <a:effectLst/>
                <a:latin typeface="system-ui"/>
              </a:rPr>
              <a:t>’) </a:t>
            </a:r>
            <a:r>
              <a:rPr lang="en-US" b="0" i="0" dirty="0" err="1">
                <a:solidFill>
                  <a:srgbClr val="000000"/>
                </a:solidFill>
                <a:effectLst/>
                <a:latin typeface="system-ui"/>
              </a:rPr>
              <a:t>strongs</a:t>
            </a:r>
            <a:r>
              <a:rPr lang="en-US" b="0" i="0" dirty="0">
                <a:solidFill>
                  <a:srgbClr val="000000"/>
                </a:solidFill>
                <a:effectLst/>
                <a:latin typeface="system-ui"/>
              </a:rPr>
              <a:t> 4150</a:t>
            </a:r>
          </a:p>
          <a:p>
            <a:pPr algn="l"/>
            <a:r>
              <a:rPr lang="en-US" b="0" i="0" dirty="0">
                <a:solidFill>
                  <a:srgbClr val="000000"/>
                </a:solidFill>
                <a:effectLst/>
                <a:latin typeface="system-ui"/>
              </a:rPr>
              <a:t>{Read}{Read}</a:t>
            </a:r>
          </a:p>
          <a:p>
            <a:pPr algn="l"/>
            <a:endParaRPr lang="en-US" b="0" i="0" dirty="0">
              <a:solidFill>
                <a:srgbClr val="000000"/>
              </a:solidFill>
              <a:effectLst/>
              <a:latin typeface="system-ui"/>
            </a:endParaRPr>
          </a:p>
          <a:p>
            <a:pPr algn="l"/>
            <a:r>
              <a:rPr lang="en-US" b="0" i="0" dirty="0">
                <a:solidFill>
                  <a:srgbClr val="000000"/>
                </a:solidFill>
                <a:effectLst/>
                <a:latin typeface="system-ui"/>
              </a:rPr>
              <a:t>Leviticus 23:3 New King James Version </a:t>
            </a:r>
            <a:r>
              <a:rPr lang="en-US" b="1" i="0" dirty="0">
                <a:solidFill>
                  <a:srgbClr val="000000"/>
                </a:solidFill>
                <a:effectLst/>
                <a:latin typeface="system-ui"/>
              </a:rPr>
              <a:t>The Sabbath</a:t>
            </a:r>
          </a:p>
          <a:p>
            <a:pPr algn="l"/>
            <a:r>
              <a:rPr lang="en-US" b="1" i="0" baseline="30000" dirty="0">
                <a:solidFill>
                  <a:srgbClr val="000000"/>
                </a:solidFill>
                <a:effectLst/>
                <a:latin typeface="system-ui"/>
              </a:rPr>
              <a:t>3 </a:t>
            </a:r>
            <a:r>
              <a:rPr lang="en-US" b="0" i="0" dirty="0">
                <a:solidFill>
                  <a:srgbClr val="000000"/>
                </a:solidFill>
                <a:effectLst/>
                <a:latin typeface="system-ui"/>
              </a:rPr>
              <a:t>‘Six days shall work be done, but the seventh day </a:t>
            </a:r>
            <a:r>
              <a:rPr lang="en-US" b="0" i="1" dirty="0">
                <a:solidFill>
                  <a:srgbClr val="000000"/>
                </a:solidFill>
                <a:effectLst/>
                <a:latin typeface="system-ui"/>
              </a:rPr>
              <a:t>is</a:t>
            </a:r>
            <a:r>
              <a:rPr lang="en-US" b="0" i="0" dirty="0">
                <a:solidFill>
                  <a:srgbClr val="000000"/>
                </a:solidFill>
                <a:effectLst/>
                <a:latin typeface="system-ui"/>
              </a:rPr>
              <a:t> a Sabbath of solemn rest, a holy convocation.</a:t>
            </a:r>
          </a:p>
          <a:p>
            <a:pPr algn="l"/>
            <a:endParaRPr lang="en-US" b="0" i="0" dirty="0">
              <a:solidFill>
                <a:srgbClr val="000000"/>
              </a:solidFill>
              <a:effectLst/>
              <a:latin typeface="system-ui"/>
            </a:endParaRPr>
          </a:p>
          <a:p>
            <a:pPr algn="l"/>
            <a:r>
              <a:rPr lang="en-US" b="1" i="0" baseline="30000" dirty="0">
                <a:solidFill>
                  <a:srgbClr val="000000"/>
                </a:solidFill>
                <a:effectLst/>
                <a:latin typeface="system-ui"/>
              </a:rPr>
              <a:t>4 </a:t>
            </a:r>
            <a:r>
              <a:rPr lang="en-US" b="0" i="0" dirty="0">
                <a:solidFill>
                  <a:srgbClr val="000000"/>
                </a:solidFill>
                <a:effectLst/>
                <a:latin typeface="system-ui"/>
              </a:rPr>
              <a:t>‘These </a:t>
            </a:r>
            <a:r>
              <a:rPr lang="en-US" b="0" i="1" dirty="0">
                <a:solidFill>
                  <a:srgbClr val="000000"/>
                </a:solidFill>
                <a:effectLst/>
                <a:latin typeface="system-ui"/>
              </a:rPr>
              <a:t>are</a:t>
            </a:r>
            <a:r>
              <a:rPr lang="en-US" b="0" i="0" dirty="0">
                <a:solidFill>
                  <a:srgbClr val="000000"/>
                </a:solidFill>
                <a:effectLst/>
                <a:latin typeface="system-ui"/>
              </a:rPr>
              <a:t> the feasts of the </a:t>
            </a:r>
            <a:r>
              <a:rPr lang="en-US" b="0" i="0" cap="small" dirty="0">
                <a:solidFill>
                  <a:srgbClr val="000000"/>
                </a:solidFill>
                <a:effectLst/>
                <a:latin typeface="system-ui"/>
              </a:rPr>
              <a:t>Lord</a:t>
            </a:r>
            <a:r>
              <a:rPr lang="en-US" b="0" i="0" dirty="0">
                <a:solidFill>
                  <a:srgbClr val="000000"/>
                </a:solidFill>
                <a:effectLst/>
                <a:latin typeface="system-ui"/>
              </a:rPr>
              <a:t>, holy convocations which you shall proclaim at their appointed times. </a:t>
            </a:r>
          </a:p>
          <a:p>
            <a:pPr algn="l"/>
            <a:r>
              <a:rPr lang="en-US" b="1" i="0" baseline="30000" dirty="0">
                <a:solidFill>
                  <a:srgbClr val="000000"/>
                </a:solidFill>
                <a:effectLst/>
                <a:latin typeface="system-ui"/>
              </a:rPr>
              <a:t>5 </a:t>
            </a:r>
            <a:r>
              <a:rPr lang="en-US" b="0" i="0" dirty="0">
                <a:solidFill>
                  <a:srgbClr val="000000"/>
                </a:solidFill>
                <a:effectLst/>
                <a:latin typeface="system-ui"/>
              </a:rPr>
              <a:t>On the fourteenth </a:t>
            </a:r>
            <a:r>
              <a:rPr lang="en-US" b="0" i="1" dirty="0">
                <a:solidFill>
                  <a:srgbClr val="000000"/>
                </a:solidFill>
                <a:effectLst/>
                <a:latin typeface="system-ui"/>
              </a:rPr>
              <a:t>day</a:t>
            </a:r>
            <a:r>
              <a:rPr lang="en-US" b="0" i="0" dirty="0">
                <a:solidFill>
                  <a:srgbClr val="000000"/>
                </a:solidFill>
                <a:effectLst/>
                <a:latin typeface="system-ui"/>
              </a:rPr>
              <a:t> of the first month at twilight </a:t>
            </a:r>
            <a:r>
              <a:rPr lang="en-US" b="0" i="1" dirty="0">
                <a:solidFill>
                  <a:srgbClr val="000000"/>
                </a:solidFill>
                <a:effectLst/>
                <a:latin typeface="system-ui"/>
              </a:rPr>
              <a:t>is</a:t>
            </a:r>
            <a:r>
              <a:rPr lang="en-US" b="0" i="0" dirty="0">
                <a:solidFill>
                  <a:srgbClr val="000000"/>
                </a:solidFill>
                <a:effectLst/>
                <a:latin typeface="system-ui"/>
              </a:rPr>
              <a:t> the </a:t>
            </a:r>
            <a:r>
              <a:rPr lang="en-US" b="0" i="0" cap="small" dirty="0">
                <a:solidFill>
                  <a:srgbClr val="000000"/>
                </a:solidFill>
                <a:effectLst/>
                <a:latin typeface="system-ui"/>
              </a:rPr>
              <a:t>Lord</a:t>
            </a:r>
            <a:r>
              <a:rPr lang="en-US" b="0" i="0" dirty="0">
                <a:solidFill>
                  <a:srgbClr val="000000"/>
                </a:solidFill>
                <a:effectLst/>
                <a:latin typeface="system-ui"/>
              </a:rPr>
              <a:t>’s Passover.</a:t>
            </a:r>
          </a:p>
          <a:p>
            <a:pPr algn="l"/>
            <a:r>
              <a:rPr lang="en-US" b="0" i="0" dirty="0">
                <a:solidFill>
                  <a:srgbClr val="000000"/>
                </a:solidFill>
                <a:effectLst/>
                <a:latin typeface="system-ui"/>
              </a:rPr>
              <a:t>{Read}</a:t>
            </a:r>
          </a:p>
          <a:p>
            <a:pPr algn="l"/>
            <a:endParaRPr lang="en-US" b="0" i="0" dirty="0">
              <a:solidFill>
                <a:srgbClr val="000000"/>
              </a:solidFill>
              <a:effectLst/>
              <a:latin typeface="system-ui"/>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5</a:t>
            </a:fld>
            <a:endParaRPr lang="en-US" altLang="en-US"/>
          </a:p>
        </p:txBody>
      </p:sp>
    </p:spTree>
    <p:extLst>
      <p:ext uri="{BB962C8B-B14F-4D97-AF65-F5344CB8AC3E}">
        <p14:creationId xmlns:p14="http://schemas.microsoft.com/office/powerpoint/2010/main" val="318313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lgn="l"/>
            <a:r>
              <a:rPr lang="en-US" b="0" i="0" dirty="0">
                <a:solidFill>
                  <a:srgbClr val="000000"/>
                </a:solidFill>
                <a:effectLst/>
                <a:latin typeface="system-ui"/>
              </a:rPr>
              <a:t>There are a few places in scripture that define a day, but here is one in Lev 23:32</a:t>
            </a:r>
          </a:p>
          <a:p>
            <a:pPr algn="l"/>
            <a:r>
              <a:rPr lang="en-US" b="0" i="0" dirty="0">
                <a:solidFill>
                  <a:srgbClr val="000000"/>
                </a:solidFill>
                <a:effectLst/>
                <a:latin typeface="system-ui"/>
              </a:rPr>
              <a:t>Leviticus 23:32 New King James Version</a:t>
            </a:r>
          </a:p>
          <a:p>
            <a:pPr algn="l"/>
            <a:r>
              <a:rPr lang="en-US" b="1" i="0" baseline="30000" dirty="0">
                <a:solidFill>
                  <a:srgbClr val="000000"/>
                </a:solidFill>
                <a:effectLst/>
                <a:latin typeface="system-ui"/>
              </a:rPr>
              <a:t>32 </a:t>
            </a:r>
            <a:r>
              <a:rPr lang="en-US" b="0" i="0" dirty="0">
                <a:solidFill>
                  <a:srgbClr val="000000"/>
                </a:solidFill>
                <a:effectLst/>
                <a:latin typeface="system-ui"/>
              </a:rPr>
              <a:t>It </a:t>
            </a:r>
            <a:r>
              <a:rPr lang="en-US" b="0" i="1" dirty="0">
                <a:solidFill>
                  <a:srgbClr val="000000"/>
                </a:solidFill>
                <a:effectLst/>
                <a:latin typeface="system-ui"/>
              </a:rPr>
              <a:t>shall be</a:t>
            </a:r>
            <a:r>
              <a:rPr lang="en-US" b="0" i="0" dirty="0">
                <a:solidFill>
                  <a:srgbClr val="000000"/>
                </a:solidFill>
                <a:effectLst/>
                <a:latin typeface="system-ui"/>
              </a:rPr>
              <a:t> to you a sabbath of </a:t>
            </a:r>
            <a:r>
              <a:rPr lang="en-US" b="0" i="1" dirty="0">
                <a:solidFill>
                  <a:srgbClr val="000000"/>
                </a:solidFill>
                <a:effectLst/>
                <a:latin typeface="system-ui"/>
              </a:rPr>
              <a:t>solemn</a:t>
            </a:r>
            <a:r>
              <a:rPr lang="en-US" b="0" i="0" dirty="0">
                <a:solidFill>
                  <a:srgbClr val="000000"/>
                </a:solidFill>
                <a:effectLst/>
                <a:latin typeface="system-ui"/>
              </a:rPr>
              <a:t> rest, and you shall </a:t>
            </a:r>
            <a:r>
              <a:rPr lang="en-US" b="0" i="0" baseline="30000" dirty="0">
                <a:solidFill>
                  <a:srgbClr val="000000"/>
                </a:solidFill>
                <a:effectLst/>
                <a:latin typeface="system-ui"/>
              </a:rPr>
              <a:t>[</a:t>
            </a:r>
            <a:r>
              <a:rPr lang="en-US" b="0" i="0" baseline="30000" dirty="0">
                <a:solidFill>
                  <a:srgbClr val="517E90"/>
                </a:solidFill>
                <a:effectLst/>
                <a:latin typeface="system-ui"/>
                <a:hlinkClick r:id="rId3"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afflict your souls; on the ninth </a:t>
            </a:r>
            <a:r>
              <a:rPr lang="en-US" b="0" i="1" dirty="0">
                <a:solidFill>
                  <a:srgbClr val="000000"/>
                </a:solidFill>
                <a:effectLst/>
                <a:latin typeface="system-ui"/>
              </a:rPr>
              <a:t>day</a:t>
            </a:r>
            <a:r>
              <a:rPr lang="en-US" b="0" i="0" dirty="0">
                <a:solidFill>
                  <a:srgbClr val="000000"/>
                </a:solidFill>
                <a:effectLst/>
                <a:latin typeface="system-ui"/>
              </a:rPr>
              <a:t> of the month at evening, from evening to evening, you shall </a:t>
            </a:r>
            <a:r>
              <a:rPr lang="en-US" b="0" i="0" baseline="30000" dirty="0">
                <a:solidFill>
                  <a:srgbClr val="000000"/>
                </a:solidFill>
                <a:effectLst/>
                <a:latin typeface="system-ui"/>
              </a:rPr>
              <a:t>[</a:t>
            </a:r>
            <a:r>
              <a:rPr lang="en-US" b="0" i="0" baseline="30000" dirty="0">
                <a:solidFill>
                  <a:srgbClr val="517E90"/>
                </a:solidFill>
                <a:effectLst/>
                <a:latin typeface="system-ui"/>
                <a:hlinkClick r:id="rId4" tooltip="See footnote b"/>
              </a:rPr>
              <a:t>b</a:t>
            </a:r>
            <a:r>
              <a:rPr lang="en-US" b="0" i="0" baseline="30000" dirty="0">
                <a:solidFill>
                  <a:srgbClr val="000000"/>
                </a:solidFill>
                <a:effectLst/>
                <a:latin typeface="system-ui"/>
              </a:rPr>
              <a:t>]</a:t>
            </a:r>
            <a:r>
              <a:rPr lang="en-US" b="0" i="0" dirty="0">
                <a:solidFill>
                  <a:srgbClr val="000000"/>
                </a:solidFill>
                <a:effectLst/>
                <a:latin typeface="system-ui"/>
              </a:rPr>
              <a:t>celebrate your sabbath.”</a:t>
            </a:r>
          </a:p>
          <a:p>
            <a:pPr algn="l"/>
            <a:endParaRPr lang="en-US" b="0" i="0" dirty="0">
              <a:solidFill>
                <a:srgbClr val="000000"/>
              </a:solidFill>
              <a:effectLst/>
              <a:latin typeface="system-ui"/>
            </a:endParaRPr>
          </a:p>
          <a:p>
            <a:pPr algn="l"/>
            <a:r>
              <a:rPr lang="en-US" b="0" i="0" dirty="0">
                <a:solidFill>
                  <a:srgbClr val="000000"/>
                </a:solidFill>
                <a:effectLst/>
                <a:latin typeface="system-ui"/>
              </a:rPr>
              <a:t>The year is not defined specifically, but we do have the prophetic year than can be calculated </a:t>
            </a:r>
          </a:p>
          <a:p>
            <a:pPr algn="l"/>
            <a:r>
              <a:rPr lang="en-US" b="0" i="0" dirty="0">
                <a:solidFill>
                  <a:srgbClr val="000000"/>
                </a:solidFill>
                <a:effectLst/>
                <a:latin typeface="system-ui"/>
              </a:rPr>
              <a:t>Revelation 11:2-3 (NKJ)</a:t>
            </a:r>
          </a:p>
          <a:p>
            <a:pPr algn="l"/>
            <a:r>
              <a:rPr lang="en-US" b="0" i="0" dirty="0">
                <a:solidFill>
                  <a:srgbClr val="000000"/>
                </a:solidFill>
                <a:effectLst/>
                <a:latin typeface="system-ui"/>
              </a:rPr>
              <a:t>2 But leave out the court which is outside the temple, and do not measure it, for it has been given to the Gentiles. And they will tread the holy city underfoot for forty-two months. 3 And I will give power to my two witnesses, and they will prophesy one thousand two hundred and sixty days, clothed in sackcloth.”</a:t>
            </a:r>
          </a:p>
          <a:p>
            <a:pPr algn="l"/>
            <a:endParaRPr lang="en-US" b="0" i="0" dirty="0">
              <a:solidFill>
                <a:srgbClr val="000000"/>
              </a:solidFill>
              <a:effectLst/>
              <a:latin typeface="system-ui"/>
            </a:endParaRPr>
          </a:p>
          <a:p>
            <a:pPr algn="l"/>
            <a:r>
              <a:rPr lang="en-US" b="0" i="0" dirty="0">
                <a:solidFill>
                  <a:srgbClr val="000000"/>
                </a:solidFill>
                <a:effectLst/>
                <a:latin typeface="system-ui"/>
              </a:rPr>
              <a:t>Revelation 12:6 (NKJ)</a:t>
            </a:r>
          </a:p>
          <a:p>
            <a:pPr algn="l"/>
            <a:r>
              <a:rPr lang="en-US" b="0" i="0" dirty="0">
                <a:solidFill>
                  <a:srgbClr val="000000"/>
                </a:solidFill>
                <a:effectLst/>
                <a:latin typeface="system-ui"/>
              </a:rPr>
              <a:t>6 Then the woman fled into the wilderness, where she has a place prepared by God, that they should feed her there one thousand two hundred and sixty days.</a:t>
            </a:r>
          </a:p>
          <a:p>
            <a:pPr algn="l"/>
            <a:endParaRPr lang="en-US" b="0" i="0" dirty="0">
              <a:solidFill>
                <a:srgbClr val="000000"/>
              </a:solidFill>
              <a:effectLst/>
              <a:latin typeface="system-ui"/>
            </a:endParaRPr>
          </a:p>
          <a:p>
            <a:pPr algn="l"/>
            <a:r>
              <a:rPr lang="en-US" b="0" i="0" dirty="0">
                <a:solidFill>
                  <a:srgbClr val="000000"/>
                </a:solidFill>
                <a:effectLst/>
                <a:latin typeface="system-ui"/>
              </a:rPr>
              <a:t>Revelation 12:14 (NKJ)</a:t>
            </a:r>
          </a:p>
          <a:p>
            <a:pPr algn="l"/>
            <a:r>
              <a:rPr lang="en-US" b="0" i="0" dirty="0">
                <a:solidFill>
                  <a:srgbClr val="000000"/>
                </a:solidFill>
                <a:effectLst/>
                <a:latin typeface="system-ui"/>
              </a:rPr>
              <a:t>14 But the woman was given two wings of a great eagle, that she might fly into the wilderness to her place, where she is nourished for a time and times and half a time, from the presence of the serpent.</a:t>
            </a:r>
          </a:p>
          <a:p>
            <a:pPr algn="l"/>
            <a:endParaRPr lang="en-US" b="0" i="0" dirty="0">
              <a:solidFill>
                <a:srgbClr val="000000"/>
              </a:solidFill>
              <a:effectLst/>
              <a:latin typeface="system-ui"/>
            </a:endParaRPr>
          </a:p>
          <a:p>
            <a:pPr algn="l"/>
            <a:r>
              <a:rPr lang="en-US" b="0" i="0" dirty="0">
                <a:solidFill>
                  <a:srgbClr val="000000"/>
                </a:solidFill>
                <a:effectLst/>
                <a:latin typeface="system-ui"/>
              </a:rPr>
              <a:t>Revelation 13:5 (NKJ)</a:t>
            </a:r>
          </a:p>
          <a:p>
            <a:pPr algn="l"/>
            <a:r>
              <a:rPr lang="en-US" b="0" i="0" dirty="0">
                <a:solidFill>
                  <a:srgbClr val="000000"/>
                </a:solidFill>
                <a:effectLst/>
                <a:latin typeface="system-ui"/>
              </a:rPr>
              <a:t>5 And he was given a mouth speaking great things and blasphemies, and he was given authority to [a]continue for forty-two months.</a:t>
            </a:r>
          </a:p>
          <a:p>
            <a:pPr algn="l"/>
            <a:endParaRPr lang="en-US" b="0" i="0" dirty="0">
              <a:solidFill>
                <a:srgbClr val="000000"/>
              </a:solidFill>
              <a:effectLst/>
              <a:latin typeface="system-ui"/>
            </a:endParaRPr>
          </a:p>
          <a:p>
            <a:pPr algn="l"/>
            <a:r>
              <a:rPr lang="en-US" b="0" i="0" dirty="0">
                <a:solidFill>
                  <a:srgbClr val="000000"/>
                </a:solidFill>
                <a:effectLst/>
                <a:latin typeface="system-ui"/>
              </a:rPr>
              <a:t>Prophetic Year = 360 Days and Prophetic Month = 30 Days. The literal calendar does not equal the Prophetic Calendar,  but it is close. </a:t>
            </a:r>
          </a:p>
          <a:p>
            <a:pPr algn="l"/>
            <a:r>
              <a:rPr lang="en-US" b="0" i="0" dirty="0">
                <a:solidFill>
                  <a:srgbClr val="000000"/>
                </a:solidFill>
                <a:effectLst/>
                <a:latin typeface="system-ui"/>
              </a:rPr>
              <a:t> </a:t>
            </a:r>
          </a:p>
          <a:p>
            <a:pPr algn="l"/>
            <a:endParaRPr lang="en-US" b="0" i="0" dirty="0">
              <a:solidFill>
                <a:srgbClr val="000000"/>
              </a:solidFill>
              <a:effectLst/>
              <a:latin typeface="system-ui"/>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6</a:t>
            </a:fld>
            <a:endParaRPr lang="en-US" altLang="en-US"/>
          </a:p>
        </p:txBody>
      </p:sp>
    </p:spTree>
    <p:extLst>
      <p:ext uri="{BB962C8B-B14F-4D97-AF65-F5344CB8AC3E}">
        <p14:creationId xmlns:p14="http://schemas.microsoft.com/office/powerpoint/2010/main" val="42512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a:spcBef>
                <a:spcPts val="0"/>
              </a:spcBef>
              <a:spcAft>
                <a:spcPts val="0"/>
              </a:spcAft>
              <a:tabLst>
                <a:tab pos="228600" algn="l"/>
              </a:tabLst>
            </a:pPr>
            <a:r>
              <a:rPr lang="en-US" sz="1800" dirty="0">
                <a:effectLst/>
                <a:latin typeface="Tahoma" panose="020B0604030504040204" pitchFamily="34" charset="0"/>
                <a:ea typeface="Calibri" panose="020F0502020204030204" pitchFamily="34" charset="0"/>
              </a:rPr>
              <a:t>We even have the evidence of a 13th month (a leap year) having been added in the time of the Old Testament. This can be found by a careful reading of</a:t>
            </a:r>
            <a:r>
              <a:rPr lang="en-US" sz="1800" dirty="0">
                <a:effectLst/>
                <a:latin typeface="Times New Roman" panose="02020603050405020304" pitchFamily="18" charset="0"/>
                <a:ea typeface="Calibri" panose="020F0502020204030204" pitchFamily="34" charset="0"/>
              </a:rPr>
              <a:t> </a:t>
            </a:r>
            <a:r>
              <a:rPr lang="en-US" sz="1800" dirty="0">
                <a:effectLst/>
                <a:latin typeface="Tahoma" panose="020B0604030504040204" pitchFamily="34" charset="0"/>
                <a:ea typeface="Calibri" panose="020F0502020204030204" pitchFamily="34" charset="0"/>
              </a:rPr>
              <a:t>Ezekiel 1-8.</a:t>
            </a:r>
            <a:endParaRPr lang="en-US" sz="1800" dirty="0">
              <a:effectLst/>
              <a:latin typeface="Arial" panose="020B0604020202020204" pitchFamily="34" charset="0"/>
              <a:ea typeface="Times New Roman" panose="02020603050405020304" pitchFamily="18" charset="0"/>
            </a:endParaRPr>
          </a:p>
          <a:p>
            <a:pPr algn="l"/>
            <a:r>
              <a:rPr lang="en-US" b="0" i="0" dirty="0">
                <a:solidFill>
                  <a:srgbClr val="000000"/>
                </a:solidFill>
                <a:effectLst/>
                <a:latin typeface="system-ui"/>
              </a:rPr>
              <a:t>Turn to Exo 34:22</a:t>
            </a:r>
          </a:p>
          <a:p>
            <a:pPr algn="l"/>
            <a:r>
              <a:rPr lang="en-US" b="0" i="0" dirty="0">
                <a:solidFill>
                  <a:srgbClr val="000000"/>
                </a:solidFill>
                <a:effectLst/>
                <a:latin typeface="system-ui"/>
              </a:rPr>
              <a:t>Psalm 104:19 (NKV) </a:t>
            </a:r>
            <a:r>
              <a:rPr lang="en-US" b="1" i="0" baseline="30000" dirty="0">
                <a:solidFill>
                  <a:srgbClr val="000000"/>
                </a:solidFill>
                <a:effectLst/>
                <a:latin typeface="system-ui"/>
              </a:rPr>
              <a:t>19 </a:t>
            </a:r>
            <a:r>
              <a:rPr lang="en-US" b="0" i="0" dirty="0">
                <a:solidFill>
                  <a:srgbClr val="000000"/>
                </a:solidFill>
                <a:effectLst/>
                <a:latin typeface="system-ui"/>
              </a:rPr>
              <a:t>He appointed the moon for seasons; The sun knows its going down.</a:t>
            </a:r>
          </a:p>
          <a:p>
            <a:pPr marL="0" marR="0">
              <a:spcBef>
                <a:spcPts val="0"/>
              </a:spcBef>
              <a:spcAft>
                <a:spcPts val="0"/>
              </a:spcAft>
              <a:tabLst>
                <a:tab pos="228600" algn="l"/>
              </a:tabLst>
            </a:pPr>
            <a:r>
              <a:rPr lang="en-US" sz="1200" b="0" i="0" dirty="0">
                <a:solidFill>
                  <a:srgbClr val="000000"/>
                </a:solidFill>
                <a:effectLst/>
                <a:latin typeface="system-ui"/>
                <a:ea typeface="+mn-ea"/>
              </a:rPr>
              <a:t>	</a:t>
            </a:r>
            <a:r>
              <a:rPr lang="en-US" sz="1800" i="1" dirty="0">
                <a:effectLst/>
                <a:latin typeface="Tahoma" panose="020B0604030504040204" pitchFamily="34" charset="0"/>
                <a:ea typeface="Times New Roman" panose="02020603050405020304" pitchFamily="18" charset="0"/>
              </a:rPr>
              <a:t>moon appointed for seasons</a:t>
            </a:r>
            <a:r>
              <a:rPr lang="en-US" sz="1800" dirty="0">
                <a:effectLst/>
                <a:latin typeface="Tahoma" panose="020B0604030504040204" pitchFamily="34" charset="0"/>
                <a:ea typeface="Times New Roman" panose="02020603050405020304" pitchFamily="18" charset="0"/>
              </a:rPr>
              <a:t> (</a:t>
            </a:r>
            <a:r>
              <a:rPr lang="en-US" sz="1800" i="1" dirty="0">
                <a:effectLst/>
                <a:latin typeface="Tahoma" panose="020B0604030504040204" pitchFamily="34" charset="0"/>
                <a:ea typeface="Times New Roman" panose="02020603050405020304" pitchFamily="18" charset="0"/>
              </a:rPr>
              <a:t>mo’ed</a:t>
            </a:r>
            <a:r>
              <a:rPr lang="en-US" sz="1800" dirty="0">
                <a:effectLst/>
                <a:latin typeface="Tahoma" panose="020B0604030504040204" pitchFamily="34" charset="0"/>
                <a:ea typeface="Times New Roman" panose="02020603050405020304" pitchFamily="18" charset="0"/>
              </a:rPr>
              <a:t>)</a:t>
            </a: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tabLst>
                <a:tab pos="228600" algn="l"/>
              </a:tabLst>
            </a:pPr>
            <a:r>
              <a:rPr lang="en-US" sz="1800" dirty="0">
                <a:effectLst/>
                <a:latin typeface="Tahoma" panose="020B0604030504040204" pitchFamily="34" charset="0"/>
                <a:ea typeface="Times New Roman" panose="02020603050405020304" pitchFamily="18" charset="0"/>
              </a:rPr>
              <a:t>	What this means is that God’s HD’s are either connected to the new moon at the beginning of the month or the full moon at the middle of the month.</a:t>
            </a:r>
            <a:endParaRPr lang="en-US" sz="1800" dirty="0">
              <a:effectLst/>
              <a:latin typeface="Arial" panose="020B0604020202020204" pitchFamily="34" charset="0"/>
              <a:ea typeface="Times New Roman" panose="02020603050405020304" pitchFamily="18" charset="0"/>
            </a:endParaRPr>
          </a:p>
          <a:p>
            <a:pPr algn="l"/>
            <a:r>
              <a:rPr lang="en-US" sz="2800" b="0" i="0" dirty="0">
                <a:solidFill>
                  <a:srgbClr val="000000"/>
                </a:solidFill>
                <a:effectLst/>
                <a:latin typeface="system-ui"/>
              </a:rPr>
              <a:t>Exodus 23:15 (NKV)</a:t>
            </a:r>
            <a:r>
              <a:rPr lang="en-US" sz="2800" b="0" i="0" baseline="0" dirty="0">
                <a:solidFill>
                  <a:srgbClr val="000000"/>
                </a:solidFill>
                <a:effectLst/>
                <a:latin typeface="system-ui"/>
              </a:rPr>
              <a:t> </a:t>
            </a:r>
            <a:r>
              <a:rPr lang="en-US" sz="2800" b="1" i="0" baseline="30000" dirty="0">
                <a:solidFill>
                  <a:srgbClr val="000000"/>
                </a:solidFill>
                <a:effectLst/>
                <a:latin typeface="system-ui"/>
              </a:rPr>
              <a:t>15 </a:t>
            </a:r>
            <a:r>
              <a:rPr lang="en-US" sz="2800" b="0" i="0" dirty="0">
                <a:solidFill>
                  <a:srgbClr val="000000"/>
                </a:solidFill>
                <a:effectLst/>
                <a:latin typeface="system-ui"/>
              </a:rPr>
              <a:t>You shall keep the Feast of Unleavened Bread (you shall eat unleavened bread seven days, as I commanded you, at the time appointed in the month of Abib, for in it you came out of Egypt; none shall appear before Me empty);</a:t>
            </a:r>
          </a:p>
          <a:p>
            <a:pPr algn="l"/>
            <a:r>
              <a:rPr lang="en-US" sz="1800" i="1" dirty="0">
                <a:effectLst/>
                <a:latin typeface="Tahoma" panose="020B0604030504040204" pitchFamily="34" charset="0"/>
                <a:ea typeface="Times New Roman" panose="02020603050405020304" pitchFamily="18" charset="0"/>
              </a:rPr>
              <a:t>Abib = green ears</a:t>
            </a:r>
            <a:r>
              <a:rPr lang="en-US" sz="1800" i="1" dirty="0">
                <a:effectLst/>
                <a:latin typeface="Arial" panose="020B060402020202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This along with the timing of the Wave Sheaf offering show that Unleavened Bread must be in early spring.</a:t>
            </a: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tabLst>
                <a:tab pos="228600" algn="l"/>
              </a:tabLst>
            </a:pPr>
            <a:endParaRPr lang="en-US" sz="1800" dirty="0">
              <a:effectLst/>
              <a:latin typeface="Tahoma" panose="020B0604030504040204" pitchFamily="34" charset="0"/>
              <a:ea typeface="Times New Roman" panose="02020603050405020304" pitchFamily="18" charset="0"/>
            </a:endParaRPr>
          </a:p>
          <a:p>
            <a:pPr algn="l"/>
            <a:r>
              <a:rPr lang="en-US" sz="2800" b="0" i="0" dirty="0">
                <a:solidFill>
                  <a:srgbClr val="000000"/>
                </a:solidFill>
                <a:effectLst/>
                <a:latin typeface="system-ui"/>
              </a:rPr>
              <a:t>Exodus 34:22 (NKV) </a:t>
            </a:r>
            <a:r>
              <a:rPr lang="en-US" sz="2800" b="1" i="0" baseline="30000" dirty="0">
                <a:solidFill>
                  <a:srgbClr val="000000"/>
                </a:solidFill>
                <a:effectLst/>
                <a:latin typeface="system-ui"/>
              </a:rPr>
              <a:t>22 </a:t>
            </a:r>
            <a:r>
              <a:rPr lang="en-US" sz="2800" b="0" i="0" dirty="0">
                <a:solidFill>
                  <a:srgbClr val="000000"/>
                </a:solidFill>
                <a:effectLst/>
                <a:latin typeface="system-ui"/>
              </a:rPr>
              <a:t>“And you shall observe the Feast of Weeks, of the firstfruits of wheat harvest, and the Feast of Ingathering at the year’s end.</a:t>
            </a:r>
          </a:p>
          <a:p>
            <a:pPr marL="0" marR="0">
              <a:spcBef>
                <a:spcPts val="0"/>
              </a:spcBef>
              <a:spcAft>
                <a:spcPts val="0"/>
              </a:spcAft>
              <a:tabLst>
                <a:tab pos="228600" algn="l"/>
              </a:tabLst>
            </a:pPr>
            <a:r>
              <a:rPr lang="en-US" sz="1800" i="1" dirty="0">
                <a:effectLst/>
                <a:latin typeface="Tahoma" panose="020B0604030504040204" pitchFamily="34" charset="0"/>
                <a:ea typeface="Times New Roman" panose="02020603050405020304" pitchFamily="18" charset="0"/>
              </a:rPr>
              <a:t>FOT at the end of the year (tekufah – tek-oo-faw)</a:t>
            </a:r>
            <a:r>
              <a:rPr lang="en-US" sz="1800" i="1" dirty="0">
                <a:effectLst/>
                <a:latin typeface="Arial" panose="020B060402020202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Tekufah literally means a “circuit” or “revolution” of time – a cycle.</a:t>
            </a: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tabLst>
                <a:tab pos="228600" algn="l"/>
              </a:tabLst>
            </a:pPr>
            <a:r>
              <a:rPr lang="en-US" sz="1800" dirty="0">
                <a:effectLst/>
                <a:latin typeface="Tahoma" panose="020B0604030504040204" pitchFamily="34" charset="0"/>
                <a:ea typeface="Times New Roman" panose="02020603050405020304" pitchFamily="18" charset="0"/>
              </a:rPr>
              <a:t>This word is only used 4 times in the OT and in a couple of ways in terms of application.  In connection to the FOT it implies that it should occur when the cycle of the agricultural year is complete – about the time when summer gives was to fall.</a:t>
            </a: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tabLst>
                <a:tab pos="228600" algn="l"/>
              </a:tabLst>
            </a:pPr>
            <a:endParaRPr lang="en-US" sz="1800" dirty="0">
              <a:effectLst/>
              <a:latin typeface="Tahoma" panose="020B0604030504040204" pitchFamily="34" charset="0"/>
              <a:ea typeface="Times New Roman" panose="02020603050405020304" pitchFamily="18" charset="0"/>
            </a:endParaRPr>
          </a:p>
          <a:p>
            <a:pPr marL="0" marR="0">
              <a:spcBef>
                <a:spcPts val="0"/>
              </a:spcBef>
              <a:spcAft>
                <a:spcPts val="0"/>
              </a:spcAft>
              <a:tabLst>
                <a:tab pos="228600" algn="l"/>
              </a:tabLst>
            </a:pPr>
            <a:r>
              <a:rPr lang="en-US" sz="1800" dirty="0">
                <a:effectLst/>
                <a:latin typeface="Tahoma" panose="020B0604030504040204" pitchFamily="34" charset="0"/>
                <a:ea typeface="Times New Roman" panose="02020603050405020304" pitchFamily="18" charset="0"/>
              </a:rPr>
              <a:t>{Side Notes}</a:t>
            </a:r>
          </a:p>
          <a:p>
            <a:pPr marL="0" marR="0">
              <a:spcBef>
                <a:spcPts val="0"/>
              </a:spcBef>
              <a:spcAft>
                <a:spcPts val="0"/>
              </a:spcAft>
              <a:tabLst>
                <a:tab pos="228600" algn="l"/>
              </a:tabLst>
            </a:pPr>
            <a:r>
              <a:rPr lang="en-US" sz="1800" dirty="0">
                <a:effectLst/>
                <a:latin typeface="Tahoma" panose="020B0604030504040204" pitchFamily="34" charset="0"/>
                <a:ea typeface="Times New Roman" panose="02020603050405020304" pitchFamily="18" charset="0"/>
              </a:rPr>
              <a:t>Some insist that this word “tekufah” means that the FOT could not take place before the autumnal equinox.  To take this position is to take a definition from the Talmud – not the Bible.</a:t>
            </a: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tabLst>
                <a:tab pos="228600" algn="l"/>
              </a:tabLst>
            </a:pPr>
            <a:r>
              <a:rPr lang="en-US" sz="1800" dirty="0">
                <a:effectLst/>
                <a:latin typeface="Tahoma" panose="020B0604030504040204" pitchFamily="34" charset="0"/>
                <a:ea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system-ui"/>
              </a:rPr>
              <a:t>Applying 360 points to a circle is significant in mathematics. From that application we get degrees and eventually pi </a:t>
            </a:r>
            <a:r>
              <a:rPr lang="el-GR" sz="1800" dirty="0">
                <a:latin typeface="Courier New" panose="02070309020205020404" pitchFamily="49" charset="0"/>
              </a:rPr>
              <a:t>π</a:t>
            </a:r>
            <a:r>
              <a:rPr lang="en-US" sz="1800" dirty="0">
                <a:latin typeface="Courier New" panose="02070309020205020404" pitchFamily="49" charset="0"/>
              </a:rPr>
              <a:t>, trigonometry, etc.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latin typeface="Courier New" panose="02070309020205020404" pitchFamily="49"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latin typeface="Courier New" panose="02070309020205020404" pitchFamily="49" charset="0"/>
              </a:rPr>
              <a:t>Using 360 points is also found in navigation (compass) which is connected to longitude and latitude.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l-GR" sz="1800" dirty="0">
              <a:latin typeface="MS Shell Dlg 2" panose="020B0604030504040204" pitchFamily="34" charset="0"/>
            </a:endParaRPr>
          </a:p>
          <a:p>
            <a:pPr algn="l"/>
            <a:endParaRPr lang="en-US" b="0" i="0" dirty="0">
              <a:solidFill>
                <a:srgbClr val="000000"/>
              </a:solidFill>
              <a:effectLst/>
              <a:latin typeface="system-ui"/>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7</a:t>
            </a:fld>
            <a:endParaRPr lang="en-US" altLang="en-US" dirty="0"/>
          </a:p>
        </p:txBody>
      </p:sp>
    </p:spTree>
    <p:extLst>
      <p:ext uri="{BB962C8B-B14F-4D97-AF65-F5344CB8AC3E}">
        <p14:creationId xmlns:p14="http://schemas.microsoft.com/office/powerpoint/2010/main" val="300545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a:spcBef>
                <a:spcPts val="0"/>
              </a:spcBef>
              <a:spcAft>
                <a:spcPts val="0"/>
              </a:spcAft>
              <a:tabLst>
                <a:tab pos="228600" algn="l"/>
              </a:tabLst>
            </a:pPr>
            <a:r>
              <a:rPr lang="en-US" sz="1800" dirty="0">
                <a:effectLst/>
                <a:latin typeface="Tahoma" panose="020B0604030504040204" pitchFamily="34" charset="0"/>
                <a:ea typeface="Calibri" panose="020F0502020204030204" pitchFamily="34" charset="0"/>
              </a:rPr>
              <a:t>{Click} {Read} {Click} {Read}{Click} {Read}{Click} {Read}{Click} {Read}{Click} {Read}{Click} {Read} </a:t>
            </a:r>
            <a:endParaRPr lang="el-GR" sz="1800" dirty="0">
              <a:latin typeface="MS Shell Dlg 2" panose="020B0604030504040204" pitchFamily="34" charset="0"/>
            </a:endParaRPr>
          </a:p>
          <a:p>
            <a:pPr algn="l"/>
            <a:endParaRPr lang="en-US" b="0" i="0" dirty="0">
              <a:solidFill>
                <a:srgbClr val="000000"/>
              </a:solidFill>
              <a:effectLst/>
              <a:latin typeface="system-ui"/>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8</a:t>
            </a:fld>
            <a:endParaRPr lang="en-US" altLang="en-US" dirty="0"/>
          </a:p>
        </p:txBody>
      </p:sp>
    </p:spTree>
    <p:extLst>
      <p:ext uri="{BB962C8B-B14F-4D97-AF65-F5344CB8AC3E}">
        <p14:creationId xmlns:p14="http://schemas.microsoft.com/office/powerpoint/2010/main" val="129590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66EFD24-B4CC-4235-A8A5-102461A6A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DE93EAA-33CE-4A17-8B75-158A70262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r>
              <a:rPr lang="en-US" sz="1800">
                <a:effectLst/>
                <a:latin typeface="Tahoma" panose="020B0604030504040204" pitchFamily="34" charset="0"/>
                <a:ea typeface="Times New Roman" panose="02020603050405020304" pitchFamily="18" charset="0"/>
              </a:rPr>
              <a:t>The </a:t>
            </a:r>
            <a:r>
              <a:rPr lang="en-US" sz="1800" dirty="0">
                <a:effectLst/>
                <a:latin typeface="Tahoma" panose="020B0604030504040204" pitchFamily="34" charset="0"/>
                <a:ea typeface="Times New Roman" panose="02020603050405020304" pitchFamily="18" charset="0"/>
              </a:rPr>
              <a:t>first issue that any calendar needs to address is how to reconcile the sun / moon in reference to the earth {Read} </a:t>
            </a:r>
          </a:p>
          <a:p>
            <a:pPr marL="0" marR="0">
              <a:spcBef>
                <a:spcPts val="0"/>
              </a:spcBef>
              <a:spcAft>
                <a:spcPts val="0"/>
              </a:spcAft>
              <a:tabLst>
                <a:tab pos="228600" algn="l"/>
              </a:tabLst>
            </a:pPr>
            <a:r>
              <a:rPr lang="en-US" sz="1800" dirty="0">
                <a:effectLst/>
                <a:latin typeface="Tahoma" panose="020B0604030504040204" pitchFamily="34" charset="0"/>
                <a:ea typeface="Times New Roman" panose="02020603050405020304" pitchFamily="18" charset="0"/>
              </a:rPr>
              <a:t>In every culture, it was/is common to establish a calendar relative to a lunar and/or solar cycle.</a:t>
            </a: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tabLst>
                <a:tab pos="228600" algn="l"/>
              </a:tabLst>
            </a:pPr>
            <a:r>
              <a:rPr lang="en-US" sz="1800" dirty="0">
                <a:effectLst/>
                <a:latin typeface="Tahoma" panose="020B0604030504040204" pitchFamily="34" charset="0"/>
                <a:ea typeface="Times New Roman" panose="02020603050405020304" pitchFamily="18" charset="0"/>
              </a:rPr>
              <a:t>	The problem is that a month is not evenly divided by days, lunar months don’t match the length of a solar year, and a solar year is not an even number.</a:t>
            </a:r>
            <a:r>
              <a:rPr lang="en-US" sz="1800" dirty="0">
                <a:effectLst/>
                <a:latin typeface="Arial" panose="020B060402020202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Once mankind move away from God’s given calendar and created different calendars these problems became most profound. Did God’s make it hard to move away from His Calendar?     </a:t>
            </a:r>
          </a:p>
          <a:p>
            <a:pPr marL="0" marR="0">
              <a:spcBef>
                <a:spcPts val="0"/>
              </a:spcBef>
              <a:spcAft>
                <a:spcPts val="0"/>
              </a:spcAft>
              <a:tabLst>
                <a:tab pos="228600" algn="l"/>
              </a:tabLst>
            </a:pPr>
            <a:endParaRPr lang="en-US" sz="1800" b="1" dirty="0">
              <a:effectLst/>
              <a:highlight>
                <a:srgbClr val="C0C0C0"/>
              </a:highlight>
              <a:latin typeface="Tahoma" panose="020B0604030504040204" pitchFamily="34" charset="0"/>
              <a:ea typeface="Times New Roman" panose="02020603050405020304" pitchFamily="18" charset="0"/>
            </a:endParaRPr>
          </a:p>
          <a:p>
            <a:pPr marL="0" marR="0">
              <a:spcBef>
                <a:spcPts val="0"/>
              </a:spcBef>
              <a:spcAft>
                <a:spcPts val="0"/>
              </a:spcAft>
              <a:tabLst>
                <a:tab pos="228600" algn="l"/>
              </a:tabLst>
            </a:pPr>
            <a:r>
              <a:rPr lang="en-US" sz="1800" b="0" dirty="0">
                <a:effectLst/>
                <a:highlight>
                  <a:srgbClr val="C0C0C0"/>
                </a:highlight>
                <a:latin typeface="Tahoma" panose="020B0604030504040204" pitchFamily="34" charset="0"/>
                <a:ea typeface="Times New Roman" panose="02020603050405020304" pitchFamily="18" charset="0"/>
              </a:rPr>
              <a:t>{History}</a:t>
            </a:r>
            <a:endParaRPr lang="en-US" sz="1800" b="0" dirty="0">
              <a:effectLst/>
              <a:latin typeface="Arial" panose="020B0604020202020204" pitchFamily="34" charset="0"/>
              <a:ea typeface="Times New Roman" panose="02020603050405020304" pitchFamily="18" charset="0"/>
            </a:endParaRPr>
          </a:p>
          <a:p>
            <a:pPr marL="228600" marR="0">
              <a:spcBef>
                <a:spcPts val="0"/>
              </a:spcBef>
              <a:spcAft>
                <a:spcPts val="0"/>
              </a:spcAft>
              <a:tabLst>
                <a:tab pos="228600" algn="l"/>
              </a:tabLst>
            </a:pPr>
            <a:r>
              <a:rPr lang="en-US" sz="1800" i="1" dirty="0">
                <a:effectLst/>
                <a:latin typeface="Tahoma" panose="020B0604030504040204" pitchFamily="34" charset="0"/>
                <a:ea typeface="Times New Roman" panose="02020603050405020304" pitchFamily="18" charset="0"/>
              </a:rPr>
              <a:t>Our current calendar we use, Gregorian is named after Pope Gregory XIII, who introduced it in October 1582.</a:t>
            </a:r>
            <a:r>
              <a:rPr lang="en-US" sz="1800" i="0" dirty="0">
                <a:effectLst/>
                <a:latin typeface="Times New Roman" panose="02020603050405020304" pitchFamily="18" charset="0"/>
                <a:ea typeface="Times New Roman" panose="02020603050405020304" pitchFamily="18" charset="0"/>
              </a:rPr>
              <a:t> </a:t>
            </a:r>
            <a:r>
              <a:rPr lang="en-US" sz="1800" i="1" dirty="0">
                <a:effectLst/>
                <a:latin typeface="Tahoma" panose="020B0604030504040204" pitchFamily="34" charset="0"/>
                <a:ea typeface="Times New Roman" panose="02020603050405020304" pitchFamily="18" charset="0"/>
              </a:rPr>
              <a:t>The calendar was a refinement to the Julian calendar involving a 0.002% correction in the length of the year. The motivation for the reform was to stop the drift of the calendar with respect to the equinoxes and solstices—particularly the northern vernal equinox, which helps set the date for Easter.</a:t>
            </a:r>
            <a:endParaRPr lang="en-US" sz="1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tabLst>
                <a:tab pos="228600" algn="l"/>
              </a:tabLst>
            </a:pPr>
            <a:r>
              <a:rPr lang="en-US" sz="1800" i="1" dirty="0">
                <a:effectLst/>
                <a:latin typeface="Tahoma" panose="020B0604030504040204" pitchFamily="34" charset="0"/>
                <a:ea typeface="Times New Roman" panose="02020603050405020304" pitchFamily="18" charset="0"/>
              </a:rPr>
              <a:t>	The Gregorian reform contained two parts: a reform of the Julian calendar as used prior to Pope Gregory XIII's time and a reform of the lunar cycle used by the Church, with the Julian calendar, to calculate the date of Easter. The reform was a modification of a proposal made by Aloysius Lilius. His proposal included reducing the number of leap years in four centuries from 100 to 97, by making 3 out of 4 centurial years common instead of leap years. Lilius also produced an original and practical scheme for adjusting the epacts of the moon when calculating the annual date of Easter, solving a long-standing obstacle to calendar reform.</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28600" algn="l"/>
              </a:tabLst>
            </a:pPr>
            <a:endParaRPr lang="en-US" sz="1800" dirty="0">
              <a:effectLst/>
              <a:latin typeface="Tahoma" panose="020B0604030504040204" pitchFamily="34" charset="0"/>
              <a:ea typeface="Times New Roman" panose="02020603050405020304" pitchFamily="18" charset="0"/>
            </a:endParaRPr>
          </a:p>
          <a:p>
            <a:pPr marL="0" marR="0">
              <a:spcBef>
                <a:spcPts val="0"/>
              </a:spcBef>
              <a:spcAft>
                <a:spcPts val="0"/>
              </a:spcAft>
              <a:tabLst>
                <a:tab pos="228600" algn="l"/>
              </a:tabLst>
            </a:pPr>
            <a:endParaRPr lang="en-US" sz="1800" dirty="0">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endParaRPr lang="en-US" sz="1800" dirty="0">
              <a:effectLst/>
              <a:latin typeface="Tahoma" panose="020B0604030504040204" pitchFamily="34" charset="0"/>
              <a:ea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tab pos="228600" algn="l"/>
              </a:tabLst>
              <a:defRPr/>
            </a:pPr>
            <a:endParaRPr lang="en-US" sz="1800" dirty="0">
              <a:effectLst/>
              <a:latin typeface="Tahoma" panose="020B0604030504040204" pitchFamily="34" charset="0"/>
              <a:ea typeface="Times New Roman" panose="02020603050405020304" pitchFamily="18" charset="0"/>
            </a:endParaRPr>
          </a:p>
          <a:p>
            <a:pPr algn="l"/>
            <a:endParaRPr lang="en-US" b="0" i="0" dirty="0">
              <a:solidFill>
                <a:srgbClr val="000000"/>
              </a:solidFill>
              <a:effectLst/>
              <a:latin typeface="system-ui"/>
            </a:endParaRPr>
          </a:p>
        </p:txBody>
      </p:sp>
      <p:sp>
        <p:nvSpPr>
          <p:cNvPr id="9220" name="Slide Number Placeholder 3">
            <a:extLst>
              <a:ext uri="{FF2B5EF4-FFF2-40B4-BE49-F238E27FC236}">
                <a16:creationId xmlns:a16="http://schemas.microsoft.com/office/drawing/2014/main" id="{1F29FE7D-E943-4FF4-8E81-D1FA0FFBDE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7692EA-F6BE-492C-89B5-B77DE098DDFF}" type="slidenum">
              <a:rPr lang="en-US" altLang="en-US" smtClean="0"/>
              <a:pPr fontAlgn="base">
                <a:spcBef>
                  <a:spcPct val="0"/>
                </a:spcBef>
                <a:spcAft>
                  <a:spcPct val="0"/>
                </a:spcAft>
              </a:pPr>
              <a:t>9</a:t>
            </a:fld>
            <a:endParaRPr lang="en-US" altLang="en-US" dirty="0"/>
          </a:p>
        </p:txBody>
      </p:sp>
    </p:spTree>
    <p:extLst>
      <p:ext uri="{BB962C8B-B14F-4D97-AF65-F5344CB8AC3E}">
        <p14:creationId xmlns:p14="http://schemas.microsoft.com/office/powerpoint/2010/main" val="330960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E708B27-7933-4267-89EA-66A02971AB99}"/>
              </a:ext>
            </a:extLst>
          </p:cNvPr>
          <p:cNvSpPr>
            <a:spLocks noGrp="1"/>
          </p:cNvSpPr>
          <p:nvPr>
            <p:ph type="dt" sz="half" idx="10"/>
          </p:nvPr>
        </p:nvSpPr>
        <p:spPr/>
        <p:txBody>
          <a:bodyPr/>
          <a:lstStyle>
            <a:lvl1pPr>
              <a:defRPr/>
            </a:lvl1pPr>
          </a:lstStyle>
          <a:p>
            <a:pPr>
              <a:defRPr/>
            </a:pPr>
            <a:fld id="{F8DB8857-FFCB-45D7-A281-28F07286E94B}" type="datetime1">
              <a:rPr lang="en-US"/>
              <a:pPr>
                <a:defRPr/>
              </a:pPr>
              <a:t>11/3/2020</a:t>
            </a:fld>
            <a:endParaRPr lang="en-US"/>
          </a:p>
        </p:txBody>
      </p:sp>
      <p:sp>
        <p:nvSpPr>
          <p:cNvPr id="5" name="Footer Placeholder 4">
            <a:extLst>
              <a:ext uri="{FF2B5EF4-FFF2-40B4-BE49-F238E27FC236}">
                <a16:creationId xmlns:a16="http://schemas.microsoft.com/office/drawing/2014/main" id="{B15B6DA4-22E1-4B9A-BE02-753388553E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22D8C2-06A5-47A1-BC08-5965C32DDAB0}"/>
              </a:ext>
            </a:extLst>
          </p:cNvPr>
          <p:cNvSpPr>
            <a:spLocks noGrp="1"/>
          </p:cNvSpPr>
          <p:nvPr>
            <p:ph type="sldNum" sz="quarter" idx="12"/>
          </p:nvPr>
        </p:nvSpPr>
        <p:spPr/>
        <p:txBody>
          <a:bodyPr/>
          <a:lstStyle>
            <a:lvl1pPr>
              <a:defRPr/>
            </a:lvl1pPr>
          </a:lstStyle>
          <a:p>
            <a:pPr>
              <a:defRPr/>
            </a:pPr>
            <a:fld id="{93113F34-414C-4434-B3D3-1BF44B94B593}" type="slidenum">
              <a:rPr lang="en-US"/>
              <a:pPr>
                <a:defRPr/>
              </a:pPr>
              <a:t>‹#›</a:t>
            </a:fld>
            <a:endParaRPr lang="en-US"/>
          </a:p>
        </p:txBody>
      </p:sp>
    </p:spTree>
    <p:extLst>
      <p:ext uri="{BB962C8B-B14F-4D97-AF65-F5344CB8AC3E}">
        <p14:creationId xmlns:p14="http://schemas.microsoft.com/office/powerpoint/2010/main" val="35717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250A3-6C05-40C3-B164-F1B84E9F2592}"/>
              </a:ext>
            </a:extLst>
          </p:cNvPr>
          <p:cNvSpPr>
            <a:spLocks noGrp="1"/>
          </p:cNvSpPr>
          <p:nvPr>
            <p:ph type="dt" sz="half" idx="10"/>
          </p:nvPr>
        </p:nvSpPr>
        <p:spPr/>
        <p:txBody>
          <a:bodyPr/>
          <a:lstStyle>
            <a:lvl1pPr>
              <a:defRPr/>
            </a:lvl1pPr>
          </a:lstStyle>
          <a:p>
            <a:pPr>
              <a:defRPr/>
            </a:pPr>
            <a:fld id="{C4C12313-D5AE-40D6-915D-BFE42E04DE3D}" type="datetime1">
              <a:rPr lang="en-US"/>
              <a:pPr>
                <a:defRPr/>
              </a:pPr>
              <a:t>11/3/2020</a:t>
            </a:fld>
            <a:endParaRPr lang="en-US"/>
          </a:p>
        </p:txBody>
      </p:sp>
      <p:sp>
        <p:nvSpPr>
          <p:cNvPr id="5" name="Footer Placeholder 4">
            <a:extLst>
              <a:ext uri="{FF2B5EF4-FFF2-40B4-BE49-F238E27FC236}">
                <a16:creationId xmlns:a16="http://schemas.microsoft.com/office/drawing/2014/main" id="{C7FA09CB-7882-4B8E-9985-0A1E1BA806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FA48A7-AADD-4BFE-B979-6F827A4F588F}"/>
              </a:ext>
            </a:extLst>
          </p:cNvPr>
          <p:cNvSpPr>
            <a:spLocks noGrp="1"/>
          </p:cNvSpPr>
          <p:nvPr>
            <p:ph type="sldNum" sz="quarter" idx="12"/>
          </p:nvPr>
        </p:nvSpPr>
        <p:spPr/>
        <p:txBody>
          <a:bodyPr/>
          <a:lstStyle>
            <a:lvl1pPr>
              <a:defRPr/>
            </a:lvl1pPr>
          </a:lstStyle>
          <a:p>
            <a:pPr>
              <a:defRPr/>
            </a:pPr>
            <a:fld id="{2548AD2A-56B6-4266-8C1A-7F73600E5393}" type="slidenum">
              <a:rPr lang="en-US"/>
              <a:pPr>
                <a:defRPr/>
              </a:pPr>
              <a:t>‹#›</a:t>
            </a:fld>
            <a:endParaRPr lang="en-US"/>
          </a:p>
        </p:txBody>
      </p:sp>
    </p:spTree>
    <p:extLst>
      <p:ext uri="{BB962C8B-B14F-4D97-AF65-F5344CB8AC3E}">
        <p14:creationId xmlns:p14="http://schemas.microsoft.com/office/powerpoint/2010/main" val="1623897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BB592-F2D6-4B46-ABED-9AA57F923E9D}"/>
              </a:ext>
            </a:extLst>
          </p:cNvPr>
          <p:cNvSpPr>
            <a:spLocks noGrp="1"/>
          </p:cNvSpPr>
          <p:nvPr>
            <p:ph type="dt" sz="half" idx="10"/>
          </p:nvPr>
        </p:nvSpPr>
        <p:spPr/>
        <p:txBody>
          <a:bodyPr/>
          <a:lstStyle>
            <a:lvl1pPr>
              <a:defRPr/>
            </a:lvl1pPr>
          </a:lstStyle>
          <a:p>
            <a:pPr>
              <a:defRPr/>
            </a:pPr>
            <a:fld id="{B98E87C5-3ACA-4DF2-8B14-E6A16179380A}" type="datetime1">
              <a:rPr lang="en-US"/>
              <a:pPr>
                <a:defRPr/>
              </a:pPr>
              <a:t>11/3/2020</a:t>
            </a:fld>
            <a:endParaRPr lang="en-US"/>
          </a:p>
        </p:txBody>
      </p:sp>
      <p:sp>
        <p:nvSpPr>
          <p:cNvPr id="5" name="Footer Placeholder 4">
            <a:extLst>
              <a:ext uri="{FF2B5EF4-FFF2-40B4-BE49-F238E27FC236}">
                <a16:creationId xmlns:a16="http://schemas.microsoft.com/office/drawing/2014/main" id="{433157C2-D1BB-4576-A187-1EE8927EC8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D192E1-B4EB-4C08-93A8-8888F7A40A17}"/>
              </a:ext>
            </a:extLst>
          </p:cNvPr>
          <p:cNvSpPr>
            <a:spLocks noGrp="1"/>
          </p:cNvSpPr>
          <p:nvPr>
            <p:ph type="sldNum" sz="quarter" idx="12"/>
          </p:nvPr>
        </p:nvSpPr>
        <p:spPr/>
        <p:txBody>
          <a:bodyPr/>
          <a:lstStyle>
            <a:lvl1pPr>
              <a:defRPr/>
            </a:lvl1pPr>
          </a:lstStyle>
          <a:p>
            <a:pPr>
              <a:defRPr/>
            </a:pPr>
            <a:fld id="{E4528DBB-73C4-4306-AE46-B0185A838ADD}" type="slidenum">
              <a:rPr lang="en-US"/>
              <a:pPr>
                <a:defRPr/>
              </a:pPr>
              <a:t>‹#›</a:t>
            </a:fld>
            <a:endParaRPr lang="en-US"/>
          </a:p>
        </p:txBody>
      </p:sp>
    </p:spTree>
    <p:extLst>
      <p:ext uri="{BB962C8B-B14F-4D97-AF65-F5344CB8AC3E}">
        <p14:creationId xmlns:p14="http://schemas.microsoft.com/office/powerpoint/2010/main" val="72261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86636-2606-4656-B505-808A2FE58A1B}"/>
              </a:ext>
            </a:extLst>
          </p:cNvPr>
          <p:cNvSpPr>
            <a:spLocks noGrp="1"/>
          </p:cNvSpPr>
          <p:nvPr>
            <p:ph type="dt" sz="half" idx="10"/>
          </p:nvPr>
        </p:nvSpPr>
        <p:spPr/>
        <p:txBody>
          <a:bodyPr/>
          <a:lstStyle>
            <a:lvl1pPr>
              <a:defRPr/>
            </a:lvl1pPr>
          </a:lstStyle>
          <a:p>
            <a:pPr>
              <a:defRPr/>
            </a:pPr>
            <a:fld id="{F2E58B21-96D5-479F-8C5F-328408177066}" type="datetime1">
              <a:rPr lang="en-US"/>
              <a:pPr>
                <a:defRPr/>
              </a:pPr>
              <a:t>11/3/2020</a:t>
            </a:fld>
            <a:endParaRPr lang="en-US"/>
          </a:p>
        </p:txBody>
      </p:sp>
      <p:sp>
        <p:nvSpPr>
          <p:cNvPr id="5" name="Footer Placeholder 4">
            <a:extLst>
              <a:ext uri="{FF2B5EF4-FFF2-40B4-BE49-F238E27FC236}">
                <a16:creationId xmlns:a16="http://schemas.microsoft.com/office/drawing/2014/main" id="{80E02F2D-999F-44C3-B4FB-54EA5C47E6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5954BE-52DE-42A0-BCE7-F9EB8936AFC0}"/>
              </a:ext>
            </a:extLst>
          </p:cNvPr>
          <p:cNvSpPr>
            <a:spLocks noGrp="1"/>
          </p:cNvSpPr>
          <p:nvPr>
            <p:ph type="sldNum" sz="quarter" idx="12"/>
          </p:nvPr>
        </p:nvSpPr>
        <p:spPr/>
        <p:txBody>
          <a:bodyPr/>
          <a:lstStyle>
            <a:lvl1pPr>
              <a:defRPr/>
            </a:lvl1pPr>
          </a:lstStyle>
          <a:p>
            <a:pPr>
              <a:defRPr/>
            </a:pPr>
            <a:fld id="{1AFB4AF8-86D8-4C10-A9DA-758A46B74BEA}" type="slidenum">
              <a:rPr lang="en-US"/>
              <a:pPr>
                <a:defRPr/>
              </a:pPr>
              <a:t>‹#›</a:t>
            </a:fld>
            <a:endParaRPr lang="en-US"/>
          </a:p>
        </p:txBody>
      </p:sp>
    </p:spTree>
    <p:extLst>
      <p:ext uri="{BB962C8B-B14F-4D97-AF65-F5344CB8AC3E}">
        <p14:creationId xmlns:p14="http://schemas.microsoft.com/office/powerpoint/2010/main" val="264999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44A5EC-7989-4079-868E-299AE3E5DEA9}"/>
              </a:ext>
            </a:extLst>
          </p:cNvPr>
          <p:cNvSpPr>
            <a:spLocks noGrp="1"/>
          </p:cNvSpPr>
          <p:nvPr>
            <p:ph type="dt" sz="half" idx="10"/>
          </p:nvPr>
        </p:nvSpPr>
        <p:spPr/>
        <p:txBody>
          <a:bodyPr/>
          <a:lstStyle>
            <a:lvl1pPr>
              <a:defRPr/>
            </a:lvl1pPr>
          </a:lstStyle>
          <a:p>
            <a:pPr>
              <a:defRPr/>
            </a:pPr>
            <a:fld id="{5B832A03-4FD3-4FFD-A82D-469823A0E0BE}" type="datetime1">
              <a:rPr lang="en-US"/>
              <a:pPr>
                <a:defRPr/>
              </a:pPr>
              <a:t>11/3/2020</a:t>
            </a:fld>
            <a:endParaRPr lang="en-US"/>
          </a:p>
        </p:txBody>
      </p:sp>
      <p:sp>
        <p:nvSpPr>
          <p:cNvPr id="5" name="Footer Placeholder 4">
            <a:extLst>
              <a:ext uri="{FF2B5EF4-FFF2-40B4-BE49-F238E27FC236}">
                <a16:creationId xmlns:a16="http://schemas.microsoft.com/office/drawing/2014/main" id="{6B40FA11-3215-413B-AE07-2685EB3476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DC1CBC-96A5-4494-9ECB-848D6A1B374B}"/>
              </a:ext>
            </a:extLst>
          </p:cNvPr>
          <p:cNvSpPr>
            <a:spLocks noGrp="1"/>
          </p:cNvSpPr>
          <p:nvPr>
            <p:ph type="sldNum" sz="quarter" idx="12"/>
          </p:nvPr>
        </p:nvSpPr>
        <p:spPr/>
        <p:txBody>
          <a:bodyPr/>
          <a:lstStyle>
            <a:lvl1pPr>
              <a:defRPr/>
            </a:lvl1pPr>
          </a:lstStyle>
          <a:p>
            <a:pPr>
              <a:defRPr/>
            </a:pPr>
            <a:fld id="{8E80A637-264D-4CE4-9D54-CA411389B6DD}" type="slidenum">
              <a:rPr lang="en-US"/>
              <a:pPr>
                <a:defRPr/>
              </a:pPr>
              <a:t>‹#›</a:t>
            </a:fld>
            <a:endParaRPr lang="en-US"/>
          </a:p>
        </p:txBody>
      </p:sp>
    </p:spTree>
    <p:extLst>
      <p:ext uri="{BB962C8B-B14F-4D97-AF65-F5344CB8AC3E}">
        <p14:creationId xmlns:p14="http://schemas.microsoft.com/office/powerpoint/2010/main" val="39062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09B57F8-7C7D-4484-8F88-B50DFD19D97C}"/>
              </a:ext>
            </a:extLst>
          </p:cNvPr>
          <p:cNvSpPr>
            <a:spLocks noGrp="1"/>
          </p:cNvSpPr>
          <p:nvPr>
            <p:ph type="dt" sz="half" idx="10"/>
          </p:nvPr>
        </p:nvSpPr>
        <p:spPr/>
        <p:txBody>
          <a:bodyPr/>
          <a:lstStyle>
            <a:lvl1pPr>
              <a:defRPr/>
            </a:lvl1pPr>
          </a:lstStyle>
          <a:p>
            <a:pPr>
              <a:defRPr/>
            </a:pPr>
            <a:fld id="{0237297B-1F68-4A74-9D41-20C2BA458850}" type="datetime1">
              <a:rPr lang="en-US"/>
              <a:pPr>
                <a:defRPr/>
              </a:pPr>
              <a:t>11/3/2020</a:t>
            </a:fld>
            <a:endParaRPr lang="en-US"/>
          </a:p>
        </p:txBody>
      </p:sp>
      <p:sp>
        <p:nvSpPr>
          <p:cNvPr id="6" name="Footer Placeholder 4">
            <a:extLst>
              <a:ext uri="{FF2B5EF4-FFF2-40B4-BE49-F238E27FC236}">
                <a16:creationId xmlns:a16="http://schemas.microsoft.com/office/drawing/2014/main" id="{DEB18196-AE6A-4E38-9591-52399583B3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392EB7-F0E0-495F-90AE-59AFA20C7908}"/>
              </a:ext>
            </a:extLst>
          </p:cNvPr>
          <p:cNvSpPr>
            <a:spLocks noGrp="1"/>
          </p:cNvSpPr>
          <p:nvPr>
            <p:ph type="sldNum" sz="quarter" idx="12"/>
          </p:nvPr>
        </p:nvSpPr>
        <p:spPr/>
        <p:txBody>
          <a:bodyPr/>
          <a:lstStyle>
            <a:lvl1pPr>
              <a:defRPr/>
            </a:lvl1pPr>
          </a:lstStyle>
          <a:p>
            <a:pPr>
              <a:defRPr/>
            </a:pPr>
            <a:fld id="{54E7DE7C-3125-41D7-82C1-66F692E7D5CE}" type="slidenum">
              <a:rPr lang="en-US"/>
              <a:pPr>
                <a:defRPr/>
              </a:pPr>
              <a:t>‹#›</a:t>
            </a:fld>
            <a:endParaRPr lang="en-US"/>
          </a:p>
        </p:txBody>
      </p:sp>
    </p:spTree>
    <p:extLst>
      <p:ext uri="{BB962C8B-B14F-4D97-AF65-F5344CB8AC3E}">
        <p14:creationId xmlns:p14="http://schemas.microsoft.com/office/powerpoint/2010/main" val="212789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5162ED5-8725-429B-AA32-E1B2B2E3120B}"/>
              </a:ext>
            </a:extLst>
          </p:cNvPr>
          <p:cNvSpPr>
            <a:spLocks noGrp="1"/>
          </p:cNvSpPr>
          <p:nvPr>
            <p:ph type="dt" sz="half" idx="10"/>
          </p:nvPr>
        </p:nvSpPr>
        <p:spPr/>
        <p:txBody>
          <a:bodyPr/>
          <a:lstStyle>
            <a:lvl1pPr>
              <a:defRPr/>
            </a:lvl1pPr>
          </a:lstStyle>
          <a:p>
            <a:pPr>
              <a:defRPr/>
            </a:pPr>
            <a:fld id="{85AC029C-8737-4F09-B362-CA5BCAE6E7B0}" type="datetime1">
              <a:rPr lang="en-US"/>
              <a:pPr>
                <a:defRPr/>
              </a:pPr>
              <a:t>11/3/2020</a:t>
            </a:fld>
            <a:endParaRPr lang="en-US"/>
          </a:p>
        </p:txBody>
      </p:sp>
      <p:sp>
        <p:nvSpPr>
          <p:cNvPr id="8" name="Footer Placeholder 4">
            <a:extLst>
              <a:ext uri="{FF2B5EF4-FFF2-40B4-BE49-F238E27FC236}">
                <a16:creationId xmlns:a16="http://schemas.microsoft.com/office/drawing/2014/main" id="{6D11F726-7252-4F8B-AB07-58DB2528E05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DF93239-435F-4D56-AAE6-C20F3519EFAE}"/>
              </a:ext>
            </a:extLst>
          </p:cNvPr>
          <p:cNvSpPr>
            <a:spLocks noGrp="1"/>
          </p:cNvSpPr>
          <p:nvPr>
            <p:ph type="sldNum" sz="quarter" idx="12"/>
          </p:nvPr>
        </p:nvSpPr>
        <p:spPr/>
        <p:txBody>
          <a:bodyPr/>
          <a:lstStyle>
            <a:lvl1pPr>
              <a:defRPr/>
            </a:lvl1pPr>
          </a:lstStyle>
          <a:p>
            <a:pPr>
              <a:defRPr/>
            </a:pPr>
            <a:fld id="{55A411A0-D820-4757-B996-A862335DBA07}" type="slidenum">
              <a:rPr lang="en-US"/>
              <a:pPr>
                <a:defRPr/>
              </a:pPr>
              <a:t>‹#›</a:t>
            </a:fld>
            <a:endParaRPr lang="en-US"/>
          </a:p>
        </p:txBody>
      </p:sp>
    </p:spTree>
    <p:extLst>
      <p:ext uri="{BB962C8B-B14F-4D97-AF65-F5344CB8AC3E}">
        <p14:creationId xmlns:p14="http://schemas.microsoft.com/office/powerpoint/2010/main" val="160410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18065F9-5469-4DE7-845A-E4DFDF02B5AD}"/>
              </a:ext>
            </a:extLst>
          </p:cNvPr>
          <p:cNvSpPr>
            <a:spLocks noGrp="1"/>
          </p:cNvSpPr>
          <p:nvPr>
            <p:ph type="dt" sz="half" idx="10"/>
          </p:nvPr>
        </p:nvSpPr>
        <p:spPr/>
        <p:txBody>
          <a:bodyPr/>
          <a:lstStyle>
            <a:lvl1pPr>
              <a:defRPr/>
            </a:lvl1pPr>
          </a:lstStyle>
          <a:p>
            <a:pPr>
              <a:defRPr/>
            </a:pPr>
            <a:fld id="{62A9F91C-B56F-4BB2-A448-7B9D8EC0A067}" type="datetime1">
              <a:rPr lang="en-US"/>
              <a:pPr>
                <a:defRPr/>
              </a:pPr>
              <a:t>11/3/2020</a:t>
            </a:fld>
            <a:endParaRPr lang="en-US"/>
          </a:p>
        </p:txBody>
      </p:sp>
      <p:sp>
        <p:nvSpPr>
          <p:cNvPr id="4" name="Footer Placeholder 4">
            <a:extLst>
              <a:ext uri="{FF2B5EF4-FFF2-40B4-BE49-F238E27FC236}">
                <a16:creationId xmlns:a16="http://schemas.microsoft.com/office/drawing/2014/main" id="{D02F38B8-BB46-4B01-A743-5DE495B7F67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FDBFBF6-1892-4809-9741-B425B027D84F}"/>
              </a:ext>
            </a:extLst>
          </p:cNvPr>
          <p:cNvSpPr>
            <a:spLocks noGrp="1"/>
          </p:cNvSpPr>
          <p:nvPr>
            <p:ph type="sldNum" sz="quarter" idx="12"/>
          </p:nvPr>
        </p:nvSpPr>
        <p:spPr/>
        <p:txBody>
          <a:bodyPr/>
          <a:lstStyle>
            <a:lvl1pPr>
              <a:defRPr/>
            </a:lvl1pPr>
          </a:lstStyle>
          <a:p>
            <a:pPr>
              <a:defRPr/>
            </a:pPr>
            <a:fld id="{2F4643C7-79BE-4A9E-AB73-B7FBF38682F7}" type="slidenum">
              <a:rPr lang="en-US"/>
              <a:pPr>
                <a:defRPr/>
              </a:pPr>
              <a:t>‹#›</a:t>
            </a:fld>
            <a:endParaRPr lang="en-US"/>
          </a:p>
        </p:txBody>
      </p:sp>
    </p:spTree>
    <p:extLst>
      <p:ext uri="{BB962C8B-B14F-4D97-AF65-F5344CB8AC3E}">
        <p14:creationId xmlns:p14="http://schemas.microsoft.com/office/powerpoint/2010/main" val="415818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46BC0A4-93ED-40F6-AC4F-0DE9272E0A9D}"/>
              </a:ext>
            </a:extLst>
          </p:cNvPr>
          <p:cNvSpPr>
            <a:spLocks noGrp="1"/>
          </p:cNvSpPr>
          <p:nvPr>
            <p:ph type="dt" sz="half" idx="10"/>
          </p:nvPr>
        </p:nvSpPr>
        <p:spPr/>
        <p:txBody>
          <a:bodyPr/>
          <a:lstStyle>
            <a:lvl1pPr>
              <a:defRPr/>
            </a:lvl1pPr>
          </a:lstStyle>
          <a:p>
            <a:pPr>
              <a:defRPr/>
            </a:pPr>
            <a:fld id="{3CA90A40-983B-4B91-9777-6D164FBCAC7B}" type="datetime1">
              <a:rPr lang="en-US"/>
              <a:pPr>
                <a:defRPr/>
              </a:pPr>
              <a:t>11/3/2020</a:t>
            </a:fld>
            <a:endParaRPr lang="en-US"/>
          </a:p>
        </p:txBody>
      </p:sp>
      <p:sp>
        <p:nvSpPr>
          <p:cNvPr id="3" name="Footer Placeholder 4">
            <a:extLst>
              <a:ext uri="{FF2B5EF4-FFF2-40B4-BE49-F238E27FC236}">
                <a16:creationId xmlns:a16="http://schemas.microsoft.com/office/drawing/2014/main" id="{78439E3D-2827-4985-AE3F-34D4642315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FD43F4A-50F2-4B39-BFB8-E354C937EBFD}"/>
              </a:ext>
            </a:extLst>
          </p:cNvPr>
          <p:cNvSpPr>
            <a:spLocks noGrp="1"/>
          </p:cNvSpPr>
          <p:nvPr>
            <p:ph type="sldNum" sz="quarter" idx="12"/>
          </p:nvPr>
        </p:nvSpPr>
        <p:spPr/>
        <p:txBody>
          <a:bodyPr/>
          <a:lstStyle>
            <a:lvl1pPr>
              <a:defRPr/>
            </a:lvl1pPr>
          </a:lstStyle>
          <a:p>
            <a:pPr>
              <a:defRPr/>
            </a:pPr>
            <a:fld id="{93C0A67E-1FEA-48CD-853D-E597654BEEBD}" type="slidenum">
              <a:rPr lang="en-US"/>
              <a:pPr>
                <a:defRPr/>
              </a:pPr>
              <a:t>‹#›</a:t>
            </a:fld>
            <a:endParaRPr lang="en-US"/>
          </a:p>
        </p:txBody>
      </p:sp>
    </p:spTree>
    <p:extLst>
      <p:ext uri="{BB962C8B-B14F-4D97-AF65-F5344CB8AC3E}">
        <p14:creationId xmlns:p14="http://schemas.microsoft.com/office/powerpoint/2010/main" val="238053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826E865-5E7C-4F56-BE5F-B80AD8B4E13C}"/>
              </a:ext>
            </a:extLst>
          </p:cNvPr>
          <p:cNvSpPr>
            <a:spLocks noGrp="1"/>
          </p:cNvSpPr>
          <p:nvPr>
            <p:ph type="dt" sz="half" idx="10"/>
          </p:nvPr>
        </p:nvSpPr>
        <p:spPr/>
        <p:txBody>
          <a:bodyPr/>
          <a:lstStyle>
            <a:lvl1pPr>
              <a:defRPr/>
            </a:lvl1pPr>
          </a:lstStyle>
          <a:p>
            <a:pPr>
              <a:defRPr/>
            </a:pPr>
            <a:fld id="{FAD37519-A180-4511-84C4-297A5AD91AC0}" type="datetime1">
              <a:rPr lang="en-US"/>
              <a:pPr>
                <a:defRPr/>
              </a:pPr>
              <a:t>11/3/2020</a:t>
            </a:fld>
            <a:endParaRPr lang="en-US"/>
          </a:p>
        </p:txBody>
      </p:sp>
      <p:sp>
        <p:nvSpPr>
          <p:cNvPr id="6" name="Footer Placeholder 4">
            <a:extLst>
              <a:ext uri="{FF2B5EF4-FFF2-40B4-BE49-F238E27FC236}">
                <a16:creationId xmlns:a16="http://schemas.microsoft.com/office/drawing/2014/main" id="{B00EE3E5-55C1-4998-BC30-A8DE8D668AE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F065A4-7ACF-4B49-B931-16159AE53680}"/>
              </a:ext>
            </a:extLst>
          </p:cNvPr>
          <p:cNvSpPr>
            <a:spLocks noGrp="1"/>
          </p:cNvSpPr>
          <p:nvPr>
            <p:ph type="sldNum" sz="quarter" idx="12"/>
          </p:nvPr>
        </p:nvSpPr>
        <p:spPr/>
        <p:txBody>
          <a:bodyPr/>
          <a:lstStyle>
            <a:lvl1pPr>
              <a:defRPr/>
            </a:lvl1pPr>
          </a:lstStyle>
          <a:p>
            <a:pPr>
              <a:defRPr/>
            </a:pPr>
            <a:fld id="{B13652C9-0843-4F25-B303-FDA3DDE8201A}" type="slidenum">
              <a:rPr lang="en-US"/>
              <a:pPr>
                <a:defRPr/>
              </a:pPr>
              <a:t>‹#›</a:t>
            </a:fld>
            <a:endParaRPr lang="en-US"/>
          </a:p>
        </p:txBody>
      </p:sp>
    </p:spTree>
    <p:extLst>
      <p:ext uri="{BB962C8B-B14F-4D97-AF65-F5344CB8AC3E}">
        <p14:creationId xmlns:p14="http://schemas.microsoft.com/office/powerpoint/2010/main" val="155465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9B92E30-AA84-47E6-8376-A4FF676061D1}"/>
              </a:ext>
            </a:extLst>
          </p:cNvPr>
          <p:cNvSpPr>
            <a:spLocks noGrp="1"/>
          </p:cNvSpPr>
          <p:nvPr>
            <p:ph type="dt" sz="half" idx="10"/>
          </p:nvPr>
        </p:nvSpPr>
        <p:spPr/>
        <p:txBody>
          <a:bodyPr/>
          <a:lstStyle>
            <a:lvl1pPr>
              <a:defRPr/>
            </a:lvl1pPr>
          </a:lstStyle>
          <a:p>
            <a:pPr>
              <a:defRPr/>
            </a:pPr>
            <a:fld id="{AE2665CA-0AB8-437C-83E0-9EF85614A730}" type="datetime1">
              <a:rPr lang="en-US"/>
              <a:pPr>
                <a:defRPr/>
              </a:pPr>
              <a:t>11/3/2020</a:t>
            </a:fld>
            <a:endParaRPr lang="en-US"/>
          </a:p>
        </p:txBody>
      </p:sp>
      <p:sp>
        <p:nvSpPr>
          <p:cNvPr id="6" name="Footer Placeholder 4">
            <a:extLst>
              <a:ext uri="{FF2B5EF4-FFF2-40B4-BE49-F238E27FC236}">
                <a16:creationId xmlns:a16="http://schemas.microsoft.com/office/drawing/2014/main" id="{D3C10D6C-A38B-4050-AA6A-7D1A96FBD2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74E64F-F110-447D-BB5A-7ACAA476C3EC}"/>
              </a:ext>
            </a:extLst>
          </p:cNvPr>
          <p:cNvSpPr>
            <a:spLocks noGrp="1"/>
          </p:cNvSpPr>
          <p:nvPr>
            <p:ph type="sldNum" sz="quarter" idx="12"/>
          </p:nvPr>
        </p:nvSpPr>
        <p:spPr/>
        <p:txBody>
          <a:bodyPr/>
          <a:lstStyle>
            <a:lvl1pPr>
              <a:defRPr/>
            </a:lvl1pPr>
          </a:lstStyle>
          <a:p>
            <a:pPr>
              <a:defRPr/>
            </a:pPr>
            <a:fld id="{430F3DAA-96E6-4541-BD85-B600B2FB6A31}" type="slidenum">
              <a:rPr lang="en-US"/>
              <a:pPr>
                <a:defRPr/>
              </a:pPr>
              <a:t>‹#›</a:t>
            </a:fld>
            <a:endParaRPr lang="en-US"/>
          </a:p>
        </p:txBody>
      </p:sp>
    </p:spTree>
    <p:extLst>
      <p:ext uri="{BB962C8B-B14F-4D97-AF65-F5344CB8AC3E}">
        <p14:creationId xmlns:p14="http://schemas.microsoft.com/office/powerpoint/2010/main" val="950446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D0B0152-85A6-482F-AE13-78068B2E747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9476C3-C915-45CF-B8EF-B30AE0A1951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FF6A19C-0B25-4299-B460-F0698C4D5DF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A73BF73-28AF-4DA9-95BF-37B344FF87C8}" type="datetime1">
              <a:rPr lang="en-US"/>
              <a:pPr>
                <a:defRPr/>
              </a:pPr>
              <a:t>11/3/2020</a:t>
            </a:fld>
            <a:endParaRPr lang="en-US"/>
          </a:p>
        </p:txBody>
      </p:sp>
      <p:sp>
        <p:nvSpPr>
          <p:cNvPr id="5" name="Footer Placeholder 4">
            <a:extLst>
              <a:ext uri="{FF2B5EF4-FFF2-40B4-BE49-F238E27FC236}">
                <a16:creationId xmlns:a16="http://schemas.microsoft.com/office/drawing/2014/main" id="{E91083EB-15EE-4C98-A0F6-9433FA67FC6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2B6AF32-4EA5-490A-9966-771DDE824341}"/>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82DB42E-4BAB-4064-935B-8BEEC5D992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201">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9" name="Title 1">
            <a:extLst>
              <a:ext uri="{FF2B5EF4-FFF2-40B4-BE49-F238E27FC236}">
                <a16:creationId xmlns:a16="http://schemas.microsoft.com/office/drawing/2014/main" id="{766E2833-2CFB-4EBB-9148-72FFE13CD18C}"/>
              </a:ext>
            </a:extLst>
          </p:cNvPr>
          <p:cNvSpPr txBox="1">
            <a:spLocks noChangeArrowheads="1"/>
          </p:cNvSpPr>
          <p:nvPr/>
        </p:nvSpPr>
        <p:spPr bwMode="auto">
          <a:xfrm>
            <a:off x="546497" y="1422400"/>
            <a:ext cx="3379164" cy="2387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spcAft>
                <a:spcPts val="600"/>
              </a:spcAft>
              <a:buNone/>
            </a:pPr>
            <a:r>
              <a:rPr lang="en-US" altLang="en-US" sz="4100" dirty="0">
                <a:solidFill>
                  <a:schemeClr val="bg1"/>
                </a:solidFill>
                <a:latin typeface="+mj-lt"/>
                <a:ea typeface="+mj-ea"/>
                <a:cs typeface="+mj-cs"/>
              </a:rPr>
              <a:t>God’s Calendar</a:t>
            </a:r>
          </a:p>
          <a:p>
            <a:pPr eaLnBrk="1" hangingPunct="1">
              <a:lnSpc>
                <a:spcPct val="90000"/>
              </a:lnSpc>
              <a:spcBef>
                <a:spcPct val="0"/>
              </a:spcBef>
              <a:spcAft>
                <a:spcPts val="600"/>
              </a:spcAft>
              <a:buNone/>
            </a:pPr>
            <a:r>
              <a:rPr lang="en-US" altLang="en-US" sz="4100" dirty="0">
                <a:solidFill>
                  <a:schemeClr val="bg1"/>
                </a:solidFill>
                <a:latin typeface="+mj-lt"/>
                <a:ea typeface="+mj-ea"/>
                <a:cs typeface="+mj-cs"/>
              </a:rPr>
              <a:t>Calculated or Observed?</a:t>
            </a:r>
          </a:p>
        </p:txBody>
      </p:sp>
      <p:sp>
        <p:nvSpPr>
          <p:cNvPr id="204" name="Freeform: Shape 203">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7815" y="226893"/>
            <a:ext cx="4476494"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30" name="Picture 6" descr="Amazon.com : Texas Instruments TI-30XIIS Scientific Calculator, Black with  Blue Accents : Office Products">
            <a:extLst>
              <a:ext uri="{FF2B5EF4-FFF2-40B4-BE49-F238E27FC236}">
                <a16:creationId xmlns:a16="http://schemas.microsoft.com/office/drawing/2014/main" id="{E5E7F90E-AB7B-4D72-9756-14DFEFCB78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0666" y="2663211"/>
            <a:ext cx="1814464" cy="34081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4 Girl Looking Stars Moon Telescope Photos - Free &amp; Royalty-Free Stock  Photos from Dreamstime">
            <a:extLst>
              <a:ext uri="{FF2B5EF4-FFF2-40B4-BE49-F238E27FC236}">
                <a16:creationId xmlns:a16="http://schemas.microsoft.com/office/drawing/2014/main" id="{A682199D-182C-4817-A08F-CCB74D4DDF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113" b="22487"/>
          <a:stretch/>
        </p:blipFill>
        <p:spPr bwMode="auto">
          <a:xfrm>
            <a:off x="4317294" y="1348913"/>
            <a:ext cx="2329482" cy="129461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3BCBF51-9414-4129-B1F9-4D58E093A8B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DC1210AA-750B-44EA-B28A-62283A21030C}" type="slidenum">
              <a:rPr lang="en-US">
                <a:solidFill>
                  <a:schemeClr val="bg1">
                    <a:lumMod val="50000"/>
                  </a:schemeClr>
                </a:solidFill>
              </a:rPr>
              <a:pPr>
                <a:spcAft>
                  <a:spcPts val="600"/>
                </a:spcAft>
                <a:defRPr/>
              </a:pPr>
              <a:t>1</a:t>
            </a:fld>
            <a:endParaRPr lang="en-US" dirty="0">
              <a:solidFill>
                <a:schemeClr val="bg1">
                  <a:lumMod val="50000"/>
                </a:schemeClr>
              </a:solidFill>
            </a:endParaRPr>
          </a:p>
        </p:txBody>
      </p:sp>
      <p:sp>
        <p:nvSpPr>
          <p:cNvPr id="4" name="Title 1">
            <a:extLst>
              <a:ext uri="{FF2B5EF4-FFF2-40B4-BE49-F238E27FC236}">
                <a16:creationId xmlns:a16="http://schemas.microsoft.com/office/drawing/2014/main" id="{79F9E006-E280-4F73-BFF2-0719AC971092}"/>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10</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Calendar Problems, Lunar/Solar </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95534" y="864975"/>
            <a:ext cx="8896066" cy="193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0" indent="0" algn="ctr">
              <a:buNone/>
            </a:pPr>
            <a:r>
              <a:rPr lang="en-US" sz="4000" dirty="0">
                <a:solidFill>
                  <a:schemeClr val="bg1"/>
                </a:solidFill>
              </a:rPr>
              <a:t>Will the real new moon light/dark up?</a:t>
            </a:r>
            <a:r>
              <a:rPr lang="en-US" sz="3600" dirty="0">
                <a:solidFill>
                  <a:schemeClr val="bg1"/>
                </a:solidFill>
              </a:rPr>
              <a:t> </a:t>
            </a:r>
          </a:p>
          <a:p>
            <a:r>
              <a:rPr lang="en-US" altLang="en-US" sz="3600" dirty="0">
                <a:solidFill>
                  <a:schemeClr val="bg1"/>
                </a:solidFill>
              </a:rPr>
              <a:t>New moon (</a:t>
            </a:r>
            <a:r>
              <a:rPr lang="en-US" altLang="en-US" sz="3600" dirty="0" err="1">
                <a:solidFill>
                  <a:srgbClr val="FFFF00"/>
                </a:solidFill>
              </a:rPr>
              <a:t>kho</a:t>
            </a:r>
            <a:r>
              <a:rPr lang="en-US" altLang="en-US" sz="3600" dirty="0">
                <a:solidFill>
                  <a:srgbClr val="FFFF00"/>
                </a:solidFill>
              </a:rPr>
              <a:t>'-</a:t>
            </a:r>
            <a:r>
              <a:rPr lang="en-US" altLang="en-US" sz="3600" dirty="0" err="1">
                <a:solidFill>
                  <a:srgbClr val="FFFF00"/>
                </a:solidFill>
              </a:rPr>
              <a:t>desh</a:t>
            </a:r>
            <a:r>
              <a:rPr lang="en-US" altLang="en-US" sz="3600" dirty="0">
                <a:solidFill>
                  <a:srgbClr val="FFFF00"/>
                </a:solidFill>
              </a:rPr>
              <a:t>) </a:t>
            </a:r>
            <a:r>
              <a:rPr lang="en-US" altLang="en-US" sz="3600" dirty="0">
                <a:solidFill>
                  <a:schemeClr val="bg1"/>
                </a:solidFill>
              </a:rPr>
              <a:t>isn’t defined in the bible</a:t>
            </a:r>
            <a:endParaRPr lang="en-US" sz="3600" dirty="0">
              <a:solidFill>
                <a:schemeClr val="bg1"/>
              </a:solidFill>
            </a:endParaRPr>
          </a:p>
        </p:txBody>
      </p:sp>
      <p:sp>
        <p:nvSpPr>
          <p:cNvPr id="7" name="Title 1">
            <a:extLst>
              <a:ext uri="{FF2B5EF4-FFF2-40B4-BE49-F238E27FC236}">
                <a16:creationId xmlns:a16="http://schemas.microsoft.com/office/drawing/2014/main" id="{7BE3D31A-327C-49F3-A3D0-A887280DF83F}"/>
              </a:ext>
            </a:extLst>
          </p:cNvPr>
          <p:cNvSpPr txBox="1">
            <a:spLocks noChangeArrowheads="1"/>
          </p:cNvSpPr>
          <p:nvPr/>
        </p:nvSpPr>
        <p:spPr bwMode="auto">
          <a:xfrm>
            <a:off x="131928" y="3345325"/>
            <a:ext cx="5029200" cy="267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endParaRPr lang="en-US" sz="3600" dirty="0">
              <a:solidFill>
                <a:schemeClr val="bg1"/>
              </a:solidFill>
            </a:endParaRPr>
          </a:p>
        </p:txBody>
      </p:sp>
      <p:pic>
        <p:nvPicPr>
          <p:cNvPr id="3" name="Picture 9" descr="September 2020 Lunar Calendar with all Moon phases in 2020 | Moon phase  calendar, Moon phases, Lunar calendar">
            <a:extLst>
              <a:ext uri="{FF2B5EF4-FFF2-40B4-BE49-F238E27FC236}">
                <a16:creationId xmlns:a16="http://schemas.microsoft.com/office/drawing/2014/main" id="{F35F358C-8008-4D18-8E3C-F36EE4251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717" y="2208155"/>
            <a:ext cx="5844483" cy="414819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D04BEB1A-20C7-4733-9914-8F13F77449EC}"/>
              </a:ext>
            </a:extLst>
          </p:cNvPr>
          <p:cNvSpPr txBox="1">
            <a:spLocks noChangeArrowheads="1"/>
          </p:cNvSpPr>
          <p:nvPr/>
        </p:nvSpPr>
        <p:spPr bwMode="auto">
          <a:xfrm>
            <a:off x="110319" y="2848381"/>
            <a:ext cx="3678072" cy="374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742950" lvl="0" indent="-742950">
              <a:buFont typeface="+mj-lt"/>
              <a:buAutoNum type="arabicParenR" startAt="17"/>
            </a:pPr>
            <a:r>
              <a:rPr lang="en-US" sz="3600" dirty="0">
                <a:solidFill>
                  <a:schemeClr val="bg1"/>
                </a:solidFill>
              </a:rPr>
              <a:t>Waning Crescent</a:t>
            </a:r>
          </a:p>
          <a:p>
            <a:pPr marL="742950" lvl="0" indent="-742950">
              <a:buFont typeface="+mj-lt"/>
              <a:buAutoNum type="arabicParenR" startAt="17"/>
            </a:pPr>
            <a:r>
              <a:rPr lang="en-US" sz="3600" dirty="0">
                <a:solidFill>
                  <a:schemeClr val="bg1"/>
                </a:solidFill>
              </a:rPr>
              <a:t>Dark / No Light</a:t>
            </a:r>
          </a:p>
          <a:p>
            <a:pPr marL="742950" lvl="0" indent="-742950">
              <a:buFont typeface="+mj-lt"/>
              <a:buAutoNum type="arabicParenR" startAt="17"/>
            </a:pPr>
            <a:r>
              <a:rPr lang="en-US" sz="3600" dirty="0">
                <a:solidFill>
                  <a:schemeClr val="bg1"/>
                </a:solidFill>
              </a:rPr>
              <a:t>Waxing Crescent</a:t>
            </a:r>
          </a:p>
        </p:txBody>
      </p:sp>
      <p:sp>
        <p:nvSpPr>
          <p:cNvPr id="12" name="Oval 11">
            <a:extLst>
              <a:ext uri="{FF2B5EF4-FFF2-40B4-BE49-F238E27FC236}">
                <a16:creationId xmlns:a16="http://schemas.microsoft.com/office/drawing/2014/main" id="{50DDF094-B8FB-4E46-8911-6E06A0A74B65}"/>
              </a:ext>
            </a:extLst>
          </p:cNvPr>
          <p:cNvSpPr/>
          <p:nvPr/>
        </p:nvSpPr>
        <p:spPr>
          <a:xfrm>
            <a:off x="5867400" y="3886200"/>
            <a:ext cx="3124200" cy="11430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41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2362200" y="2502245"/>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11</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Calendar Problems, Lunar/Solar </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95534" y="864975"/>
            <a:ext cx="9048466" cy="9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0" indent="0" algn="ctr">
              <a:buNone/>
            </a:pPr>
            <a:r>
              <a:rPr lang="en-US" sz="4000" dirty="0">
                <a:solidFill>
                  <a:schemeClr val="bg1"/>
                </a:solidFill>
              </a:rPr>
              <a:t>Can Church leadership call time </a:t>
            </a:r>
            <a:r>
              <a:rPr lang="en-US" altLang="en-US" sz="3600" dirty="0">
                <a:solidFill>
                  <a:srgbClr val="FFFF00"/>
                </a:solidFill>
              </a:rPr>
              <a:t>(</a:t>
            </a:r>
            <a:r>
              <a:rPr lang="en-US" altLang="en-US" sz="3600" dirty="0" err="1">
                <a:solidFill>
                  <a:srgbClr val="FFFF00"/>
                </a:solidFill>
              </a:rPr>
              <a:t>mo-ade</a:t>
            </a:r>
            <a:r>
              <a:rPr lang="en-US" altLang="en-US" sz="3600" dirty="0">
                <a:solidFill>
                  <a:srgbClr val="FFFF00"/>
                </a:solidFill>
              </a:rPr>
              <a:t>’)</a:t>
            </a:r>
            <a:r>
              <a:rPr lang="en-US" altLang="en-US" sz="3600" dirty="0">
                <a:solidFill>
                  <a:schemeClr val="bg1"/>
                </a:solidFill>
              </a:rPr>
              <a:t>?</a:t>
            </a:r>
            <a:endParaRPr lang="en-US" sz="3600" dirty="0">
              <a:solidFill>
                <a:schemeClr val="bg1"/>
              </a:solidFill>
            </a:endParaRPr>
          </a:p>
        </p:txBody>
      </p:sp>
      <p:sp>
        <p:nvSpPr>
          <p:cNvPr id="7" name="Title 1">
            <a:extLst>
              <a:ext uri="{FF2B5EF4-FFF2-40B4-BE49-F238E27FC236}">
                <a16:creationId xmlns:a16="http://schemas.microsoft.com/office/drawing/2014/main" id="{7BE3D31A-327C-49F3-A3D0-A887280DF83F}"/>
              </a:ext>
            </a:extLst>
          </p:cNvPr>
          <p:cNvSpPr txBox="1">
            <a:spLocks noChangeArrowheads="1"/>
          </p:cNvSpPr>
          <p:nvPr/>
        </p:nvSpPr>
        <p:spPr bwMode="auto">
          <a:xfrm>
            <a:off x="-20473" y="3112680"/>
            <a:ext cx="6649873" cy="267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3600" dirty="0">
                <a:solidFill>
                  <a:schemeClr val="bg1"/>
                </a:solidFill>
              </a:rPr>
              <a:t>Preach gospel, Prepare people - Declaring a calendar </a:t>
            </a:r>
            <a:r>
              <a:rPr lang="en-US" sz="3600" u="sng" dirty="0">
                <a:solidFill>
                  <a:schemeClr val="bg1"/>
                </a:solidFill>
              </a:rPr>
              <a:t>NOT</a:t>
            </a:r>
            <a:r>
              <a:rPr lang="en-US" sz="3600" dirty="0">
                <a:solidFill>
                  <a:schemeClr val="bg1"/>
                </a:solidFill>
              </a:rPr>
              <a:t> mentioned   </a:t>
            </a:r>
          </a:p>
          <a:p>
            <a:pPr marL="0" indent="0">
              <a:buNone/>
            </a:pPr>
            <a:r>
              <a:rPr lang="en-US" sz="3600" dirty="0">
                <a:solidFill>
                  <a:schemeClr val="bg1"/>
                </a:solidFill>
              </a:rPr>
              <a:t>Matt 18:18</a:t>
            </a:r>
          </a:p>
          <a:p>
            <a:r>
              <a:rPr lang="en-US" sz="3600" dirty="0">
                <a:solidFill>
                  <a:schemeClr val="bg1"/>
                </a:solidFill>
              </a:rPr>
              <a:t>Bind in earth and heaven</a:t>
            </a:r>
          </a:p>
        </p:txBody>
      </p:sp>
      <p:sp>
        <p:nvSpPr>
          <p:cNvPr id="10" name="Title 1">
            <a:extLst>
              <a:ext uri="{FF2B5EF4-FFF2-40B4-BE49-F238E27FC236}">
                <a16:creationId xmlns:a16="http://schemas.microsoft.com/office/drawing/2014/main" id="{D04BEB1A-20C7-4733-9914-8F13F77449EC}"/>
              </a:ext>
            </a:extLst>
          </p:cNvPr>
          <p:cNvSpPr txBox="1">
            <a:spLocks noChangeArrowheads="1"/>
          </p:cNvSpPr>
          <p:nvPr/>
        </p:nvSpPr>
        <p:spPr bwMode="auto">
          <a:xfrm>
            <a:off x="40942" y="1803802"/>
            <a:ext cx="9144000" cy="85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0" indent="0" algn="ctr">
              <a:buNone/>
            </a:pPr>
            <a:r>
              <a:rPr lang="en-US" sz="4400" b="1" u="sng" dirty="0">
                <a:solidFill>
                  <a:schemeClr val="bg1"/>
                </a:solidFill>
              </a:rPr>
              <a:t>YES</a:t>
            </a:r>
          </a:p>
          <a:p>
            <a:pPr marL="0" lvl="0" indent="0">
              <a:buNone/>
            </a:pPr>
            <a:r>
              <a:rPr lang="en-US" sz="3600" dirty="0">
                <a:solidFill>
                  <a:schemeClr val="bg1"/>
                </a:solidFill>
              </a:rPr>
              <a:t>Matt 24:14, 28:18-20 – Church directives</a:t>
            </a:r>
          </a:p>
        </p:txBody>
      </p:sp>
      <p:grpSp>
        <p:nvGrpSpPr>
          <p:cNvPr id="13" name="Group 12">
            <a:extLst>
              <a:ext uri="{FF2B5EF4-FFF2-40B4-BE49-F238E27FC236}">
                <a16:creationId xmlns:a16="http://schemas.microsoft.com/office/drawing/2014/main" id="{28961EE4-A4D2-4ABF-BBBF-680E7F93FEB6}"/>
              </a:ext>
            </a:extLst>
          </p:cNvPr>
          <p:cNvGrpSpPr/>
          <p:nvPr/>
        </p:nvGrpSpPr>
        <p:grpSpPr>
          <a:xfrm>
            <a:off x="6629400" y="3200400"/>
            <a:ext cx="2362200" cy="2750676"/>
            <a:chOff x="3629025" y="2197674"/>
            <a:chExt cx="1938338" cy="2445765"/>
          </a:xfrm>
        </p:grpSpPr>
        <p:pic>
          <p:nvPicPr>
            <p:cNvPr id="5122" name="Picture 2" descr="Basketball Referee Signals and Meaning | Inspirational Basketball">
              <a:extLst>
                <a:ext uri="{FF2B5EF4-FFF2-40B4-BE49-F238E27FC236}">
                  <a16:creationId xmlns:a16="http://schemas.microsoft.com/office/drawing/2014/main" id="{308F4B74-C3FC-4E11-B493-CC907CE51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2214564"/>
              <a:ext cx="1885950" cy="242887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CA38F047-24EB-4135-96A2-65065C56871F}"/>
                </a:ext>
              </a:extLst>
            </p:cNvPr>
            <p:cNvGrpSpPr/>
            <p:nvPr/>
          </p:nvGrpSpPr>
          <p:grpSpPr>
            <a:xfrm>
              <a:off x="3890963" y="2197674"/>
              <a:ext cx="1676400" cy="1650683"/>
              <a:chOff x="3890963" y="2197674"/>
              <a:chExt cx="1676400" cy="1650683"/>
            </a:xfrm>
          </p:grpSpPr>
          <p:pic>
            <p:nvPicPr>
              <p:cNvPr id="6" name="Picture 5">
                <a:extLst>
                  <a:ext uri="{FF2B5EF4-FFF2-40B4-BE49-F238E27FC236}">
                    <a16:creationId xmlns:a16="http://schemas.microsoft.com/office/drawing/2014/main" id="{D90BB9F4-EF2B-4684-9504-CA377752B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185" y="3129190"/>
                <a:ext cx="719167" cy="71916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4DB736D-1512-4830-9294-F31F41F4BBA3}"/>
                  </a:ext>
                </a:extLst>
              </p:cNvPr>
              <p:cNvSpPr txBox="1"/>
              <p:nvPr/>
            </p:nvSpPr>
            <p:spPr>
              <a:xfrm>
                <a:off x="3890963" y="2197674"/>
                <a:ext cx="1676400" cy="646331"/>
              </a:xfrm>
              <a:prstGeom prst="rect">
                <a:avLst/>
              </a:prstGeom>
              <a:noFill/>
            </p:spPr>
            <p:txBody>
              <a:bodyPr wrap="square" rtlCol="0">
                <a:spAutoFit/>
              </a:bodyPr>
              <a:lstStyle/>
              <a:p>
                <a:r>
                  <a:rPr lang="en-US" sz="3600" b="1" dirty="0"/>
                  <a:t>Church</a:t>
                </a:r>
              </a:p>
            </p:txBody>
          </p:sp>
        </p:grpSp>
      </p:grpSp>
      <p:sp>
        <p:nvSpPr>
          <p:cNvPr id="16" name="Title 1">
            <a:extLst>
              <a:ext uri="{FF2B5EF4-FFF2-40B4-BE49-F238E27FC236}">
                <a16:creationId xmlns:a16="http://schemas.microsoft.com/office/drawing/2014/main" id="{01032BBB-C911-4245-8775-2C9EB710AE6D}"/>
              </a:ext>
            </a:extLst>
          </p:cNvPr>
          <p:cNvSpPr txBox="1">
            <a:spLocks noChangeArrowheads="1"/>
          </p:cNvSpPr>
          <p:nvPr/>
        </p:nvSpPr>
        <p:spPr bwMode="auto">
          <a:xfrm>
            <a:off x="0" y="5745507"/>
            <a:ext cx="9121254" cy="122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en-US" sz="3600" dirty="0">
                <a:solidFill>
                  <a:schemeClr val="bg1"/>
                </a:solidFill>
              </a:rPr>
              <a:t>God gave the Church </a:t>
            </a:r>
            <a:r>
              <a:rPr lang="en-US" sz="3600" u="sng" dirty="0">
                <a:solidFill>
                  <a:schemeClr val="bg1"/>
                </a:solidFill>
              </a:rPr>
              <a:t>authority</a:t>
            </a:r>
            <a:r>
              <a:rPr lang="en-US" sz="3600" dirty="0">
                <a:solidFill>
                  <a:schemeClr val="bg1"/>
                </a:solidFill>
              </a:rPr>
              <a:t> to provide </a:t>
            </a:r>
            <a:r>
              <a:rPr lang="en-US" sz="3600" u="sng" dirty="0">
                <a:solidFill>
                  <a:schemeClr val="bg1"/>
                </a:solidFill>
              </a:rPr>
              <a:t>clarity</a:t>
            </a:r>
            <a:r>
              <a:rPr lang="en-US" sz="3600" dirty="0">
                <a:solidFill>
                  <a:schemeClr val="bg1"/>
                </a:solidFill>
              </a:rPr>
              <a:t> </a:t>
            </a:r>
          </a:p>
        </p:txBody>
      </p:sp>
    </p:spTree>
    <p:extLst>
      <p:ext uri="{BB962C8B-B14F-4D97-AF65-F5344CB8AC3E}">
        <p14:creationId xmlns:p14="http://schemas.microsoft.com/office/powerpoint/2010/main" val="89808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12</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Calendar Problems, Lunar/Solar </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95534" y="864974"/>
            <a:ext cx="8896066" cy="561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r>
              <a:rPr lang="en-US" sz="3600" dirty="0">
                <a:solidFill>
                  <a:schemeClr val="bg1"/>
                </a:solidFill>
              </a:rPr>
              <a:t>Sun, moon and earth rotation does </a:t>
            </a:r>
            <a:r>
              <a:rPr lang="en-US" sz="3600" b="1" u="sng" dirty="0">
                <a:solidFill>
                  <a:schemeClr val="bg1"/>
                </a:solidFill>
              </a:rPr>
              <a:t>NOT</a:t>
            </a:r>
            <a:r>
              <a:rPr lang="en-US" sz="3600" dirty="0">
                <a:solidFill>
                  <a:schemeClr val="bg1"/>
                </a:solidFill>
              </a:rPr>
              <a:t> divide evenly into day, month, year</a:t>
            </a:r>
          </a:p>
          <a:p>
            <a:pPr lvl="0"/>
            <a:r>
              <a:rPr lang="en-US" sz="3600" dirty="0">
                <a:solidFill>
                  <a:schemeClr val="bg1"/>
                </a:solidFill>
              </a:rPr>
              <a:t>When is the new moon </a:t>
            </a:r>
            <a:r>
              <a:rPr lang="en-US" sz="3600" b="1" u="sng" dirty="0">
                <a:solidFill>
                  <a:schemeClr val="bg1"/>
                </a:solidFill>
              </a:rPr>
              <a:t>NOT </a:t>
            </a:r>
            <a:r>
              <a:rPr lang="en-US" sz="3600" dirty="0">
                <a:solidFill>
                  <a:schemeClr val="bg1"/>
                </a:solidFill>
              </a:rPr>
              <a:t>clearly defined.</a:t>
            </a:r>
          </a:p>
          <a:p>
            <a:pPr lvl="0"/>
            <a:r>
              <a:rPr lang="en-US" sz="3600" dirty="0">
                <a:solidFill>
                  <a:schemeClr val="bg1"/>
                </a:solidFill>
              </a:rPr>
              <a:t>New Testament Church </a:t>
            </a:r>
            <a:r>
              <a:rPr lang="en-US" sz="3600" b="1" u="sng" dirty="0">
                <a:solidFill>
                  <a:schemeClr val="bg1"/>
                </a:solidFill>
              </a:rPr>
              <a:t>NOT </a:t>
            </a:r>
            <a:r>
              <a:rPr lang="en-US" sz="3600" dirty="0">
                <a:solidFill>
                  <a:schemeClr val="bg1"/>
                </a:solidFill>
              </a:rPr>
              <a:t> given specific responsibility for declaring a calendar</a:t>
            </a:r>
          </a:p>
          <a:p>
            <a:pPr lvl="0"/>
            <a:r>
              <a:rPr lang="en-US" sz="3600" dirty="0">
                <a:solidFill>
                  <a:schemeClr val="bg1"/>
                </a:solidFill>
              </a:rPr>
              <a:t>God gave the Church authority to provide clarity</a:t>
            </a:r>
            <a:endParaRPr lang="en-US" sz="3600" b="1" u="sng" dirty="0">
              <a:solidFill>
                <a:schemeClr val="bg1"/>
              </a:solidFill>
            </a:endParaRPr>
          </a:p>
        </p:txBody>
      </p:sp>
    </p:spTree>
    <p:extLst>
      <p:ext uri="{BB962C8B-B14F-4D97-AF65-F5344CB8AC3E}">
        <p14:creationId xmlns:p14="http://schemas.microsoft.com/office/powerpoint/2010/main" val="132441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13</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Observed Definition and Problems</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25022" y="956456"/>
            <a:ext cx="9143999" cy="561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buFont typeface="Arial" panose="020B0604020202020204" pitchFamily="34" charset="0"/>
              <a:buChar char="•"/>
            </a:pPr>
            <a:r>
              <a:rPr lang="en-US" sz="3600" dirty="0">
                <a:solidFill>
                  <a:schemeClr val="bg1"/>
                </a:solidFill>
              </a:rPr>
              <a:t>Day begins when the sun going down behind the horizon (evening) is sighting </a:t>
            </a:r>
          </a:p>
          <a:p>
            <a:pPr lvl="1">
              <a:buFont typeface="Arial" panose="020B0604020202020204" pitchFamily="34" charset="0"/>
              <a:buChar char="•"/>
            </a:pPr>
            <a:r>
              <a:rPr lang="en-US" sz="3600" dirty="0">
                <a:solidFill>
                  <a:schemeClr val="bg1"/>
                </a:solidFill>
              </a:rPr>
              <a:t>Month begins when the moon’s waxing crescent is sighted. Typically the day/night after the “conjunction” or “complete blackness” but could be two.</a:t>
            </a:r>
          </a:p>
          <a:p>
            <a:pPr lvl="1">
              <a:buFont typeface="Arial" panose="020B0604020202020204" pitchFamily="34" charset="0"/>
              <a:buChar char="•"/>
            </a:pPr>
            <a:r>
              <a:rPr lang="en-US" sz="3600" dirty="0">
                <a:solidFill>
                  <a:schemeClr val="bg1"/>
                </a:solidFill>
              </a:rPr>
              <a:t>Variant – Sighting must occur “zero point” (Jerusalem) </a:t>
            </a:r>
          </a:p>
          <a:p>
            <a:pPr lvl="1">
              <a:buFont typeface="Arial" panose="020B0604020202020204" pitchFamily="34" charset="0"/>
              <a:buChar char="•"/>
            </a:pPr>
            <a:r>
              <a:rPr lang="en-US" sz="3600" dirty="0">
                <a:solidFill>
                  <a:schemeClr val="bg1"/>
                </a:solidFill>
              </a:rPr>
              <a:t>Variant – Sighting must be by you</a:t>
            </a:r>
          </a:p>
          <a:p>
            <a:pPr lvl="1">
              <a:buFont typeface="Arial" panose="020B0604020202020204" pitchFamily="34" charset="0"/>
              <a:buChar char="•"/>
            </a:pPr>
            <a:r>
              <a:rPr lang="en-US" sz="3600" dirty="0">
                <a:solidFill>
                  <a:schemeClr val="bg1"/>
                </a:solidFill>
              </a:rPr>
              <a:t>Variant – Day calculated; month observed</a:t>
            </a:r>
          </a:p>
        </p:txBody>
      </p:sp>
    </p:spTree>
    <p:extLst>
      <p:ext uri="{BB962C8B-B14F-4D97-AF65-F5344CB8AC3E}">
        <p14:creationId xmlns:p14="http://schemas.microsoft.com/office/powerpoint/2010/main" val="1033154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14</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Observed Definition and Problems</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25022" y="956456"/>
            <a:ext cx="9143999" cy="209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gn="ctr">
              <a:buNone/>
            </a:pPr>
            <a:r>
              <a:rPr lang="en-US" sz="4000" dirty="0">
                <a:solidFill>
                  <a:schemeClr val="bg1"/>
                </a:solidFill>
              </a:rPr>
              <a:t>No Seeing, No Calendar?</a:t>
            </a:r>
            <a:r>
              <a:rPr lang="en-US" sz="3600" dirty="0">
                <a:solidFill>
                  <a:schemeClr val="bg1"/>
                </a:solidFill>
              </a:rPr>
              <a:t> </a:t>
            </a:r>
          </a:p>
          <a:p>
            <a:pPr marL="457200" lvl="1" indent="0">
              <a:buNone/>
            </a:pPr>
            <a:r>
              <a:rPr lang="en-US" sz="3600" dirty="0">
                <a:solidFill>
                  <a:schemeClr val="bg1"/>
                </a:solidFill>
              </a:rPr>
              <a:t>Did the calendar in scripture continue when the sun and moon could not be sighted?</a:t>
            </a:r>
          </a:p>
        </p:txBody>
      </p:sp>
      <p:pic>
        <p:nvPicPr>
          <p:cNvPr id="7170" name="Picture 2" descr="Thick Cloud Cover - Home | Facebook">
            <a:extLst>
              <a:ext uri="{FF2B5EF4-FFF2-40B4-BE49-F238E27FC236}">
                <a16:creationId xmlns:a16="http://schemas.microsoft.com/office/drawing/2014/main" id="{96EC23D4-8745-4FD4-A422-0F87B1803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180556"/>
            <a:ext cx="3043237" cy="304323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26105D4-F77A-4124-992D-E49CC0EE37C7}"/>
              </a:ext>
            </a:extLst>
          </p:cNvPr>
          <p:cNvSpPr txBox="1">
            <a:spLocks noChangeArrowheads="1"/>
          </p:cNvSpPr>
          <p:nvPr/>
        </p:nvSpPr>
        <p:spPr bwMode="auto">
          <a:xfrm>
            <a:off x="-25022" y="3656402"/>
            <a:ext cx="6044822" cy="209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buNone/>
            </a:pPr>
            <a:r>
              <a:rPr lang="en-US" sz="3600" dirty="0">
                <a:solidFill>
                  <a:schemeClr val="bg1"/>
                </a:solidFill>
              </a:rPr>
              <a:t>Noah in the Ark</a:t>
            </a:r>
          </a:p>
          <a:p>
            <a:pPr lvl="1">
              <a:buFont typeface="Arial" panose="020B0604020202020204" pitchFamily="34" charset="0"/>
              <a:buChar char="•"/>
            </a:pPr>
            <a:r>
              <a:rPr lang="en-US" sz="3600" dirty="0">
                <a:solidFill>
                  <a:schemeClr val="bg1"/>
                </a:solidFill>
              </a:rPr>
              <a:t>Gen 6:9 - Walked with God</a:t>
            </a:r>
          </a:p>
          <a:p>
            <a:pPr lvl="1">
              <a:buFont typeface="Arial" panose="020B0604020202020204" pitchFamily="34" charset="0"/>
              <a:buChar char="•"/>
            </a:pPr>
            <a:r>
              <a:rPr lang="en-US" sz="3600" dirty="0">
                <a:solidFill>
                  <a:schemeClr val="bg1"/>
                </a:solidFill>
              </a:rPr>
              <a:t>Gen 6:16 - Ark window</a:t>
            </a:r>
          </a:p>
          <a:p>
            <a:pPr lvl="1">
              <a:buFont typeface="Arial" panose="020B0604020202020204" pitchFamily="34" charset="0"/>
              <a:buChar char="•"/>
            </a:pPr>
            <a:r>
              <a:rPr lang="en-US" sz="3600" dirty="0">
                <a:solidFill>
                  <a:schemeClr val="bg1"/>
                </a:solidFill>
              </a:rPr>
              <a:t>Gen 7:11-12 – Rain 40 Days &amp; 40 nights (observing?)</a:t>
            </a:r>
          </a:p>
        </p:txBody>
      </p:sp>
    </p:spTree>
    <p:extLst>
      <p:ext uri="{BB962C8B-B14F-4D97-AF65-F5344CB8AC3E}">
        <p14:creationId xmlns:p14="http://schemas.microsoft.com/office/powerpoint/2010/main" val="3249019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HPG30X96SIT Personnel Roof Hatch | Nystrom">
            <a:extLst>
              <a:ext uri="{FF2B5EF4-FFF2-40B4-BE49-F238E27FC236}">
                <a16:creationId xmlns:a16="http://schemas.microsoft.com/office/drawing/2014/main" id="{01361511-383B-4644-8125-EEEEBDF2F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254376"/>
            <a:ext cx="2817694" cy="281769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15</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Observed Definition and Problems</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228600" y="984641"/>
            <a:ext cx="9143999" cy="209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buNone/>
            </a:pPr>
            <a:r>
              <a:rPr lang="en-US" sz="3600" dirty="0">
                <a:solidFill>
                  <a:schemeClr val="bg1"/>
                </a:solidFill>
              </a:rPr>
              <a:t>Genesis 8:3-6  Noah in the Ark continued</a:t>
            </a:r>
          </a:p>
          <a:p>
            <a:pPr lvl="1">
              <a:buFont typeface="Arial" panose="020B0604020202020204" pitchFamily="34" charset="0"/>
              <a:buChar char="•"/>
            </a:pPr>
            <a:r>
              <a:rPr lang="en-US" sz="3600" dirty="0">
                <a:solidFill>
                  <a:schemeClr val="bg1"/>
                </a:solidFill>
              </a:rPr>
              <a:t>150 days = 17/02 (dd/mm) to 17/07  </a:t>
            </a:r>
          </a:p>
          <a:p>
            <a:pPr lvl="1">
              <a:buFont typeface="Arial" panose="020B0604020202020204" pitchFamily="34" charset="0"/>
              <a:buChar char="•"/>
            </a:pPr>
            <a:r>
              <a:rPr lang="en-US" sz="3600" dirty="0">
                <a:solidFill>
                  <a:schemeClr val="bg1"/>
                </a:solidFill>
              </a:rPr>
              <a:t>150 + (30-17) + 30 + 30 = 223 Days</a:t>
            </a:r>
          </a:p>
          <a:p>
            <a:pPr marL="457200" lvl="1" indent="0">
              <a:buNone/>
            </a:pPr>
            <a:endParaRPr lang="en-US" sz="3600" dirty="0">
              <a:solidFill>
                <a:schemeClr val="bg1"/>
              </a:solidFill>
            </a:endParaRPr>
          </a:p>
        </p:txBody>
      </p:sp>
      <p:sp>
        <p:nvSpPr>
          <p:cNvPr id="7" name="Title 1">
            <a:extLst>
              <a:ext uri="{FF2B5EF4-FFF2-40B4-BE49-F238E27FC236}">
                <a16:creationId xmlns:a16="http://schemas.microsoft.com/office/drawing/2014/main" id="{126105D4-F77A-4124-992D-E49CC0EE37C7}"/>
              </a:ext>
            </a:extLst>
          </p:cNvPr>
          <p:cNvSpPr txBox="1">
            <a:spLocks noChangeArrowheads="1"/>
          </p:cNvSpPr>
          <p:nvPr/>
        </p:nvSpPr>
        <p:spPr bwMode="auto">
          <a:xfrm>
            <a:off x="-222913" y="3657600"/>
            <a:ext cx="6533866" cy="209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buFont typeface="Arial" panose="020B0604020202020204" pitchFamily="34" charset="0"/>
              <a:buChar char="•"/>
            </a:pPr>
            <a:r>
              <a:rPr lang="en-US" sz="3600" dirty="0">
                <a:solidFill>
                  <a:schemeClr val="bg1"/>
                </a:solidFill>
              </a:rPr>
              <a:t>223 + 40 = 263 Days</a:t>
            </a:r>
          </a:p>
          <a:p>
            <a:pPr lvl="1">
              <a:buFont typeface="Arial" panose="020B0604020202020204" pitchFamily="34" charset="0"/>
              <a:buChar char="•"/>
            </a:pPr>
            <a:r>
              <a:rPr lang="en-US" sz="3600" dirty="0">
                <a:solidFill>
                  <a:schemeClr val="bg1"/>
                </a:solidFill>
              </a:rPr>
              <a:t>263 Days then window (hatch?) is open</a:t>
            </a:r>
          </a:p>
          <a:p>
            <a:pPr lvl="1">
              <a:buFont typeface="Arial" panose="020B0604020202020204" pitchFamily="34" charset="0"/>
              <a:buChar char="•"/>
            </a:pPr>
            <a:r>
              <a:rPr lang="en-US" sz="3600" dirty="0">
                <a:solidFill>
                  <a:schemeClr val="bg1"/>
                </a:solidFill>
              </a:rPr>
              <a:t>It appears that for 263 days no one on earth was observing the moon and sun yet the calendar continued</a:t>
            </a:r>
          </a:p>
        </p:txBody>
      </p:sp>
      <p:sp>
        <p:nvSpPr>
          <p:cNvPr id="3" name="Title 1">
            <a:extLst>
              <a:ext uri="{FF2B5EF4-FFF2-40B4-BE49-F238E27FC236}">
                <a16:creationId xmlns:a16="http://schemas.microsoft.com/office/drawing/2014/main" id="{4B32E8EC-6F4E-49EC-ABD7-062490BC5AA8}"/>
              </a:ext>
            </a:extLst>
          </p:cNvPr>
          <p:cNvSpPr txBox="1">
            <a:spLocks noChangeArrowheads="1"/>
          </p:cNvSpPr>
          <p:nvPr/>
        </p:nvSpPr>
        <p:spPr bwMode="auto">
          <a:xfrm>
            <a:off x="-76450" y="5943600"/>
            <a:ext cx="922044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buNone/>
            </a:pPr>
            <a:r>
              <a:rPr lang="en-US" sz="3600" dirty="0">
                <a:solidFill>
                  <a:schemeClr val="bg1"/>
                </a:solidFill>
              </a:rPr>
              <a:t>   </a:t>
            </a:r>
          </a:p>
        </p:txBody>
      </p:sp>
    </p:spTree>
    <p:extLst>
      <p:ext uri="{BB962C8B-B14F-4D97-AF65-F5344CB8AC3E}">
        <p14:creationId xmlns:p14="http://schemas.microsoft.com/office/powerpoint/2010/main" val="73441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16</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Observed Definition and Problems</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14785" y="575456"/>
            <a:ext cx="9143999" cy="209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buNone/>
            </a:pPr>
            <a:r>
              <a:rPr lang="en-US" sz="3600" dirty="0">
                <a:solidFill>
                  <a:schemeClr val="bg1"/>
                </a:solidFill>
              </a:rPr>
              <a:t>If Jerusalem is the “zero point” for observation, then east of Jerusalem would keep the Holy Days at least one day late!</a:t>
            </a:r>
          </a:p>
        </p:txBody>
      </p:sp>
      <p:sp>
        <p:nvSpPr>
          <p:cNvPr id="10" name="Title 1">
            <a:extLst>
              <a:ext uri="{FF2B5EF4-FFF2-40B4-BE49-F238E27FC236}">
                <a16:creationId xmlns:a16="http://schemas.microsoft.com/office/drawing/2014/main" id="{88BCB46D-C72D-4915-B754-4D06866C4199}"/>
              </a:ext>
            </a:extLst>
          </p:cNvPr>
          <p:cNvSpPr txBox="1">
            <a:spLocks noChangeArrowheads="1"/>
          </p:cNvSpPr>
          <p:nvPr/>
        </p:nvSpPr>
        <p:spPr bwMode="auto">
          <a:xfrm>
            <a:off x="0" y="4336682"/>
            <a:ext cx="6248400" cy="209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buFont typeface="Arial" panose="020B0604020202020204" pitchFamily="34" charset="0"/>
              <a:buChar char="•"/>
            </a:pPr>
            <a:endParaRPr lang="en-US" sz="3600" dirty="0">
              <a:solidFill>
                <a:schemeClr val="bg1"/>
              </a:solidFill>
            </a:endParaRPr>
          </a:p>
        </p:txBody>
      </p:sp>
      <p:pic>
        <p:nvPicPr>
          <p:cNvPr id="10246" name="Picture 6" descr="Anywhere on Earth - Wikipedia">
            <a:extLst>
              <a:ext uri="{FF2B5EF4-FFF2-40B4-BE49-F238E27FC236}">
                <a16:creationId xmlns:a16="http://schemas.microsoft.com/office/drawing/2014/main" id="{0FA6E692-E240-4AEB-9E33-58987E4B6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383" y="2667000"/>
            <a:ext cx="7690217"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7FAB34-588F-4B53-90CE-8D2EE9D61FB5}"/>
              </a:ext>
            </a:extLst>
          </p:cNvPr>
          <p:cNvSpPr txBox="1"/>
          <p:nvPr/>
        </p:nvSpPr>
        <p:spPr>
          <a:xfrm>
            <a:off x="5638801" y="2947452"/>
            <a:ext cx="3352799" cy="3785652"/>
          </a:xfrm>
          <a:prstGeom prst="rect">
            <a:avLst/>
          </a:prstGeom>
          <a:noFill/>
          <a:ln w="25400">
            <a:solidFill>
              <a:srgbClr val="FF0000"/>
            </a:solidFill>
          </a:ln>
        </p:spPr>
        <p:txBody>
          <a:bodyPr wrap="square" rtlCol="0">
            <a:spAutoFit/>
          </a:bodyPr>
          <a:lstStyle/>
          <a:p>
            <a:pPr algn="ctr"/>
            <a:endParaRPr lang="en-US" sz="6000" dirty="0"/>
          </a:p>
          <a:p>
            <a:pPr algn="ctr"/>
            <a:r>
              <a:rPr lang="en-US" sz="6000" dirty="0"/>
              <a:t>Calendar </a:t>
            </a:r>
            <a:r>
              <a:rPr lang="en-US" sz="6000" dirty="0">
                <a:sym typeface="Wingdings" panose="05000000000000000000" pitchFamily="2" charset="2"/>
              </a:rPr>
              <a:t></a:t>
            </a:r>
          </a:p>
          <a:p>
            <a:pPr algn="ctr"/>
            <a:endParaRPr lang="en-US" sz="6000" dirty="0"/>
          </a:p>
        </p:txBody>
      </p:sp>
      <p:sp>
        <p:nvSpPr>
          <p:cNvPr id="8" name="TextBox 7">
            <a:extLst>
              <a:ext uri="{FF2B5EF4-FFF2-40B4-BE49-F238E27FC236}">
                <a16:creationId xmlns:a16="http://schemas.microsoft.com/office/drawing/2014/main" id="{832F55D6-08D5-4D6C-93E5-81A07B3D275A}"/>
              </a:ext>
            </a:extLst>
          </p:cNvPr>
          <p:cNvSpPr txBox="1"/>
          <p:nvPr/>
        </p:nvSpPr>
        <p:spPr>
          <a:xfrm>
            <a:off x="1301383" y="2971800"/>
            <a:ext cx="4337418" cy="3785652"/>
          </a:xfrm>
          <a:prstGeom prst="rect">
            <a:avLst/>
          </a:prstGeom>
          <a:noFill/>
          <a:ln w="25400">
            <a:solidFill>
              <a:srgbClr val="FF0000"/>
            </a:solidFill>
          </a:ln>
        </p:spPr>
        <p:txBody>
          <a:bodyPr wrap="square" rtlCol="0">
            <a:spAutoFit/>
          </a:bodyPr>
          <a:lstStyle/>
          <a:p>
            <a:pPr algn="ctr"/>
            <a:endParaRPr lang="en-US" sz="6000" dirty="0"/>
          </a:p>
          <a:p>
            <a:pPr algn="ctr"/>
            <a:r>
              <a:rPr lang="en-US" sz="6000" dirty="0"/>
              <a:t>Calendar </a:t>
            </a:r>
          </a:p>
          <a:p>
            <a:pPr algn="ctr"/>
            <a:r>
              <a:rPr lang="en-US" sz="6000" dirty="0">
                <a:sym typeface="Wingdings" panose="05000000000000000000" pitchFamily="2" charset="2"/>
              </a:rPr>
              <a:t></a:t>
            </a:r>
          </a:p>
          <a:p>
            <a:pPr algn="ctr"/>
            <a:endParaRPr lang="en-US" sz="6000" dirty="0"/>
          </a:p>
        </p:txBody>
      </p:sp>
      <p:sp>
        <p:nvSpPr>
          <p:cNvPr id="9" name="Title 1">
            <a:extLst>
              <a:ext uri="{FF2B5EF4-FFF2-40B4-BE49-F238E27FC236}">
                <a16:creationId xmlns:a16="http://schemas.microsoft.com/office/drawing/2014/main" id="{29D380D5-06A8-4E1D-8375-06416E993AFF}"/>
              </a:ext>
            </a:extLst>
          </p:cNvPr>
          <p:cNvSpPr txBox="1">
            <a:spLocks noChangeArrowheads="1"/>
          </p:cNvSpPr>
          <p:nvPr/>
        </p:nvSpPr>
        <p:spPr bwMode="auto">
          <a:xfrm>
            <a:off x="-445678" y="3429000"/>
            <a:ext cx="1717491" cy="209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buNone/>
            </a:pPr>
            <a:r>
              <a:rPr lang="en-US" sz="3600" dirty="0">
                <a:solidFill>
                  <a:schemeClr val="bg1"/>
                </a:solidFill>
              </a:rPr>
              <a:t>1 Cor</a:t>
            </a:r>
          </a:p>
          <a:p>
            <a:pPr marL="457200" lvl="1" indent="0">
              <a:buNone/>
            </a:pPr>
            <a:r>
              <a:rPr lang="en-US" sz="3600" dirty="0">
                <a:solidFill>
                  <a:schemeClr val="bg1"/>
                </a:solidFill>
              </a:rPr>
              <a:t>14:33</a:t>
            </a:r>
          </a:p>
          <a:p>
            <a:pPr marL="457200" lvl="1" indent="0">
              <a:buNone/>
            </a:pPr>
            <a:r>
              <a:rPr lang="en-US" sz="3600" dirty="0">
                <a:solidFill>
                  <a:schemeClr val="bg1"/>
                </a:solidFill>
              </a:rPr>
              <a:t>(NKJ)</a:t>
            </a:r>
          </a:p>
        </p:txBody>
      </p:sp>
    </p:spTree>
    <p:extLst>
      <p:ext uri="{BB962C8B-B14F-4D97-AF65-F5344CB8AC3E}">
        <p14:creationId xmlns:p14="http://schemas.microsoft.com/office/powerpoint/2010/main" val="1617701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17</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Observed Definition and Problems</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83024" y="1214261"/>
            <a:ext cx="8672015" cy="209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buNone/>
            </a:pPr>
            <a:r>
              <a:rPr lang="en-US" sz="3600" dirty="0">
                <a:solidFill>
                  <a:schemeClr val="bg1"/>
                </a:solidFill>
              </a:rPr>
              <a:t>It is Impossible to keep the Feast of Trumpets with a preparation day since Feast of Trumpets  begins on the New Moon of the 7</a:t>
            </a:r>
            <a:r>
              <a:rPr lang="en-US" sz="3600" baseline="30000" dirty="0">
                <a:solidFill>
                  <a:schemeClr val="bg1"/>
                </a:solidFill>
              </a:rPr>
              <a:t>th</a:t>
            </a:r>
            <a:r>
              <a:rPr lang="en-US" sz="3600" dirty="0">
                <a:solidFill>
                  <a:schemeClr val="bg1"/>
                </a:solidFill>
              </a:rPr>
              <a:t> Month </a:t>
            </a:r>
          </a:p>
        </p:txBody>
      </p:sp>
      <p:sp>
        <p:nvSpPr>
          <p:cNvPr id="10" name="Title 1">
            <a:extLst>
              <a:ext uri="{FF2B5EF4-FFF2-40B4-BE49-F238E27FC236}">
                <a16:creationId xmlns:a16="http://schemas.microsoft.com/office/drawing/2014/main" id="{88BCB46D-C72D-4915-B754-4D06866C4199}"/>
              </a:ext>
            </a:extLst>
          </p:cNvPr>
          <p:cNvSpPr txBox="1">
            <a:spLocks noChangeArrowheads="1"/>
          </p:cNvSpPr>
          <p:nvPr/>
        </p:nvSpPr>
        <p:spPr bwMode="auto">
          <a:xfrm>
            <a:off x="101221" y="3843674"/>
            <a:ext cx="4554935" cy="209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buNone/>
            </a:pPr>
            <a:r>
              <a:rPr lang="en-US" sz="3600" dirty="0">
                <a:solidFill>
                  <a:schemeClr val="bg1"/>
                </a:solidFill>
              </a:rPr>
              <a:t>Is God using the Feast of Trumpets to show calculated?</a:t>
            </a:r>
          </a:p>
        </p:txBody>
      </p:sp>
      <p:pic>
        <p:nvPicPr>
          <p:cNvPr id="7" name="Picture 6">
            <a:extLst>
              <a:ext uri="{FF2B5EF4-FFF2-40B4-BE49-F238E27FC236}">
                <a16:creationId xmlns:a16="http://schemas.microsoft.com/office/drawing/2014/main" id="{53047498-C0FD-4A76-80A9-089B29023C23}"/>
              </a:ext>
            </a:extLst>
          </p:cNvPr>
          <p:cNvPicPr>
            <a:picLocks noChangeAspect="1"/>
          </p:cNvPicPr>
          <p:nvPr/>
        </p:nvPicPr>
        <p:blipFill>
          <a:blip r:embed="rId3"/>
          <a:stretch>
            <a:fillRect/>
          </a:stretch>
        </p:blipFill>
        <p:spPr>
          <a:xfrm>
            <a:off x="5156005" y="3186702"/>
            <a:ext cx="3530795" cy="2979811"/>
          </a:xfrm>
          <a:prstGeom prst="rect">
            <a:avLst/>
          </a:prstGeom>
        </p:spPr>
      </p:pic>
    </p:spTree>
    <p:extLst>
      <p:ext uri="{BB962C8B-B14F-4D97-AF65-F5344CB8AC3E}">
        <p14:creationId xmlns:p14="http://schemas.microsoft.com/office/powerpoint/2010/main" val="317090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0 hottest tech skills for 2017 | CIO">
            <a:extLst>
              <a:ext uri="{FF2B5EF4-FFF2-40B4-BE49-F238E27FC236}">
                <a16:creationId xmlns:a16="http://schemas.microsoft.com/office/drawing/2014/main" id="{4DE01973-33A1-41A8-A61A-4E89850A0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803" y="3905548"/>
            <a:ext cx="3733800" cy="2489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18</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Calculated Proofs and Biblical Evidence</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69377" y="771464"/>
            <a:ext cx="8975677" cy="334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buNone/>
            </a:pPr>
            <a:r>
              <a:rPr lang="en-US" sz="3600" dirty="0">
                <a:solidFill>
                  <a:schemeClr val="bg1"/>
                </a:solidFill>
              </a:rPr>
              <a:t>Did God give the ability or talent (Spirit) for men or women to calculate the calendar?  </a:t>
            </a:r>
          </a:p>
          <a:p>
            <a:pPr marL="457200" lvl="1" indent="0">
              <a:buNone/>
            </a:pPr>
            <a:r>
              <a:rPr lang="en-US" sz="3600" dirty="0">
                <a:solidFill>
                  <a:schemeClr val="bg1"/>
                </a:solidFill>
              </a:rPr>
              <a:t>Exo 31:1-11 (NIV)</a:t>
            </a:r>
          </a:p>
          <a:p>
            <a:pPr lvl="1">
              <a:buFont typeface="Arial" panose="020B0604020202020204" pitchFamily="34" charset="0"/>
              <a:buChar char="•"/>
            </a:pPr>
            <a:r>
              <a:rPr lang="en-US" sz="3600" dirty="0">
                <a:solidFill>
                  <a:schemeClr val="bg1"/>
                </a:solidFill>
              </a:rPr>
              <a:t>God filled him with understanding, knowledge and all kinds of skill</a:t>
            </a:r>
          </a:p>
        </p:txBody>
      </p:sp>
      <p:sp>
        <p:nvSpPr>
          <p:cNvPr id="10" name="Title 1">
            <a:extLst>
              <a:ext uri="{FF2B5EF4-FFF2-40B4-BE49-F238E27FC236}">
                <a16:creationId xmlns:a16="http://schemas.microsoft.com/office/drawing/2014/main" id="{88BCB46D-C72D-4915-B754-4D06866C4199}"/>
              </a:ext>
            </a:extLst>
          </p:cNvPr>
          <p:cNvSpPr txBox="1">
            <a:spLocks noChangeArrowheads="1"/>
          </p:cNvSpPr>
          <p:nvPr/>
        </p:nvSpPr>
        <p:spPr bwMode="auto">
          <a:xfrm>
            <a:off x="94398" y="4048064"/>
            <a:ext cx="5696802" cy="250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buFont typeface="Arial" panose="020B0604020202020204" pitchFamily="34" charset="0"/>
              <a:buChar char="•"/>
            </a:pPr>
            <a:r>
              <a:rPr lang="en-US" sz="3600" dirty="0">
                <a:solidFill>
                  <a:schemeClr val="bg1"/>
                </a:solidFill>
              </a:rPr>
              <a:t>Levites Calculated a Month = 29.53059 days</a:t>
            </a:r>
          </a:p>
          <a:p>
            <a:pPr lvl="1">
              <a:buFont typeface="Arial" panose="020B0604020202020204" pitchFamily="34" charset="0"/>
              <a:buChar char="•"/>
            </a:pPr>
            <a:r>
              <a:rPr lang="en-US" sz="3600" dirty="0">
                <a:solidFill>
                  <a:schemeClr val="bg1"/>
                </a:solidFill>
              </a:rPr>
              <a:t>Scientist Calculate a Month = 29.530589 days </a:t>
            </a:r>
          </a:p>
        </p:txBody>
      </p:sp>
    </p:spTree>
    <p:extLst>
      <p:ext uri="{BB962C8B-B14F-4D97-AF65-F5344CB8AC3E}">
        <p14:creationId xmlns:p14="http://schemas.microsoft.com/office/powerpoint/2010/main" val="168205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19</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Calculated Proofs and Biblical Evidence</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69377" y="771464"/>
            <a:ext cx="899842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buNone/>
            </a:pPr>
            <a:r>
              <a:rPr lang="en-US" sz="3600" dirty="0">
                <a:solidFill>
                  <a:schemeClr val="bg1"/>
                </a:solidFill>
              </a:rPr>
              <a:t>David and Jonathan knew when the new moon would appear </a:t>
            </a:r>
          </a:p>
          <a:p>
            <a:pPr marL="457200" lvl="1" indent="0">
              <a:buNone/>
            </a:pPr>
            <a:r>
              <a:rPr lang="en-US" sz="3600" dirty="0">
                <a:solidFill>
                  <a:schemeClr val="bg1"/>
                </a:solidFill>
              </a:rPr>
              <a:t>I Sam 20:5 (NKJ)</a:t>
            </a:r>
          </a:p>
        </p:txBody>
      </p:sp>
      <p:pic>
        <p:nvPicPr>
          <p:cNvPr id="13314" name="Picture 2" descr="Spring Grass And Bright Sunny Sky Stock Photo, Picture And Royalty Free  Image. Image 90846895.">
            <a:extLst>
              <a:ext uri="{FF2B5EF4-FFF2-40B4-BE49-F238E27FC236}">
                <a16:creationId xmlns:a16="http://schemas.microsoft.com/office/drawing/2014/main" id="{12DE0507-D8E2-4C15-9A39-02960A765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167233"/>
            <a:ext cx="3919266" cy="316676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EBBA71D-8AF1-4A09-B2BE-4D9C634BEBAB}"/>
              </a:ext>
            </a:extLst>
          </p:cNvPr>
          <p:cNvSpPr txBox="1">
            <a:spLocks noChangeArrowheads="1"/>
          </p:cNvSpPr>
          <p:nvPr/>
        </p:nvSpPr>
        <p:spPr bwMode="auto">
          <a:xfrm>
            <a:off x="69377" y="3429000"/>
            <a:ext cx="5569423" cy="340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buNone/>
            </a:pPr>
            <a:r>
              <a:rPr lang="en-US" sz="3600" dirty="0">
                <a:solidFill>
                  <a:schemeClr val="bg1"/>
                </a:solidFill>
              </a:rPr>
              <a:t>In the future God will change the lights of the day, night but the calendar continues (</a:t>
            </a:r>
            <a:r>
              <a:rPr lang="en-US" sz="3600" i="1" dirty="0">
                <a:solidFill>
                  <a:schemeClr val="bg1"/>
                </a:solidFill>
              </a:rPr>
              <a:t>because it is calculated?</a:t>
            </a:r>
            <a:r>
              <a:rPr lang="en-US" sz="3600" dirty="0">
                <a:solidFill>
                  <a:schemeClr val="bg1"/>
                </a:solidFill>
              </a:rPr>
              <a:t>)</a:t>
            </a:r>
          </a:p>
          <a:p>
            <a:pPr marL="457200" lvl="1" indent="0">
              <a:buNone/>
            </a:pPr>
            <a:r>
              <a:rPr lang="en-US" sz="3600" dirty="0" err="1">
                <a:solidFill>
                  <a:schemeClr val="bg1"/>
                </a:solidFill>
              </a:rPr>
              <a:t>Zec</a:t>
            </a:r>
            <a:r>
              <a:rPr lang="en-US" sz="3600" dirty="0">
                <a:solidFill>
                  <a:schemeClr val="bg1"/>
                </a:solidFill>
              </a:rPr>
              <a:t> 14:6-7, </a:t>
            </a:r>
            <a:r>
              <a:rPr lang="en-US" sz="3600" dirty="0" err="1">
                <a:solidFill>
                  <a:schemeClr val="bg1"/>
                </a:solidFill>
              </a:rPr>
              <a:t>Zec</a:t>
            </a:r>
            <a:r>
              <a:rPr lang="en-US" sz="3600" dirty="0">
                <a:solidFill>
                  <a:schemeClr val="bg1"/>
                </a:solidFill>
              </a:rPr>
              <a:t> 14:16</a:t>
            </a:r>
          </a:p>
          <a:p>
            <a:pPr marL="457200" lvl="1" indent="0">
              <a:buNone/>
            </a:pPr>
            <a:endParaRPr lang="en-US" sz="3600" dirty="0">
              <a:solidFill>
                <a:schemeClr val="bg1"/>
              </a:solidFill>
            </a:endParaRPr>
          </a:p>
        </p:txBody>
      </p:sp>
    </p:spTree>
    <p:extLst>
      <p:ext uri="{BB962C8B-B14F-4D97-AF65-F5344CB8AC3E}">
        <p14:creationId xmlns:p14="http://schemas.microsoft.com/office/powerpoint/2010/main" val="36040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2</a:t>
            </a:fld>
            <a:endParaRPr lang="en-US" dirty="0"/>
          </a:p>
        </p:txBody>
      </p:sp>
      <p:sp>
        <p:nvSpPr>
          <p:cNvPr id="8196" name="Title 1">
            <a:extLst>
              <a:ext uri="{FF2B5EF4-FFF2-40B4-BE49-F238E27FC236}">
                <a16:creationId xmlns:a16="http://schemas.microsoft.com/office/drawing/2014/main" id="{716053F7-2AF1-4EF9-AD6B-1794152319B2}"/>
              </a:ext>
            </a:extLst>
          </p:cNvPr>
          <p:cNvSpPr txBox="1">
            <a:spLocks noChangeArrowheads="1"/>
          </p:cNvSpPr>
          <p:nvPr/>
        </p:nvSpPr>
        <p:spPr bwMode="auto">
          <a:xfrm>
            <a:off x="0" y="1195671"/>
            <a:ext cx="9067800" cy="528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pPr>
            <a:r>
              <a:rPr lang="en-US" altLang="en-US" sz="4000" dirty="0">
                <a:solidFill>
                  <a:schemeClr val="bg1"/>
                </a:solidFill>
              </a:rPr>
              <a:t>SPQ:  Is God’s Calendar Calculated or Observed?</a:t>
            </a:r>
          </a:p>
          <a:p>
            <a:pPr marL="0" indent="0" algn="ctr" eaLnBrk="1" hangingPunct="1">
              <a:spcBef>
                <a:spcPct val="0"/>
              </a:spcBef>
              <a:buNone/>
            </a:pPr>
            <a:r>
              <a:rPr lang="en-US" altLang="en-US" sz="4000" dirty="0">
                <a:solidFill>
                  <a:schemeClr val="bg1"/>
                </a:solidFill>
              </a:rPr>
              <a:t>Why do I need to know this?</a:t>
            </a:r>
          </a:p>
          <a:p>
            <a:pPr marL="0" indent="0" algn="ctr" eaLnBrk="1" hangingPunct="1">
              <a:spcBef>
                <a:spcPct val="0"/>
              </a:spcBef>
              <a:buNone/>
            </a:pPr>
            <a:endParaRPr lang="en-US" altLang="en-US" sz="1800" dirty="0">
              <a:solidFill>
                <a:schemeClr val="bg1"/>
              </a:solidFill>
            </a:endParaRPr>
          </a:p>
          <a:p>
            <a:pPr eaLnBrk="1" hangingPunct="1">
              <a:spcBef>
                <a:spcPct val="0"/>
              </a:spcBef>
            </a:pPr>
            <a:r>
              <a:rPr lang="en-US" altLang="en-US" sz="4000" dirty="0">
                <a:solidFill>
                  <a:schemeClr val="bg1"/>
                </a:solidFill>
              </a:rPr>
              <a:t>1 Cor 11:19 (NKJ)(NIV) - “heresies”. Hold fast to God’s truth to be approved</a:t>
            </a:r>
          </a:p>
          <a:p>
            <a:pPr marL="0" indent="0" eaLnBrk="1" hangingPunct="1">
              <a:spcBef>
                <a:spcPct val="0"/>
              </a:spcBef>
              <a:buNone/>
            </a:pPr>
            <a:endParaRPr lang="en-US" altLang="en-US" sz="1800" dirty="0">
              <a:solidFill>
                <a:schemeClr val="bg1"/>
              </a:solidFill>
            </a:endParaRPr>
          </a:p>
          <a:p>
            <a:pPr eaLnBrk="1" hangingPunct="1">
              <a:spcBef>
                <a:spcPct val="0"/>
              </a:spcBef>
            </a:pPr>
            <a:r>
              <a:rPr lang="en-US" altLang="en-US" sz="4000" dirty="0">
                <a:solidFill>
                  <a:schemeClr val="bg1"/>
                </a:solidFill>
              </a:rPr>
              <a:t>Where the bible is vague Church Leadership has the authority to decide</a:t>
            </a:r>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200" dirty="0">
                <a:solidFill>
                  <a:schemeClr val="bg1"/>
                </a:solidFill>
              </a:rPr>
              <a:t>God’s Calendar Calculated or Observed</a:t>
            </a:r>
          </a:p>
        </p:txBody>
      </p:sp>
      <p:pic>
        <p:nvPicPr>
          <p:cNvPr id="2" name="Picture 1">
            <a:extLst>
              <a:ext uri="{FF2B5EF4-FFF2-40B4-BE49-F238E27FC236}">
                <a16:creationId xmlns:a16="http://schemas.microsoft.com/office/drawing/2014/main" id="{EACDD5D6-758E-4962-976E-1EB8C6CC2A78}"/>
              </a:ext>
            </a:extLst>
          </p:cNvPr>
          <p:cNvPicPr>
            <a:picLocks noChangeAspect="1"/>
          </p:cNvPicPr>
          <p:nvPr/>
        </p:nvPicPr>
        <p:blipFill>
          <a:blip r:embed="rId3"/>
          <a:stretch>
            <a:fillRect/>
          </a:stretch>
        </p:blipFill>
        <p:spPr>
          <a:xfrm>
            <a:off x="7010400" y="3824962"/>
            <a:ext cx="1881187" cy="1654581"/>
          </a:xfrm>
          <a:prstGeom prst="rect">
            <a:avLst/>
          </a:prstGeom>
        </p:spPr>
      </p:pic>
    </p:spTree>
    <p:extLst>
      <p:ext uri="{BB962C8B-B14F-4D97-AF65-F5344CB8AC3E}">
        <p14:creationId xmlns:p14="http://schemas.microsoft.com/office/powerpoint/2010/main" val="992737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20</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Calculated Proofs and Biblical Evidence</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15922" y="1143000"/>
            <a:ext cx="8998423" cy="59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buNone/>
            </a:pPr>
            <a:r>
              <a:rPr lang="en-US" sz="3600" dirty="0">
                <a:solidFill>
                  <a:schemeClr val="bg1"/>
                </a:solidFill>
              </a:rPr>
              <a:t>Feast of Trumpets begins on the 7</a:t>
            </a:r>
            <a:r>
              <a:rPr lang="en-US" sz="3600" baseline="30000" dirty="0">
                <a:solidFill>
                  <a:schemeClr val="bg1"/>
                </a:solidFill>
              </a:rPr>
              <a:t>th</a:t>
            </a:r>
            <a:r>
              <a:rPr lang="en-US" sz="3600" dirty="0">
                <a:solidFill>
                  <a:schemeClr val="bg1"/>
                </a:solidFill>
              </a:rPr>
              <a:t> Month New Moon. - Lev 23:24</a:t>
            </a:r>
          </a:p>
          <a:p>
            <a:pPr marL="457200" lvl="1" indent="0">
              <a:buNone/>
            </a:pPr>
            <a:r>
              <a:rPr lang="en-US" sz="3600" dirty="0">
                <a:solidFill>
                  <a:schemeClr val="bg1"/>
                </a:solidFill>
              </a:rPr>
              <a:t>Noah’s Ark story is easier to explain with a calculated calendar </a:t>
            </a:r>
          </a:p>
          <a:p>
            <a:pPr marL="457200" lvl="1" indent="0">
              <a:buNone/>
            </a:pPr>
            <a:r>
              <a:rPr lang="en-US" sz="3600" dirty="0">
                <a:solidFill>
                  <a:schemeClr val="bg1"/>
                </a:solidFill>
              </a:rPr>
              <a:t>“… unless God has preserved His sacred calendar through the Jews, then we do not know how to figure Passover or any of the Holy Days this year. For there is no authority for any other way.” </a:t>
            </a:r>
          </a:p>
          <a:p>
            <a:pPr marL="457200" lvl="1" indent="0">
              <a:buNone/>
            </a:pPr>
            <a:r>
              <a:rPr lang="en-US" sz="3600" dirty="0">
                <a:solidFill>
                  <a:schemeClr val="bg1"/>
                </a:solidFill>
              </a:rPr>
              <a:t>    - Herbert W. Armstrong 1940</a:t>
            </a:r>
          </a:p>
          <a:p>
            <a:pPr marL="457200" lvl="1" indent="0">
              <a:buNone/>
            </a:pPr>
            <a:endParaRPr lang="en-US" sz="3600" dirty="0">
              <a:solidFill>
                <a:schemeClr val="bg1"/>
              </a:solidFill>
            </a:endParaRPr>
          </a:p>
        </p:txBody>
      </p:sp>
    </p:spTree>
    <p:extLst>
      <p:ext uri="{BB962C8B-B14F-4D97-AF65-F5344CB8AC3E}">
        <p14:creationId xmlns:p14="http://schemas.microsoft.com/office/powerpoint/2010/main" val="3353414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21</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Calculated Proofs and Biblical Evidence</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152400" y="717645"/>
            <a:ext cx="9274791" cy="59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buFont typeface="Arial" panose="020B0604020202020204" pitchFamily="34" charset="0"/>
              <a:buChar char="•"/>
            </a:pPr>
            <a:r>
              <a:rPr lang="en-US" sz="3600" dirty="0">
                <a:solidFill>
                  <a:schemeClr val="bg1"/>
                </a:solidFill>
              </a:rPr>
              <a:t>Feast of Trumpets begins on the new moon </a:t>
            </a:r>
          </a:p>
          <a:p>
            <a:pPr lvl="1">
              <a:buFont typeface="Arial" panose="020B0604020202020204" pitchFamily="34" charset="0"/>
              <a:buChar char="•"/>
            </a:pPr>
            <a:r>
              <a:rPr lang="en-US" sz="3600" dirty="0">
                <a:solidFill>
                  <a:schemeClr val="bg1"/>
                </a:solidFill>
              </a:rPr>
              <a:t>Noah counts time w/o observation</a:t>
            </a:r>
          </a:p>
          <a:p>
            <a:pPr lvl="1">
              <a:buFont typeface="Arial" panose="020B0604020202020204" pitchFamily="34" charset="0"/>
              <a:buChar char="•"/>
            </a:pPr>
            <a:r>
              <a:rPr lang="en-US" sz="3600" dirty="0">
                <a:solidFill>
                  <a:schemeClr val="bg1"/>
                </a:solidFill>
              </a:rPr>
              <a:t>God gave knowledge, understanding, skills</a:t>
            </a:r>
          </a:p>
          <a:p>
            <a:pPr lvl="1">
              <a:buFont typeface="Arial" panose="020B0604020202020204" pitchFamily="34" charset="0"/>
              <a:buChar char="•"/>
            </a:pPr>
            <a:r>
              <a:rPr lang="en-US" sz="3600" dirty="0">
                <a:solidFill>
                  <a:schemeClr val="bg1"/>
                </a:solidFill>
              </a:rPr>
              <a:t>David knew the coming of the new moon</a:t>
            </a:r>
          </a:p>
          <a:p>
            <a:pPr lvl="1">
              <a:buFont typeface="Arial" panose="020B0604020202020204" pitchFamily="34" charset="0"/>
              <a:buChar char="•"/>
            </a:pPr>
            <a:r>
              <a:rPr lang="en-US" sz="3600" dirty="0">
                <a:solidFill>
                  <a:schemeClr val="bg1"/>
                </a:solidFill>
              </a:rPr>
              <a:t>Daylight and nightlight will change in the future, but the calendar will continue</a:t>
            </a:r>
          </a:p>
          <a:p>
            <a:pPr lvl="1">
              <a:buFont typeface="Arial" panose="020B0604020202020204" pitchFamily="34" charset="0"/>
              <a:buChar char="•"/>
            </a:pPr>
            <a:r>
              <a:rPr lang="en-US" sz="3600" dirty="0">
                <a:solidFill>
                  <a:schemeClr val="bg1"/>
                </a:solidFill>
              </a:rPr>
              <a:t>Church leadership has given clarity</a:t>
            </a:r>
          </a:p>
          <a:p>
            <a:pPr lvl="1">
              <a:buFont typeface="Arial" panose="020B0604020202020204" pitchFamily="34" charset="0"/>
              <a:buChar char="•"/>
            </a:pPr>
            <a:r>
              <a:rPr lang="en-US" sz="3600" dirty="0">
                <a:solidFill>
                  <a:schemeClr val="bg1"/>
                </a:solidFill>
              </a:rPr>
              <a:t>Observed calendar is confusing and unreliable</a:t>
            </a:r>
          </a:p>
        </p:txBody>
      </p:sp>
    </p:spTree>
    <p:extLst>
      <p:ext uri="{BB962C8B-B14F-4D97-AF65-F5344CB8AC3E}">
        <p14:creationId xmlns:p14="http://schemas.microsoft.com/office/powerpoint/2010/main" val="413126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22</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Postponements &amp; Oracles</a:t>
            </a:r>
          </a:p>
        </p:txBody>
      </p:sp>
      <p:sp>
        <p:nvSpPr>
          <p:cNvPr id="7" name="TextBox 6">
            <a:extLst>
              <a:ext uri="{FF2B5EF4-FFF2-40B4-BE49-F238E27FC236}">
                <a16:creationId xmlns:a16="http://schemas.microsoft.com/office/drawing/2014/main" id="{4E08D6B9-F016-4852-A63C-63DE60FD9039}"/>
              </a:ext>
            </a:extLst>
          </p:cNvPr>
          <p:cNvSpPr txBox="1"/>
          <p:nvPr/>
        </p:nvSpPr>
        <p:spPr>
          <a:xfrm>
            <a:off x="145577" y="2644170"/>
            <a:ext cx="8998423" cy="1569660"/>
          </a:xfrm>
          <a:prstGeom prst="rect">
            <a:avLst/>
          </a:prstGeom>
          <a:noFill/>
        </p:spPr>
        <p:txBody>
          <a:bodyPr wrap="square">
            <a:spAutoFit/>
          </a:bodyPr>
          <a:lstStyle/>
          <a:p>
            <a:pPr algn="ctr"/>
            <a:r>
              <a:rPr lang="en-US" sz="9600" dirty="0">
                <a:solidFill>
                  <a:schemeClr val="bg1"/>
                </a:solidFill>
              </a:rPr>
              <a:t>Part 2</a:t>
            </a:r>
          </a:p>
        </p:txBody>
      </p:sp>
    </p:spTree>
    <p:extLst>
      <p:ext uri="{BB962C8B-B14F-4D97-AF65-F5344CB8AC3E}">
        <p14:creationId xmlns:p14="http://schemas.microsoft.com/office/powerpoint/2010/main" val="818755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23</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Postponements &amp; Oracles</a:t>
            </a:r>
          </a:p>
        </p:txBody>
      </p:sp>
      <p:sp>
        <p:nvSpPr>
          <p:cNvPr id="7" name="TextBox 6">
            <a:extLst>
              <a:ext uri="{FF2B5EF4-FFF2-40B4-BE49-F238E27FC236}">
                <a16:creationId xmlns:a16="http://schemas.microsoft.com/office/drawing/2014/main" id="{4E08D6B9-F016-4852-A63C-63DE60FD9039}"/>
              </a:ext>
            </a:extLst>
          </p:cNvPr>
          <p:cNvSpPr txBox="1"/>
          <p:nvPr/>
        </p:nvSpPr>
        <p:spPr>
          <a:xfrm>
            <a:off x="129655" y="838200"/>
            <a:ext cx="8998423" cy="1200329"/>
          </a:xfrm>
          <a:prstGeom prst="rect">
            <a:avLst/>
          </a:prstGeom>
          <a:noFill/>
        </p:spPr>
        <p:txBody>
          <a:bodyPr wrap="square">
            <a:spAutoFit/>
          </a:bodyPr>
          <a:lstStyle/>
          <a:p>
            <a:r>
              <a:rPr lang="en-US" sz="3600" dirty="0">
                <a:solidFill>
                  <a:schemeClr val="bg1"/>
                </a:solidFill>
              </a:rPr>
              <a:t>Are postponements (rules) in God’s Calendar?</a:t>
            </a:r>
          </a:p>
          <a:p>
            <a:r>
              <a:rPr lang="en-US" sz="3600" dirty="0">
                <a:solidFill>
                  <a:schemeClr val="bg1"/>
                </a:solidFill>
              </a:rPr>
              <a:t>Postponements: Christ kept them</a:t>
            </a:r>
          </a:p>
        </p:txBody>
      </p:sp>
      <p:pic>
        <p:nvPicPr>
          <p:cNvPr id="3" name="Picture 2">
            <a:extLst>
              <a:ext uri="{FF2B5EF4-FFF2-40B4-BE49-F238E27FC236}">
                <a16:creationId xmlns:a16="http://schemas.microsoft.com/office/drawing/2014/main" id="{B5EB1C12-F3F9-4376-94B0-65D19CF72492}"/>
              </a:ext>
            </a:extLst>
          </p:cNvPr>
          <p:cNvPicPr>
            <a:picLocks noChangeAspect="1"/>
          </p:cNvPicPr>
          <p:nvPr/>
        </p:nvPicPr>
        <p:blipFill>
          <a:blip r:embed="rId3"/>
          <a:stretch>
            <a:fillRect/>
          </a:stretch>
        </p:blipFill>
        <p:spPr>
          <a:xfrm>
            <a:off x="304800" y="2057400"/>
            <a:ext cx="8279922" cy="3559175"/>
          </a:xfrm>
          <a:prstGeom prst="rect">
            <a:avLst/>
          </a:prstGeom>
        </p:spPr>
      </p:pic>
      <p:sp>
        <p:nvSpPr>
          <p:cNvPr id="9" name="TextBox 8">
            <a:extLst>
              <a:ext uri="{FF2B5EF4-FFF2-40B4-BE49-F238E27FC236}">
                <a16:creationId xmlns:a16="http://schemas.microsoft.com/office/drawing/2014/main" id="{EEA82C9F-DD76-40B2-A653-7305E3B5DAC1}"/>
              </a:ext>
            </a:extLst>
          </p:cNvPr>
          <p:cNvSpPr txBox="1"/>
          <p:nvPr/>
        </p:nvSpPr>
        <p:spPr>
          <a:xfrm>
            <a:off x="304800" y="5616575"/>
            <a:ext cx="8998423" cy="1200329"/>
          </a:xfrm>
          <a:prstGeom prst="rect">
            <a:avLst/>
          </a:prstGeom>
          <a:noFill/>
        </p:spPr>
        <p:txBody>
          <a:bodyPr wrap="square">
            <a:spAutoFit/>
          </a:bodyPr>
          <a:lstStyle/>
          <a:p>
            <a:r>
              <a:rPr lang="en-US" sz="3600" dirty="0">
                <a:solidFill>
                  <a:schemeClr val="bg1"/>
                </a:solidFill>
              </a:rPr>
              <a:t>John 7-9 FOT/LGD 30AD &amp; 31AD Dates and days only work with postponements </a:t>
            </a:r>
          </a:p>
        </p:txBody>
      </p:sp>
    </p:spTree>
    <p:extLst>
      <p:ext uri="{BB962C8B-B14F-4D97-AF65-F5344CB8AC3E}">
        <p14:creationId xmlns:p14="http://schemas.microsoft.com/office/powerpoint/2010/main" val="1062841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24</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Conclusion</a:t>
            </a:r>
          </a:p>
        </p:txBody>
      </p:sp>
      <p:sp>
        <p:nvSpPr>
          <p:cNvPr id="7" name="TextBox 6">
            <a:extLst>
              <a:ext uri="{FF2B5EF4-FFF2-40B4-BE49-F238E27FC236}">
                <a16:creationId xmlns:a16="http://schemas.microsoft.com/office/drawing/2014/main" id="{4E08D6B9-F016-4852-A63C-63DE60FD9039}"/>
              </a:ext>
            </a:extLst>
          </p:cNvPr>
          <p:cNvSpPr txBox="1"/>
          <p:nvPr/>
        </p:nvSpPr>
        <p:spPr>
          <a:xfrm>
            <a:off x="141027" y="5665707"/>
            <a:ext cx="9144000" cy="646331"/>
          </a:xfrm>
          <a:prstGeom prst="rect">
            <a:avLst/>
          </a:prstGeom>
          <a:noFill/>
        </p:spPr>
        <p:txBody>
          <a:bodyPr wrap="square">
            <a:spAutoFit/>
          </a:bodyPr>
          <a:lstStyle/>
          <a:p>
            <a:pPr marL="571500" indent="-571500">
              <a:buFont typeface="Arial" panose="020B0604020202020204" pitchFamily="34" charset="0"/>
              <a:buChar char="•"/>
            </a:pPr>
            <a:r>
              <a:rPr lang="en-US" sz="3600" dirty="0">
                <a:solidFill>
                  <a:schemeClr val="bg1"/>
                </a:solidFill>
              </a:rPr>
              <a:t>UCG Summary Statement</a:t>
            </a:r>
          </a:p>
        </p:txBody>
      </p:sp>
      <p:pic>
        <p:nvPicPr>
          <p:cNvPr id="2" name="Picture 1">
            <a:extLst>
              <a:ext uri="{FF2B5EF4-FFF2-40B4-BE49-F238E27FC236}">
                <a16:creationId xmlns:a16="http://schemas.microsoft.com/office/drawing/2014/main" id="{16C580C2-E871-4F97-B0F0-A0AFCF7CB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762376"/>
            <a:ext cx="2867024" cy="2867024"/>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6C9E7303-9191-4383-8B7C-A1D1151DEFD7}"/>
              </a:ext>
            </a:extLst>
          </p:cNvPr>
          <p:cNvSpPr txBox="1"/>
          <p:nvPr/>
        </p:nvSpPr>
        <p:spPr>
          <a:xfrm>
            <a:off x="661335" y="3810000"/>
            <a:ext cx="5655110" cy="1754326"/>
          </a:xfrm>
          <a:prstGeom prst="rect">
            <a:avLst/>
          </a:prstGeom>
          <a:noFill/>
        </p:spPr>
        <p:txBody>
          <a:bodyPr wrap="square">
            <a:spAutoFit/>
          </a:bodyPr>
          <a:lstStyle/>
          <a:p>
            <a:r>
              <a:rPr lang="en-US" sz="3600" dirty="0">
                <a:solidFill>
                  <a:schemeClr val="bg1"/>
                </a:solidFill>
              </a:rPr>
              <a:t>“Rosh Hashanah”. Which means Head of the Calendar or Head of the Year. </a:t>
            </a:r>
          </a:p>
        </p:txBody>
      </p:sp>
      <p:sp>
        <p:nvSpPr>
          <p:cNvPr id="9" name="TextBox 8">
            <a:extLst>
              <a:ext uri="{FF2B5EF4-FFF2-40B4-BE49-F238E27FC236}">
                <a16:creationId xmlns:a16="http://schemas.microsoft.com/office/drawing/2014/main" id="{EC0E0921-49CD-4930-ADED-19535B1ED144}"/>
              </a:ext>
            </a:extLst>
          </p:cNvPr>
          <p:cNvSpPr txBox="1"/>
          <p:nvPr/>
        </p:nvSpPr>
        <p:spPr>
          <a:xfrm>
            <a:off x="152400" y="990600"/>
            <a:ext cx="9144000" cy="2862322"/>
          </a:xfrm>
          <a:prstGeom prst="rect">
            <a:avLst/>
          </a:prstGeom>
          <a:noFill/>
        </p:spPr>
        <p:txBody>
          <a:bodyPr wrap="square">
            <a:spAutoFit/>
          </a:bodyPr>
          <a:lstStyle/>
          <a:p>
            <a:pPr marL="571500" indent="-571500">
              <a:buFont typeface="Arial" panose="020B0604020202020204" pitchFamily="34" charset="0"/>
              <a:buChar char="•"/>
            </a:pPr>
            <a:r>
              <a:rPr lang="en-US" sz="3600" dirty="0">
                <a:solidFill>
                  <a:schemeClr val="bg1"/>
                </a:solidFill>
              </a:rPr>
              <a:t>God’s calendar is calculated but proven by observation. The responsibility of the calendar was given to the Jews The Jews have methodically calculated the calendar even renaming the Feast of Trumpets to</a:t>
            </a:r>
          </a:p>
        </p:txBody>
      </p:sp>
    </p:spTree>
    <p:extLst>
      <p:ext uri="{BB962C8B-B14F-4D97-AF65-F5344CB8AC3E}">
        <p14:creationId xmlns:p14="http://schemas.microsoft.com/office/powerpoint/2010/main" val="79934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3</a:t>
            </a:fld>
            <a:endParaRPr lang="en-US" dirty="0"/>
          </a:p>
        </p:txBody>
      </p:sp>
      <p:sp>
        <p:nvSpPr>
          <p:cNvPr id="8196" name="Title 1">
            <a:extLst>
              <a:ext uri="{FF2B5EF4-FFF2-40B4-BE49-F238E27FC236}">
                <a16:creationId xmlns:a16="http://schemas.microsoft.com/office/drawing/2014/main" id="{716053F7-2AF1-4EF9-AD6B-1794152319B2}"/>
              </a:ext>
            </a:extLst>
          </p:cNvPr>
          <p:cNvSpPr txBox="1">
            <a:spLocks noChangeArrowheads="1"/>
          </p:cNvSpPr>
          <p:nvPr/>
        </p:nvSpPr>
        <p:spPr bwMode="auto">
          <a:xfrm>
            <a:off x="0" y="1440146"/>
            <a:ext cx="9067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pPr>
            <a:r>
              <a:rPr lang="en-US" altLang="en-US" sz="4000" dirty="0">
                <a:solidFill>
                  <a:schemeClr val="bg1"/>
                </a:solidFill>
              </a:rPr>
              <a:t>Part 1</a:t>
            </a:r>
          </a:p>
          <a:p>
            <a:pPr marL="742950" indent="-742950" eaLnBrk="1" hangingPunct="1">
              <a:spcBef>
                <a:spcPct val="0"/>
              </a:spcBef>
              <a:buFont typeface="+mj-lt"/>
              <a:buAutoNum type="arabicPeriod"/>
            </a:pPr>
            <a:r>
              <a:rPr lang="en-US" altLang="en-US" sz="4000" dirty="0">
                <a:solidFill>
                  <a:schemeClr val="bg1"/>
                </a:solidFill>
              </a:rPr>
              <a:t>God’s Calendar Importance for Us </a:t>
            </a:r>
          </a:p>
          <a:p>
            <a:pPr marL="742950" indent="-742950" eaLnBrk="1" hangingPunct="1">
              <a:spcBef>
                <a:spcPct val="0"/>
              </a:spcBef>
              <a:buFont typeface="+mj-lt"/>
              <a:buAutoNum type="arabicPeriod"/>
            </a:pPr>
            <a:r>
              <a:rPr lang="en-US" altLang="en-US" sz="4000" dirty="0">
                <a:solidFill>
                  <a:schemeClr val="bg1"/>
                </a:solidFill>
              </a:rPr>
              <a:t>Calendar Problems, Lunar/Solar</a:t>
            </a:r>
          </a:p>
          <a:p>
            <a:pPr marL="742950" indent="-742950" eaLnBrk="1" hangingPunct="1">
              <a:spcBef>
                <a:spcPct val="0"/>
              </a:spcBef>
              <a:buFont typeface="+mj-lt"/>
              <a:buAutoNum type="arabicPeriod"/>
            </a:pPr>
            <a:r>
              <a:rPr lang="en-US" altLang="en-US" sz="4000" dirty="0">
                <a:solidFill>
                  <a:schemeClr val="bg1"/>
                </a:solidFill>
              </a:rPr>
              <a:t>Observed Definition and Problems</a:t>
            </a:r>
          </a:p>
          <a:p>
            <a:pPr marL="742950" indent="-742950" eaLnBrk="1" hangingPunct="1">
              <a:spcBef>
                <a:spcPct val="0"/>
              </a:spcBef>
              <a:buFont typeface="+mj-lt"/>
              <a:buAutoNum type="arabicPeriod"/>
            </a:pPr>
            <a:r>
              <a:rPr lang="en-US" altLang="en-US" sz="4000" dirty="0">
                <a:solidFill>
                  <a:schemeClr val="bg1"/>
                </a:solidFill>
              </a:rPr>
              <a:t>Calculated Proofs and Biblical Evidence</a:t>
            </a:r>
          </a:p>
          <a:p>
            <a:pPr marL="0" indent="0" algn="ctr" eaLnBrk="1" hangingPunct="1">
              <a:spcBef>
                <a:spcPct val="0"/>
              </a:spcBef>
              <a:buNone/>
            </a:pPr>
            <a:r>
              <a:rPr lang="en-US" altLang="en-US" sz="4000" dirty="0">
                <a:solidFill>
                  <a:schemeClr val="bg1"/>
                </a:solidFill>
              </a:rPr>
              <a:t>Part 2</a:t>
            </a:r>
          </a:p>
          <a:p>
            <a:pPr marL="742950" indent="-742950" eaLnBrk="1" hangingPunct="1">
              <a:spcBef>
                <a:spcPct val="0"/>
              </a:spcBef>
              <a:buFont typeface="+mj-lt"/>
              <a:buAutoNum type="arabicPeriod" startAt="5"/>
            </a:pPr>
            <a:r>
              <a:rPr lang="en-US" altLang="en-US" sz="4000" dirty="0">
                <a:solidFill>
                  <a:schemeClr val="bg1"/>
                </a:solidFill>
              </a:rPr>
              <a:t>Postponements &amp; Oracles</a:t>
            </a:r>
          </a:p>
          <a:p>
            <a:pPr marL="742950" indent="-742950" eaLnBrk="1" hangingPunct="1">
              <a:spcBef>
                <a:spcPct val="0"/>
              </a:spcBef>
              <a:buFont typeface="+mj-lt"/>
              <a:buAutoNum type="arabicPeriod" startAt="5"/>
            </a:pPr>
            <a:r>
              <a:rPr lang="en-US" altLang="en-US" sz="4000" dirty="0">
                <a:solidFill>
                  <a:schemeClr val="bg1"/>
                </a:solidFill>
              </a:rPr>
              <a:t>Conclusion</a:t>
            </a:r>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200" dirty="0">
                <a:solidFill>
                  <a:schemeClr val="bg1"/>
                </a:solidFill>
              </a:rPr>
              <a:t>God’s Calendar Calculated or Observed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hy does the Moon appear white and the Sun yellow? - BBC Science Focus  Magazine">
            <a:extLst>
              <a:ext uri="{FF2B5EF4-FFF2-40B4-BE49-F238E27FC236}">
                <a16:creationId xmlns:a16="http://schemas.microsoft.com/office/drawing/2014/main" id="{6C3F02A1-DDB5-4BD2-A584-7B114DFE1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56147"/>
            <a:ext cx="3752850" cy="280020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4</a:t>
            </a:fld>
            <a:endParaRPr lang="en-US" dirty="0"/>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000" dirty="0">
                <a:solidFill>
                  <a:schemeClr val="bg1"/>
                </a:solidFill>
              </a:rPr>
              <a:t>God’s Calendar Importance for Us </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100084" y="1066800"/>
            <a:ext cx="9067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US" altLang="en-US" sz="4000" dirty="0">
                <a:solidFill>
                  <a:schemeClr val="bg1"/>
                </a:solidFill>
                <a:latin typeface="+mn-lt"/>
              </a:rPr>
              <a:t>Gen 1:14 (NKJ),(NIV), Gen 2:3 Sabbath</a:t>
            </a:r>
          </a:p>
          <a:p>
            <a:pPr marL="0" indent="0" algn="l">
              <a:buNone/>
            </a:pPr>
            <a:r>
              <a:rPr lang="en-US" sz="3600" dirty="0">
                <a:solidFill>
                  <a:schemeClr val="bg1"/>
                </a:solidFill>
                <a:latin typeface="+mn-lt"/>
              </a:rPr>
              <a:t>Heb</a:t>
            </a:r>
            <a:r>
              <a:rPr lang="en-US" sz="3600" b="0" i="0" dirty="0">
                <a:solidFill>
                  <a:schemeClr val="bg1"/>
                </a:solidFill>
                <a:effectLst/>
                <a:latin typeface="+mn-lt"/>
              </a:rPr>
              <a:t>: </a:t>
            </a:r>
            <a:r>
              <a:rPr lang="en-US" sz="3600" b="0" i="0" dirty="0">
                <a:solidFill>
                  <a:srgbClr val="FFFF00"/>
                </a:solidFill>
                <a:effectLst/>
                <a:latin typeface="+mn-lt"/>
              </a:rPr>
              <a:t>CREN</a:t>
            </a:r>
            <a:r>
              <a:rPr lang="en-US" sz="3600" b="0" i="0" dirty="0">
                <a:solidFill>
                  <a:schemeClr val="bg1"/>
                </a:solidFill>
                <a:effectLst/>
                <a:latin typeface="+mn-lt"/>
              </a:rPr>
              <a:t> Pronounce: </a:t>
            </a:r>
            <a:r>
              <a:rPr lang="en-US" sz="3600" b="1" i="0" dirty="0" err="1">
                <a:solidFill>
                  <a:srgbClr val="FFFF00"/>
                </a:solidFill>
                <a:effectLst/>
                <a:latin typeface="+mn-lt"/>
              </a:rPr>
              <a:t>mo-ade</a:t>
            </a:r>
            <a:r>
              <a:rPr lang="en-US" sz="3600" b="1" i="0" dirty="0">
                <a:solidFill>
                  <a:srgbClr val="FFFF00"/>
                </a:solidFill>
                <a:effectLst/>
                <a:latin typeface="+mn-lt"/>
              </a:rPr>
              <a:t>’</a:t>
            </a:r>
            <a:r>
              <a:rPr lang="en-US" sz="3600" dirty="0">
                <a:solidFill>
                  <a:schemeClr val="bg1"/>
                </a:solidFill>
                <a:latin typeface="+mn-lt"/>
              </a:rPr>
              <a:t> </a:t>
            </a:r>
            <a:r>
              <a:rPr lang="en-US" sz="3600" b="0" i="0" dirty="0">
                <a:solidFill>
                  <a:schemeClr val="bg1"/>
                </a:solidFill>
                <a:effectLst/>
                <a:latin typeface="+mn-lt"/>
              </a:rPr>
              <a:t>Strong: </a:t>
            </a:r>
            <a:r>
              <a:rPr lang="en-US" sz="3600" b="0" i="0" dirty="0">
                <a:solidFill>
                  <a:schemeClr val="bg1"/>
                </a:solidFill>
                <a:effectLst/>
                <a:latin typeface="+mn-lt"/>
                <a:hlinkClick r:id="rId4">
                  <a:extLst>
                    <a:ext uri="{A12FA001-AC4F-418D-AE19-62706E023703}">
                      <ahyp:hlinkClr xmlns:ahyp="http://schemas.microsoft.com/office/drawing/2018/hyperlinkcolor" val="tx"/>
                    </a:ext>
                  </a:extLst>
                </a:hlinkClick>
              </a:rPr>
              <a:t>H4150</a:t>
            </a:r>
            <a:endParaRPr lang="en-US" sz="3600" b="0" i="0" dirty="0">
              <a:solidFill>
                <a:schemeClr val="bg1"/>
              </a:solidFill>
              <a:effectLst/>
              <a:latin typeface="+mn-lt"/>
            </a:endParaRPr>
          </a:p>
          <a:p>
            <a:pPr lvl="1">
              <a:buFont typeface="Arial" panose="020B0604020202020204" pitchFamily="34" charset="0"/>
              <a:buChar char="•"/>
            </a:pPr>
            <a:r>
              <a:rPr lang="en-US" sz="3600" dirty="0">
                <a:solidFill>
                  <a:schemeClr val="bg1"/>
                </a:solidFill>
                <a:latin typeface="+mn-lt"/>
              </a:rPr>
              <a:t>A</a:t>
            </a:r>
            <a:r>
              <a:rPr lang="en-US" sz="3600" b="0" i="0" dirty="0">
                <a:solidFill>
                  <a:schemeClr val="bg1"/>
                </a:solidFill>
                <a:effectLst/>
                <a:latin typeface="+mn-lt"/>
              </a:rPr>
              <a:t>ppointed place, appointed time, meeting</a:t>
            </a:r>
            <a:endParaRPr lang="en-US" sz="3600" dirty="0">
              <a:solidFill>
                <a:schemeClr val="bg1"/>
              </a:solidFill>
              <a:latin typeface="+mn-lt"/>
            </a:endParaRPr>
          </a:p>
          <a:p>
            <a:pPr lvl="1">
              <a:buFont typeface="Arial" panose="020B0604020202020204" pitchFamily="34" charset="0"/>
              <a:buChar char="•"/>
            </a:pPr>
            <a:r>
              <a:rPr lang="en-US" sz="3600" dirty="0">
                <a:solidFill>
                  <a:schemeClr val="bg1"/>
                </a:solidFill>
                <a:latin typeface="+mn-lt"/>
              </a:rPr>
              <a:t>S</a:t>
            </a:r>
            <a:r>
              <a:rPr lang="en-US" sz="3600" b="0" i="0" dirty="0">
                <a:solidFill>
                  <a:schemeClr val="bg1"/>
                </a:solidFill>
                <a:effectLst/>
                <a:latin typeface="+mn-lt"/>
              </a:rPr>
              <a:t>acred season, set feast, appointed season</a:t>
            </a:r>
            <a:endParaRPr lang="en-US" sz="3600" dirty="0">
              <a:solidFill>
                <a:schemeClr val="bg1"/>
              </a:solidFill>
              <a:latin typeface="+mn-lt"/>
            </a:endParaRPr>
          </a:p>
          <a:p>
            <a:pPr lvl="1">
              <a:buFont typeface="Arial" panose="020B0604020202020204" pitchFamily="34" charset="0"/>
              <a:buChar char="•"/>
            </a:pPr>
            <a:r>
              <a:rPr lang="en-US" sz="3600" dirty="0">
                <a:solidFill>
                  <a:schemeClr val="bg1"/>
                </a:solidFill>
                <a:latin typeface="+mn-lt"/>
              </a:rPr>
              <a:t>A</a:t>
            </a:r>
            <a:r>
              <a:rPr lang="en-US" sz="3600" b="0" i="0" dirty="0">
                <a:solidFill>
                  <a:schemeClr val="bg1"/>
                </a:solidFill>
                <a:effectLst/>
                <a:latin typeface="+mn-lt"/>
              </a:rPr>
              <a:t>ppointed sign or signal</a:t>
            </a:r>
            <a:endParaRPr lang="en-US" sz="3600" dirty="0">
              <a:solidFill>
                <a:schemeClr val="bg1"/>
              </a:solidFill>
              <a:latin typeface="+mn-lt"/>
            </a:endParaRPr>
          </a:p>
          <a:p>
            <a:pPr lvl="1">
              <a:buFont typeface="Arial" panose="020B0604020202020204" pitchFamily="34" charset="0"/>
              <a:buChar char="•"/>
            </a:pPr>
            <a:r>
              <a:rPr lang="en-US" sz="3600" dirty="0">
                <a:solidFill>
                  <a:schemeClr val="bg1"/>
                </a:solidFill>
                <a:latin typeface="+mn-lt"/>
              </a:rPr>
              <a:t>T</a:t>
            </a:r>
            <a:r>
              <a:rPr lang="en-US" sz="3600" b="0" i="0" dirty="0">
                <a:solidFill>
                  <a:schemeClr val="bg1"/>
                </a:solidFill>
                <a:effectLst/>
                <a:latin typeface="+mn-lt"/>
              </a:rPr>
              <a:t>ent of meeting</a:t>
            </a:r>
          </a:p>
        </p:txBody>
      </p:sp>
      <p:sp>
        <p:nvSpPr>
          <p:cNvPr id="7" name="Title 1">
            <a:extLst>
              <a:ext uri="{FF2B5EF4-FFF2-40B4-BE49-F238E27FC236}">
                <a16:creationId xmlns:a16="http://schemas.microsoft.com/office/drawing/2014/main" id="{690DB2F8-C25D-46D3-B954-A91612E79DB9}"/>
              </a:ext>
            </a:extLst>
          </p:cNvPr>
          <p:cNvSpPr txBox="1">
            <a:spLocks noChangeArrowheads="1"/>
          </p:cNvSpPr>
          <p:nvPr/>
        </p:nvSpPr>
        <p:spPr bwMode="auto">
          <a:xfrm>
            <a:off x="209550" y="4891088"/>
            <a:ext cx="527685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US" altLang="en-US" sz="4400" dirty="0">
                <a:solidFill>
                  <a:schemeClr val="bg1"/>
                </a:solidFill>
                <a:latin typeface="+mn-lt"/>
              </a:rPr>
              <a:t>Were the Annual Feast Days established at recreation week?</a:t>
            </a:r>
          </a:p>
        </p:txBody>
      </p:sp>
    </p:spTree>
    <p:extLst>
      <p:ext uri="{BB962C8B-B14F-4D97-AF65-F5344CB8AC3E}">
        <p14:creationId xmlns:p14="http://schemas.microsoft.com/office/powerpoint/2010/main" val="351650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5</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000" dirty="0">
                <a:solidFill>
                  <a:schemeClr val="bg1"/>
                </a:solidFill>
              </a:rPr>
              <a:t>God’s Calendar Importance for Us </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0" y="714375"/>
            <a:ext cx="90678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US" altLang="en-US" sz="4000" dirty="0">
                <a:solidFill>
                  <a:schemeClr val="bg1"/>
                </a:solidFill>
                <a:latin typeface="+mn-lt"/>
              </a:rPr>
              <a:t>Lev 23:1-5 (NKJ)</a:t>
            </a:r>
          </a:p>
          <a:p>
            <a:pPr lvl="1" eaLnBrk="1" hangingPunct="1">
              <a:spcBef>
                <a:spcPct val="0"/>
              </a:spcBef>
              <a:buFont typeface="Arial" panose="020B0604020202020204" pitchFamily="34" charset="0"/>
              <a:buChar char="•"/>
            </a:pPr>
            <a:r>
              <a:rPr lang="en-US" altLang="en-US" sz="3600" u="sng" dirty="0">
                <a:solidFill>
                  <a:schemeClr val="bg1"/>
                </a:solidFill>
                <a:latin typeface="+mn-lt"/>
              </a:rPr>
              <a:t>Feasts</a:t>
            </a:r>
            <a:r>
              <a:rPr lang="en-US" altLang="en-US" sz="3600" dirty="0">
                <a:solidFill>
                  <a:schemeClr val="bg1"/>
                </a:solidFill>
                <a:latin typeface="+mn-lt"/>
              </a:rPr>
              <a:t> of the LORD – </a:t>
            </a:r>
            <a:r>
              <a:rPr lang="en-US" altLang="en-US" sz="3600" dirty="0">
                <a:solidFill>
                  <a:srgbClr val="FFFF00"/>
                </a:solidFill>
                <a:latin typeface="+mn-lt"/>
              </a:rPr>
              <a:t>CREN (</a:t>
            </a:r>
            <a:r>
              <a:rPr lang="en-US" altLang="en-US" sz="3600" dirty="0" err="1">
                <a:solidFill>
                  <a:srgbClr val="FFFF00"/>
                </a:solidFill>
                <a:latin typeface="+mn-lt"/>
              </a:rPr>
              <a:t>mo-ade</a:t>
            </a:r>
            <a:r>
              <a:rPr lang="en-US" altLang="en-US" sz="3600" dirty="0">
                <a:solidFill>
                  <a:srgbClr val="FFFF00"/>
                </a:solidFill>
                <a:latin typeface="+mn-lt"/>
              </a:rPr>
              <a:t>’)</a:t>
            </a:r>
          </a:p>
        </p:txBody>
      </p:sp>
      <p:pic>
        <p:nvPicPr>
          <p:cNvPr id="8" name="Picture 7">
            <a:extLst>
              <a:ext uri="{FF2B5EF4-FFF2-40B4-BE49-F238E27FC236}">
                <a16:creationId xmlns:a16="http://schemas.microsoft.com/office/drawing/2014/main" id="{ADAAC4CC-4FFA-44D5-9049-8B4DAF843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793" y="2514600"/>
            <a:ext cx="3629024" cy="3629024"/>
          </a:xfrm>
          <a:prstGeom prst="rect">
            <a:avLst/>
          </a:prstGeom>
          <a:ln>
            <a:no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A72DE0C1-C289-42CF-8EA5-D120036F19DF}"/>
              </a:ext>
            </a:extLst>
          </p:cNvPr>
          <p:cNvSpPr txBox="1">
            <a:spLocks noChangeArrowheads="1"/>
          </p:cNvSpPr>
          <p:nvPr/>
        </p:nvSpPr>
        <p:spPr bwMode="auto">
          <a:xfrm>
            <a:off x="0" y="2057400"/>
            <a:ext cx="5334000" cy="43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Arial" panose="020B0604020202020204" pitchFamily="34" charset="0"/>
              <a:buChar char="•"/>
            </a:pPr>
            <a:r>
              <a:rPr lang="en-US" altLang="en-US" sz="3600" dirty="0">
                <a:solidFill>
                  <a:schemeClr val="bg1"/>
                </a:solidFill>
                <a:latin typeface="+mn-lt"/>
              </a:rPr>
              <a:t>Are My (God’s) </a:t>
            </a:r>
            <a:r>
              <a:rPr lang="en-US" altLang="en-US" sz="3600" u="sng" dirty="0">
                <a:solidFill>
                  <a:schemeClr val="bg1"/>
                </a:solidFill>
                <a:latin typeface="+mn-lt"/>
              </a:rPr>
              <a:t>feasts</a:t>
            </a:r>
            <a:r>
              <a:rPr lang="en-US" altLang="en-US" sz="3600" dirty="0">
                <a:solidFill>
                  <a:schemeClr val="bg1"/>
                </a:solidFill>
                <a:latin typeface="+mn-lt"/>
              </a:rPr>
              <a:t> - </a:t>
            </a:r>
            <a:r>
              <a:rPr lang="en-US" altLang="en-US" sz="3600" dirty="0">
                <a:solidFill>
                  <a:srgbClr val="FFFF00"/>
                </a:solidFill>
                <a:latin typeface="+mn-lt"/>
              </a:rPr>
              <a:t>CREN (</a:t>
            </a:r>
            <a:r>
              <a:rPr lang="en-US" altLang="en-US" sz="3600" dirty="0" err="1">
                <a:solidFill>
                  <a:srgbClr val="FFFF00"/>
                </a:solidFill>
                <a:latin typeface="+mn-lt"/>
              </a:rPr>
              <a:t>mo-ade</a:t>
            </a:r>
            <a:r>
              <a:rPr lang="en-US" altLang="en-US" sz="3600" dirty="0">
                <a:solidFill>
                  <a:srgbClr val="FFFF00"/>
                </a:solidFill>
                <a:latin typeface="+mn-lt"/>
              </a:rPr>
              <a:t>’)</a:t>
            </a:r>
          </a:p>
          <a:p>
            <a:pPr lvl="1" eaLnBrk="1" hangingPunct="1">
              <a:spcBef>
                <a:spcPct val="0"/>
              </a:spcBef>
              <a:buFont typeface="Arial" panose="020B0604020202020204" pitchFamily="34" charset="0"/>
              <a:buChar char="•"/>
            </a:pPr>
            <a:r>
              <a:rPr lang="en-US" altLang="en-US" sz="3200" u="sng" dirty="0">
                <a:solidFill>
                  <a:schemeClr val="bg1"/>
                </a:solidFill>
                <a:latin typeface="+mn-lt"/>
              </a:rPr>
              <a:t>Month</a:t>
            </a:r>
            <a:r>
              <a:rPr lang="en-US" altLang="en-US" sz="3200" dirty="0">
                <a:solidFill>
                  <a:schemeClr val="bg1"/>
                </a:solidFill>
                <a:latin typeface="+mn-lt"/>
              </a:rPr>
              <a:t> Strong: </a:t>
            </a:r>
            <a:r>
              <a:rPr lang="en-US" altLang="en-US" sz="3200" u="sng" dirty="0">
                <a:solidFill>
                  <a:schemeClr val="bg1"/>
                </a:solidFill>
                <a:latin typeface="+mn-lt"/>
              </a:rPr>
              <a:t>H2320 </a:t>
            </a:r>
            <a:r>
              <a:rPr lang="en-US" altLang="en-US" sz="3200" dirty="0">
                <a:solidFill>
                  <a:schemeClr val="bg1"/>
                </a:solidFill>
                <a:latin typeface="+mn-lt"/>
              </a:rPr>
              <a:t>Heb </a:t>
            </a:r>
            <a:r>
              <a:rPr lang="en-US" altLang="en-US" sz="3200" dirty="0">
                <a:solidFill>
                  <a:srgbClr val="FFFF00"/>
                </a:solidFill>
                <a:latin typeface="+mn-lt"/>
              </a:rPr>
              <a:t>YCG</a:t>
            </a:r>
            <a:r>
              <a:rPr lang="en-US" altLang="en-US" sz="3200" dirty="0">
                <a:solidFill>
                  <a:schemeClr val="bg1"/>
                </a:solidFill>
                <a:latin typeface="+mn-lt"/>
              </a:rPr>
              <a:t> (</a:t>
            </a:r>
            <a:r>
              <a:rPr lang="en-US" altLang="en-US" sz="3200" dirty="0" err="1">
                <a:solidFill>
                  <a:srgbClr val="FFFF00"/>
                </a:solidFill>
                <a:latin typeface="+mn-lt"/>
              </a:rPr>
              <a:t>kho</a:t>
            </a:r>
            <a:r>
              <a:rPr lang="en-US" altLang="en-US" sz="3200" dirty="0">
                <a:solidFill>
                  <a:srgbClr val="FFFF00"/>
                </a:solidFill>
                <a:latin typeface="+mn-lt"/>
              </a:rPr>
              <a:t>'-</a:t>
            </a:r>
            <a:r>
              <a:rPr lang="en-US" altLang="en-US" sz="3200" dirty="0" err="1">
                <a:solidFill>
                  <a:srgbClr val="FFFF00"/>
                </a:solidFill>
                <a:latin typeface="+mn-lt"/>
              </a:rPr>
              <a:t>desh</a:t>
            </a:r>
            <a:r>
              <a:rPr lang="en-US" altLang="en-US" sz="3200" dirty="0">
                <a:solidFill>
                  <a:srgbClr val="FFFF00"/>
                </a:solidFill>
                <a:latin typeface="+mn-lt"/>
              </a:rPr>
              <a:t>)</a:t>
            </a:r>
          </a:p>
          <a:p>
            <a:pPr marL="1314450" lvl="3" indent="0" eaLnBrk="1" hangingPunct="1">
              <a:spcBef>
                <a:spcPct val="0"/>
              </a:spcBef>
              <a:buNone/>
            </a:pPr>
            <a:r>
              <a:rPr lang="en-US" altLang="en-US" sz="3200" dirty="0">
                <a:solidFill>
                  <a:schemeClr val="bg1"/>
                </a:solidFill>
                <a:latin typeface="+mn-lt"/>
              </a:rPr>
              <a:t>the new moon, month, monthly</a:t>
            </a:r>
          </a:p>
          <a:p>
            <a:pPr marL="1314450" lvl="3" indent="0" eaLnBrk="1" hangingPunct="1">
              <a:spcBef>
                <a:spcPct val="0"/>
              </a:spcBef>
              <a:buNone/>
            </a:pPr>
            <a:r>
              <a:rPr lang="en-US" altLang="en-US" sz="3200" dirty="0">
                <a:solidFill>
                  <a:schemeClr val="bg1"/>
                </a:solidFill>
                <a:latin typeface="+mn-lt"/>
              </a:rPr>
              <a:t>the first day of the month</a:t>
            </a:r>
          </a:p>
          <a:p>
            <a:pPr marL="1314450" lvl="3" indent="0" eaLnBrk="1" hangingPunct="1">
              <a:spcBef>
                <a:spcPct val="0"/>
              </a:spcBef>
              <a:buNone/>
            </a:pPr>
            <a:r>
              <a:rPr lang="en-US" altLang="en-US" sz="3200" dirty="0">
                <a:solidFill>
                  <a:schemeClr val="bg1"/>
                </a:solidFill>
                <a:latin typeface="+mn-lt"/>
              </a:rPr>
              <a:t>the lunar month</a:t>
            </a:r>
            <a:endParaRPr lang="en-US" altLang="en-US" sz="4000" dirty="0">
              <a:solidFill>
                <a:schemeClr val="bg1"/>
              </a:solidFill>
              <a:latin typeface="+mn-lt"/>
            </a:endParaRPr>
          </a:p>
        </p:txBody>
      </p:sp>
    </p:spTree>
    <p:extLst>
      <p:ext uri="{BB962C8B-B14F-4D97-AF65-F5344CB8AC3E}">
        <p14:creationId xmlns:p14="http://schemas.microsoft.com/office/powerpoint/2010/main" val="257357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mages : sun, sundown, sea, horizon, sunset, reflection, sunrise,  afterglow, evening, cloud, calm, dusk, natural landscape, water resources,  sound, ocean, atmospheric phenomenon, dawn, atmosphere, lake, sunlight,  shore, coast, river, red sky">
            <a:extLst>
              <a:ext uri="{FF2B5EF4-FFF2-40B4-BE49-F238E27FC236}">
                <a16:creationId xmlns:a16="http://schemas.microsoft.com/office/drawing/2014/main" id="{11E4222D-93F5-4472-9ED1-AD78B897E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033" y="3699358"/>
            <a:ext cx="3487003" cy="23204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6</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000" dirty="0">
                <a:solidFill>
                  <a:schemeClr val="bg1"/>
                </a:solidFill>
              </a:rPr>
              <a:t>God’s Calendar Importance for Us </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65964" y="1088013"/>
            <a:ext cx="8620836" cy="302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US" altLang="en-US" sz="4000" dirty="0">
                <a:solidFill>
                  <a:schemeClr val="bg1"/>
                </a:solidFill>
                <a:latin typeface="+mn-lt"/>
              </a:rPr>
              <a:t>Lev 23:32 (NKJ)</a:t>
            </a:r>
          </a:p>
          <a:p>
            <a:pPr marL="0" indent="0" eaLnBrk="1" hangingPunct="1">
              <a:spcBef>
                <a:spcPct val="0"/>
              </a:spcBef>
              <a:buNone/>
            </a:pPr>
            <a:r>
              <a:rPr lang="en-US" altLang="en-US" sz="3600" dirty="0">
                <a:solidFill>
                  <a:schemeClr val="bg1"/>
                </a:solidFill>
                <a:latin typeface="+mn-lt"/>
              </a:rPr>
              <a:t>     </a:t>
            </a:r>
            <a:r>
              <a:rPr lang="en-US" altLang="en-US" sz="3600" u="sng" dirty="0">
                <a:solidFill>
                  <a:schemeClr val="bg1"/>
                </a:solidFill>
                <a:latin typeface="+mn-lt"/>
              </a:rPr>
              <a:t>Day</a:t>
            </a:r>
            <a:r>
              <a:rPr lang="en-US" altLang="en-US" sz="3600" dirty="0">
                <a:solidFill>
                  <a:schemeClr val="bg1"/>
                </a:solidFill>
                <a:latin typeface="+mn-lt"/>
              </a:rPr>
              <a:t> - evening (sundown) to evening</a:t>
            </a:r>
          </a:p>
          <a:p>
            <a:pPr marL="0" indent="0" eaLnBrk="1" hangingPunct="1">
              <a:spcBef>
                <a:spcPct val="0"/>
              </a:spcBef>
              <a:buNone/>
            </a:pPr>
            <a:r>
              <a:rPr lang="en-US" altLang="en-US" sz="4000" dirty="0">
                <a:solidFill>
                  <a:schemeClr val="bg1"/>
                </a:solidFill>
                <a:latin typeface="+mn-lt"/>
              </a:rPr>
              <a:t>Rev 11:2-3;12:6;12:6;14;13:5 (NKJ)     </a:t>
            </a:r>
          </a:p>
          <a:p>
            <a:pPr marL="0" indent="0" eaLnBrk="1" hangingPunct="1">
              <a:spcBef>
                <a:spcPct val="0"/>
              </a:spcBef>
              <a:buNone/>
            </a:pPr>
            <a:r>
              <a:rPr lang="en-US" altLang="en-US" sz="4000" dirty="0">
                <a:solidFill>
                  <a:schemeClr val="bg1"/>
                </a:solidFill>
                <a:latin typeface="+mn-lt"/>
              </a:rPr>
              <a:t>    </a:t>
            </a:r>
            <a:r>
              <a:rPr lang="en-US" altLang="en-US" sz="4000" u="sng" dirty="0">
                <a:solidFill>
                  <a:schemeClr val="bg1"/>
                </a:solidFill>
                <a:latin typeface="+mn-lt"/>
              </a:rPr>
              <a:t>Prophetic Year</a:t>
            </a:r>
          </a:p>
          <a:p>
            <a:pPr lvl="1" eaLnBrk="1" hangingPunct="1">
              <a:spcBef>
                <a:spcPct val="0"/>
              </a:spcBef>
              <a:buFont typeface="Arial" panose="020B0604020202020204" pitchFamily="34" charset="0"/>
              <a:buChar char="•"/>
            </a:pPr>
            <a:r>
              <a:rPr lang="en-US" altLang="en-US" sz="3600" dirty="0">
                <a:solidFill>
                  <a:schemeClr val="bg1"/>
                </a:solidFill>
                <a:latin typeface="+mn-lt"/>
              </a:rPr>
              <a:t>Time, times and a half = 3.5 Years</a:t>
            </a:r>
          </a:p>
          <a:p>
            <a:pPr marL="0" indent="0" eaLnBrk="1" hangingPunct="1">
              <a:spcBef>
                <a:spcPct val="0"/>
              </a:spcBef>
              <a:buNone/>
            </a:pPr>
            <a:endParaRPr lang="en-US" altLang="en-US" sz="4000" dirty="0">
              <a:solidFill>
                <a:srgbClr val="FFFF00"/>
              </a:solidFill>
              <a:latin typeface="+mn-lt"/>
            </a:endParaRPr>
          </a:p>
        </p:txBody>
      </p:sp>
      <p:sp>
        <p:nvSpPr>
          <p:cNvPr id="3" name="Title 1">
            <a:extLst>
              <a:ext uri="{FF2B5EF4-FFF2-40B4-BE49-F238E27FC236}">
                <a16:creationId xmlns:a16="http://schemas.microsoft.com/office/drawing/2014/main" id="{A72DE0C1-C289-42CF-8EA5-D120036F19DF}"/>
              </a:ext>
            </a:extLst>
          </p:cNvPr>
          <p:cNvSpPr txBox="1">
            <a:spLocks noChangeArrowheads="1"/>
          </p:cNvSpPr>
          <p:nvPr/>
        </p:nvSpPr>
        <p:spPr bwMode="auto">
          <a:xfrm>
            <a:off x="71651" y="3444092"/>
            <a:ext cx="6019800" cy="272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Arial" panose="020B0604020202020204" pitchFamily="34" charset="0"/>
              <a:buChar char="•"/>
            </a:pPr>
            <a:r>
              <a:rPr lang="en-US" altLang="en-US" sz="3600" dirty="0">
                <a:solidFill>
                  <a:schemeClr val="bg1"/>
                </a:solidFill>
              </a:rPr>
              <a:t>3.5 Years = 42 Months </a:t>
            </a:r>
          </a:p>
          <a:p>
            <a:pPr lvl="1" eaLnBrk="1" hangingPunct="1">
              <a:spcBef>
                <a:spcPct val="0"/>
              </a:spcBef>
              <a:buFont typeface="Arial" panose="020B0604020202020204" pitchFamily="34" charset="0"/>
              <a:buChar char="•"/>
            </a:pPr>
            <a:r>
              <a:rPr lang="en-US" altLang="en-US" sz="3600" dirty="0">
                <a:solidFill>
                  <a:schemeClr val="bg1"/>
                </a:solidFill>
              </a:rPr>
              <a:t>42 Months = 1260 Days</a:t>
            </a:r>
          </a:p>
          <a:p>
            <a:pPr lvl="1" eaLnBrk="1" hangingPunct="1">
              <a:spcBef>
                <a:spcPct val="0"/>
              </a:spcBef>
              <a:buFont typeface="Arial" panose="020B0604020202020204" pitchFamily="34" charset="0"/>
              <a:buChar char="•"/>
            </a:pPr>
            <a:r>
              <a:rPr lang="en-US" altLang="en-US" sz="3600" dirty="0">
                <a:solidFill>
                  <a:schemeClr val="bg1"/>
                </a:solidFill>
              </a:rPr>
              <a:t>1260 / 3.5 = 360 Days</a:t>
            </a:r>
          </a:p>
          <a:p>
            <a:pPr lvl="1" eaLnBrk="1" hangingPunct="1">
              <a:spcBef>
                <a:spcPct val="0"/>
              </a:spcBef>
              <a:buFont typeface="Arial" panose="020B0604020202020204" pitchFamily="34" charset="0"/>
              <a:buChar char="•"/>
            </a:pPr>
            <a:r>
              <a:rPr lang="en-US" altLang="en-US" sz="3600" dirty="0">
                <a:solidFill>
                  <a:schemeClr val="bg1"/>
                </a:solidFill>
              </a:rPr>
              <a:t>1260 / 42 = 30 Days</a:t>
            </a:r>
          </a:p>
        </p:txBody>
      </p:sp>
      <p:sp>
        <p:nvSpPr>
          <p:cNvPr id="6" name="Title 1">
            <a:extLst>
              <a:ext uri="{FF2B5EF4-FFF2-40B4-BE49-F238E27FC236}">
                <a16:creationId xmlns:a16="http://schemas.microsoft.com/office/drawing/2014/main" id="{1E445B40-F8C5-494E-AA93-29E8987670E9}"/>
              </a:ext>
            </a:extLst>
          </p:cNvPr>
          <p:cNvSpPr txBox="1">
            <a:spLocks noChangeArrowheads="1"/>
          </p:cNvSpPr>
          <p:nvPr/>
        </p:nvSpPr>
        <p:spPr bwMode="auto">
          <a:xfrm>
            <a:off x="65964" y="5793328"/>
            <a:ext cx="8267700" cy="8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Arial" panose="020B0604020202020204" pitchFamily="34" charset="0"/>
              <a:buChar char="•"/>
            </a:pPr>
            <a:r>
              <a:rPr lang="en-US" altLang="en-US" sz="3600" dirty="0">
                <a:solidFill>
                  <a:schemeClr val="bg1"/>
                </a:solidFill>
              </a:rPr>
              <a:t>42 / 3.5 = 12 Months – Esther 3:7 (NLT)</a:t>
            </a:r>
          </a:p>
        </p:txBody>
      </p:sp>
    </p:spTree>
    <p:extLst>
      <p:ext uri="{BB962C8B-B14F-4D97-AF65-F5344CB8AC3E}">
        <p14:creationId xmlns:p14="http://schemas.microsoft.com/office/powerpoint/2010/main" val="85404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7</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000" dirty="0">
                <a:solidFill>
                  <a:schemeClr val="bg1"/>
                </a:solidFill>
              </a:rPr>
              <a:t>God’s Calendar Importance for Us </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95534" y="914400"/>
            <a:ext cx="8952932" cy="22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US" altLang="en-US" sz="4000" dirty="0">
                <a:solidFill>
                  <a:schemeClr val="bg1"/>
                </a:solidFill>
                <a:latin typeface="+mn-lt"/>
              </a:rPr>
              <a:t>Eze 1-8 – Leap Month / Leap Year</a:t>
            </a:r>
          </a:p>
          <a:p>
            <a:pPr marL="0" indent="0" eaLnBrk="1" hangingPunct="1">
              <a:spcBef>
                <a:spcPct val="0"/>
              </a:spcBef>
              <a:buNone/>
            </a:pPr>
            <a:r>
              <a:rPr lang="en-US" altLang="en-US" sz="3600" dirty="0">
                <a:solidFill>
                  <a:schemeClr val="bg1"/>
                </a:solidFill>
                <a:latin typeface="+mn-lt"/>
              </a:rPr>
              <a:t>    Some years have 13 months</a:t>
            </a:r>
          </a:p>
          <a:p>
            <a:pPr marL="0" indent="0" eaLnBrk="1" hangingPunct="1">
              <a:spcBef>
                <a:spcPct val="0"/>
              </a:spcBef>
              <a:buNone/>
            </a:pPr>
            <a:r>
              <a:rPr lang="en-US" altLang="en-US" sz="4000" dirty="0">
                <a:solidFill>
                  <a:schemeClr val="bg1"/>
                </a:solidFill>
                <a:latin typeface="+mn-lt"/>
              </a:rPr>
              <a:t>The Moon’s Role</a:t>
            </a:r>
          </a:p>
          <a:p>
            <a:pPr marL="0" indent="0" eaLnBrk="1" hangingPunct="1">
              <a:spcBef>
                <a:spcPct val="0"/>
              </a:spcBef>
              <a:buNone/>
            </a:pPr>
            <a:endParaRPr lang="en-US" altLang="en-US" sz="4000" dirty="0">
              <a:solidFill>
                <a:srgbClr val="FFFF00"/>
              </a:solidFill>
              <a:latin typeface="+mn-lt"/>
            </a:endParaRPr>
          </a:p>
        </p:txBody>
      </p:sp>
      <p:pic>
        <p:nvPicPr>
          <p:cNvPr id="2050" name="Picture 2" descr="The Seasons on Earth">
            <a:extLst>
              <a:ext uri="{FF2B5EF4-FFF2-40B4-BE49-F238E27FC236}">
                <a16:creationId xmlns:a16="http://schemas.microsoft.com/office/drawing/2014/main" id="{8E7354B7-4AB7-4A6A-82B4-87CF429C5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244" y="2895600"/>
            <a:ext cx="3838222" cy="364331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F5BC385-0674-4406-AFD9-C6530BAE377B}"/>
              </a:ext>
            </a:extLst>
          </p:cNvPr>
          <p:cNvSpPr txBox="1">
            <a:spLocks noChangeArrowheads="1"/>
          </p:cNvSpPr>
          <p:nvPr/>
        </p:nvSpPr>
        <p:spPr bwMode="auto">
          <a:xfrm>
            <a:off x="-228600" y="2590800"/>
            <a:ext cx="5821908" cy="418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Arial" panose="020B0604020202020204" pitchFamily="34" charset="0"/>
              <a:buChar char="•"/>
            </a:pPr>
            <a:r>
              <a:rPr lang="en-US" altLang="en-US" sz="3600" dirty="0" err="1">
                <a:solidFill>
                  <a:schemeClr val="bg1"/>
                </a:solidFill>
                <a:latin typeface="+mn-lt"/>
              </a:rPr>
              <a:t>Psa</a:t>
            </a:r>
            <a:r>
              <a:rPr lang="en-US" altLang="en-US" sz="3600" dirty="0">
                <a:solidFill>
                  <a:schemeClr val="bg1"/>
                </a:solidFill>
                <a:latin typeface="+mn-lt"/>
              </a:rPr>
              <a:t> 104:19 Holy Days are connected</a:t>
            </a:r>
          </a:p>
          <a:p>
            <a:pPr lvl="1" eaLnBrk="1" hangingPunct="1">
              <a:spcBef>
                <a:spcPct val="0"/>
              </a:spcBef>
              <a:buFont typeface="Arial" panose="020B0604020202020204" pitchFamily="34" charset="0"/>
              <a:buChar char="•"/>
            </a:pPr>
            <a:r>
              <a:rPr lang="en-US" altLang="en-US" sz="3600" dirty="0">
                <a:solidFill>
                  <a:schemeClr val="bg1"/>
                </a:solidFill>
                <a:latin typeface="+mn-lt"/>
              </a:rPr>
              <a:t>Exo 23:15 Holy Days are seasonal</a:t>
            </a:r>
          </a:p>
          <a:p>
            <a:pPr lvl="1" eaLnBrk="1" hangingPunct="1">
              <a:spcBef>
                <a:spcPct val="0"/>
              </a:spcBef>
              <a:buFont typeface="Arial" panose="020B0604020202020204" pitchFamily="34" charset="0"/>
              <a:buChar char="•"/>
            </a:pPr>
            <a:r>
              <a:rPr lang="en-US" altLang="en-US" sz="3600" dirty="0">
                <a:solidFill>
                  <a:schemeClr val="bg1"/>
                </a:solidFill>
                <a:latin typeface="+mn-lt"/>
              </a:rPr>
              <a:t>Exo 34:22 A Year is a circuit or revolution of time – </a:t>
            </a:r>
            <a:r>
              <a:rPr lang="en-US" sz="3600" i="1" dirty="0" err="1">
                <a:solidFill>
                  <a:srgbClr val="FFFF00"/>
                </a:solidFill>
                <a:effectLst/>
                <a:latin typeface="+mn-lt"/>
                <a:ea typeface="Times New Roman" panose="02020603050405020304" pitchFamily="18" charset="0"/>
              </a:rPr>
              <a:t>tekufah</a:t>
            </a:r>
            <a:r>
              <a:rPr lang="en-US" sz="3600" i="1" dirty="0">
                <a:solidFill>
                  <a:srgbClr val="FFFF00"/>
                </a:solidFill>
                <a:effectLst/>
                <a:latin typeface="+mn-lt"/>
                <a:ea typeface="Times New Roman" panose="02020603050405020304" pitchFamily="18" charset="0"/>
              </a:rPr>
              <a:t>  </a:t>
            </a:r>
            <a:r>
              <a:rPr lang="en-US" sz="3600" u="sng" dirty="0">
                <a:solidFill>
                  <a:schemeClr val="bg1"/>
                </a:solidFill>
                <a:effectLst/>
                <a:latin typeface="+mn-lt"/>
                <a:ea typeface="Times New Roman" panose="02020603050405020304" pitchFamily="18" charset="0"/>
              </a:rPr>
              <a:t>H8622</a:t>
            </a:r>
            <a:endParaRPr lang="en-US" altLang="en-US" sz="3600" u="sng" dirty="0">
              <a:solidFill>
                <a:schemeClr val="bg1"/>
              </a:solidFill>
              <a:latin typeface="+mn-lt"/>
            </a:endParaRPr>
          </a:p>
        </p:txBody>
      </p:sp>
    </p:spTree>
    <p:extLst>
      <p:ext uri="{BB962C8B-B14F-4D97-AF65-F5344CB8AC3E}">
        <p14:creationId xmlns:p14="http://schemas.microsoft.com/office/powerpoint/2010/main" val="408351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8</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God’s Calendar Importance for Us </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95534" y="864974"/>
            <a:ext cx="8952932" cy="549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4000" dirty="0">
                <a:solidFill>
                  <a:schemeClr val="bg1"/>
                </a:solidFill>
                <a:latin typeface="+mn-lt"/>
              </a:rPr>
              <a:t>God’s gave us His calendar </a:t>
            </a:r>
          </a:p>
          <a:p>
            <a:pPr eaLnBrk="1" hangingPunct="1">
              <a:spcBef>
                <a:spcPct val="0"/>
              </a:spcBef>
            </a:pPr>
            <a:r>
              <a:rPr lang="en-US" altLang="en-US" sz="4000" dirty="0">
                <a:solidFill>
                  <a:schemeClr val="bg1"/>
                </a:solidFill>
                <a:latin typeface="+mn-lt"/>
              </a:rPr>
              <a:t>How we count time</a:t>
            </a:r>
          </a:p>
          <a:p>
            <a:pPr eaLnBrk="1" hangingPunct="1">
              <a:spcBef>
                <a:spcPct val="0"/>
              </a:spcBef>
            </a:pPr>
            <a:r>
              <a:rPr lang="en-US" altLang="en-US" sz="4000" dirty="0">
                <a:solidFill>
                  <a:schemeClr val="bg1"/>
                </a:solidFill>
                <a:latin typeface="+mn-lt"/>
              </a:rPr>
              <a:t>Reveals God’s commanded assemblies and holy times</a:t>
            </a:r>
          </a:p>
          <a:p>
            <a:pPr eaLnBrk="1" hangingPunct="1">
              <a:spcBef>
                <a:spcPct val="0"/>
              </a:spcBef>
            </a:pPr>
            <a:r>
              <a:rPr lang="en-US" altLang="en-US" sz="4000" dirty="0">
                <a:solidFill>
                  <a:schemeClr val="bg1"/>
                </a:solidFill>
                <a:latin typeface="+mn-lt"/>
              </a:rPr>
              <a:t>Importance of the Sun / Moon</a:t>
            </a:r>
          </a:p>
          <a:p>
            <a:pPr eaLnBrk="1" hangingPunct="1">
              <a:spcBef>
                <a:spcPct val="0"/>
              </a:spcBef>
            </a:pPr>
            <a:r>
              <a:rPr lang="en-US" altLang="en-US" sz="4000" dirty="0">
                <a:solidFill>
                  <a:schemeClr val="bg1"/>
                </a:solidFill>
                <a:latin typeface="+mn-lt"/>
              </a:rPr>
              <a:t>Is one proof we have a Creator</a:t>
            </a:r>
          </a:p>
          <a:p>
            <a:pPr eaLnBrk="1" hangingPunct="1">
              <a:spcBef>
                <a:spcPct val="0"/>
              </a:spcBef>
            </a:pPr>
            <a:r>
              <a:rPr lang="en-US" altLang="en-US" sz="4000" dirty="0">
                <a:solidFill>
                  <a:schemeClr val="bg1"/>
                </a:solidFill>
                <a:latin typeface="+mn-lt"/>
              </a:rPr>
              <a:t>Use in prophecy</a:t>
            </a:r>
          </a:p>
          <a:p>
            <a:pPr eaLnBrk="1" hangingPunct="1">
              <a:spcBef>
                <a:spcPct val="0"/>
              </a:spcBef>
            </a:pPr>
            <a:r>
              <a:rPr lang="en-US" altLang="en-US" sz="4000" dirty="0">
                <a:solidFill>
                  <a:schemeClr val="bg1"/>
                </a:solidFill>
                <a:latin typeface="+mn-lt"/>
              </a:rPr>
              <a:t>Principles are found in mathematics &amp; navigation   </a:t>
            </a:r>
          </a:p>
        </p:txBody>
      </p:sp>
    </p:spTree>
    <p:extLst>
      <p:ext uri="{BB962C8B-B14F-4D97-AF65-F5344CB8AC3E}">
        <p14:creationId xmlns:p14="http://schemas.microsoft.com/office/powerpoint/2010/main" val="95419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68640A-9DCA-43FF-BA29-503893595A89}"/>
              </a:ext>
            </a:extLst>
          </p:cNvPr>
          <p:cNvSpPr txBox="1">
            <a:spLocks/>
          </p:cNvSpPr>
          <p:nvPr/>
        </p:nvSpPr>
        <p:spPr>
          <a:xfrm>
            <a:off x="457200" y="685800"/>
            <a:ext cx="7772400" cy="1470025"/>
          </a:xfrm>
          <a:prstGeom prst="rect">
            <a:avLst/>
          </a:prstGeom>
        </p:spPr>
        <p:txBody>
          <a:bodyPr anchor="ctr"/>
          <a:lstStyle/>
          <a:p>
            <a:pPr algn="ctr" eaLnBrk="1" fontAlgn="auto" hangingPunct="1">
              <a:spcAft>
                <a:spcPts val="0"/>
              </a:spcAft>
              <a:defRPr/>
            </a:pPr>
            <a:endParaRPr lang="en-US" sz="40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3A87C7CB-2359-42AF-ADC5-B860BA49BE4E}"/>
              </a:ext>
            </a:extLst>
          </p:cNvPr>
          <p:cNvSpPr>
            <a:spLocks noGrp="1"/>
          </p:cNvSpPr>
          <p:nvPr>
            <p:ph type="sldNum" sz="quarter" idx="12"/>
          </p:nvPr>
        </p:nvSpPr>
        <p:spPr/>
        <p:txBody>
          <a:bodyPr/>
          <a:lstStyle/>
          <a:p>
            <a:pPr>
              <a:defRPr/>
            </a:pPr>
            <a:fld id="{8CDCBEF8-3182-4482-80F8-05B0E6C206C5}" type="slidenum">
              <a:rPr lang="en-US"/>
              <a:pPr>
                <a:defRPr/>
              </a:pPr>
              <a:t>9</a:t>
            </a:fld>
            <a:endParaRPr lang="en-US"/>
          </a:p>
        </p:txBody>
      </p:sp>
      <p:sp>
        <p:nvSpPr>
          <p:cNvPr id="8197" name="Title 1">
            <a:extLst>
              <a:ext uri="{FF2B5EF4-FFF2-40B4-BE49-F238E27FC236}">
                <a16:creationId xmlns:a16="http://schemas.microsoft.com/office/drawing/2014/main" id="{D7D73E04-F1D4-498A-AC17-6CE769DBFA5E}"/>
              </a:ext>
            </a:extLst>
          </p:cNvPr>
          <p:cNvSpPr txBox="1">
            <a:spLocks noChangeArrowheads="1"/>
          </p:cNvSpPr>
          <p:nvPr/>
        </p:nvSpPr>
        <p:spPr bwMode="auto">
          <a:xfrm>
            <a:off x="0" y="1365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dirty="0">
                <a:solidFill>
                  <a:schemeClr val="bg1"/>
                </a:solidFill>
              </a:rPr>
              <a:t>Calendar Problems, Lunar/Solar </a:t>
            </a:r>
          </a:p>
        </p:txBody>
      </p:sp>
      <p:sp>
        <p:nvSpPr>
          <p:cNvPr id="2" name="Title 1">
            <a:extLst>
              <a:ext uri="{FF2B5EF4-FFF2-40B4-BE49-F238E27FC236}">
                <a16:creationId xmlns:a16="http://schemas.microsoft.com/office/drawing/2014/main" id="{499F5D45-2E98-4C59-8CB3-D6616DDBE6F6}"/>
              </a:ext>
            </a:extLst>
          </p:cNvPr>
          <p:cNvSpPr txBox="1">
            <a:spLocks noChangeArrowheads="1"/>
          </p:cNvSpPr>
          <p:nvPr/>
        </p:nvSpPr>
        <p:spPr bwMode="auto">
          <a:xfrm>
            <a:off x="95534" y="864974"/>
            <a:ext cx="8896066" cy="295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r>
              <a:rPr lang="en-US" sz="3600" dirty="0">
                <a:solidFill>
                  <a:schemeClr val="bg1"/>
                </a:solidFill>
              </a:rPr>
              <a:t>The earth rotates on its axis once every (+/-) 24 hours</a:t>
            </a:r>
          </a:p>
          <a:p>
            <a:pPr lvl="0"/>
            <a:r>
              <a:rPr lang="en-US" sz="3600" dirty="0">
                <a:solidFill>
                  <a:schemeClr val="bg1"/>
                </a:solidFill>
              </a:rPr>
              <a:t>The moon orbits the earth every 29 days, 12 hours, 44 minutes, 2.8016 seconds</a:t>
            </a:r>
          </a:p>
        </p:txBody>
      </p:sp>
      <p:pic>
        <p:nvPicPr>
          <p:cNvPr id="3074" name="Picture 2" descr="Moon, Earth and the Sun stock illustration. Illustration of background -  19381728">
            <a:extLst>
              <a:ext uri="{FF2B5EF4-FFF2-40B4-BE49-F238E27FC236}">
                <a16:creationId xmlns:a16="http://schemas.microsoft.com/office/drawing/2014/main" id="{104EFA49-E653-48F1-B966-1135D4B4B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128" y="3677463"/>
            <a:ext cx="3519985" cy="295966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BE3D31A-327C-49F3-A3D0-A887280DF83F}"/>
              </a:ext>
            </a:extLst>
          </p:cNvPr>
          <p:cNvSpPr txBox="1">
            <a:spLocks noChangeArrowheads="1"/>
          </p:cNvSpPr>
          <p:nvPr/>
        </p:nvSpPr>
        <p:spPr bwMode="auto">
          <a:xfrm>
            <a:off x="131928" y="3345325"/>
            <a:ext cx="5029200" cy="267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r>
              <a:rPr lang="en-US" sz="3600" dirty="0">
                <a:solidFill>
                  <a:schemeClr val="bg1"/>
                </a:solidFill>
              </a:rPr>
              <a:t>The earth orbits the sun every 365 days, 5 hours, 48 minutes, 34.5 seconds</a:t>
            </a:r>
          </a:p>
        </p:txBody>
      </p:sp>
    </p:spTree>
    <p:extLst>
      <p:ext uri="{BB962C8B-B14F-4D97-AF65-F5344CB8AC3E}">
        <p14:creationId xmlns:p14="http://schemas.microsoft.com/office/powerpoint/2010/main" val="1143326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2407</TotalTime>
  <Words>5668</Words>
  <Application>Microsoft Office PowerPoint</Application>
  <PresentationFormat>On-screen Show (4:3)</PresentationFormat>
  <Paragraphs>390</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 New</vt:lpstr>
      <vt:lpstr>MS Shell Dlg 2</vt:lpstr>
      <vt:lpstr>system-ui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Chance</dc:creator>
  <cp:lastModifiedBy>James Chance</cp:lastModifiedBy>
  <cp:revision>136</cp:revision>
  <dcterms:created xsi:type="dcterms:W3CDTF">2020-10-28T22:25:57Z</dcterms:created>
  <dcterms:modified xsi:type="dcterms:W3CDTF">2020-11-03T17:18:26Z</dcterms:modified>
</cp:coreProperties>
</file>