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39" r:id="rId2"/>
    <p:sldId id="340" r:id="rId3"/>
    <p:sldId id="335" r:id="rId4"/>
    <p:sldId id="343" r:id="rId5"/>
    <p:sldId id="337" r:id="rId6"/>
    <p:sldId id="338" r:id="rId7"/>
    <p:sldId id="341" r:id="rId8"/>
    <p:sldId id="369" r:id="rId9"/>
    <p:sldId id="370" r:id="rId10"/>
    <p:sldId id="371" r:id="rId11"/>
    <p:sldId id="336" r:id="rId12"/>
    <p:sldId id="357" r:id="rId13"/>
    <p:sldId id="354" r:id="rId14"/>
    <p:sldId id="355" r:id="rId15"/>
    <p:sldId id="372" r:id="rId16"/>
    <p:sldId id="342" r:id="rId17"/>
    <p:sldId id="358" r:id="rId18"/>
    <p:sldId id="359" r:id="rId19"/>
    <p:sldId id="376" r:id="rId20"/>
    <p:sldId id="360" r:id="rId21"/>
    <p:sldId id="361" r:id="rId22"/>
    <p:sldId id="373" r:id="rId23"/>
    <p:sldId id="374" r:id="rId24"/>
    <p:sldId id="375" r:id="rId25"/>
    <p:sldId id="3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E61"/>
    <a:srgbClr val="103166"/>
    <a:srgbClr val="11346B"/>
    <a:srgbClr val="102D66"/>
    <a:srgbClr val="112F6B"/>
    <a:srgbClr val="0C265B"/>
    <a:srgbClr val="0D1F4C"/>
    <a:srgbClr val="FEC100"/>
    <a:srgbClr val="FFDF68"/>
    <a:srgbClr val="FFDE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45"/>
    <p:restoredTop sz="94656"/>
  </p:normalViewPr>
  <p:slideViewPr>
    <p:cSldViewPr snapToGrid="0" snapToObjects="1">
      <p:cViewPr varScale="1">
        <p:scale>
          <a:sx n="128" d="100"/>
          <a:sy n="128" d="100"/>
        </p:scale>
        <p:origin x="8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icture with Caption (Le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858000" y="762000"/>
            <a:ext cx="4648200" cy="5330536"/>
          </a:xfrm>
        </p:spPr>
        <p:txBody>
          <a:bodyPr rtlCol="0" anchor="ctr">
            <a:normAutofit/>
          </a:bodyPr>
          <a:lstStyle>
            <a:lvl1pPr marL="0" indent="0" algn="ctr">
              <a:buNone/>
              <a:defRPr sz="3200" b="0" cap="none" spc="0">
                <a:ln>
                  <a:noFill/>
                </a:ln>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77332" y="762000"/>
            <a:ext cx="6028268" cy="5334000"/>
          </a:xfrm>
        </p:spPr>
        <p:txBody>
          <a:bodyPr anchor="ctr"/>
          <a:lstStyle>
            <a:lvl1pPr marL="0" indent="0">
              <a:buNone/>
              <a:defRPr sz="3400" b="0" cap="none" spc="0">
                <a:ln>
                  <a:noFill/>
                </a:ln>
                <a:solidFill>
                  <a:schemeClr val="tx1"/>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831850" y="762000"/>
            <a:ext cx="10515600" cy="1676399"/>
          </a:xfrm>
        </p:spPr>
        <p:txBody>
          <a:bodyPr anchor="b"/>
          <a:lstStyle>
            <a:lvl1pPr algn="ctr">
              <a:defRPr sz="4800">
                <a:solidFill>
                  <a:schemeClr val="tx1"/>
                </a:solidFill>
                <a:latin typeface="Trebuchet MS" charset="0"/>
                <a:ea typeface="Trebuchet MS" charset="0"/>
                <a:cs typeface="Trebuchet MS" charset="0"/>
              </a:defRPr>
            </a:lvl1pPr>
          </a:lstStyle>
          <a:p>
            <a:r>
              <a:rPr lang="en-US" dirty="0"/>
              <a:t>Click to edit Master title style</a:t>
            </a:r>
          </a:p>
        </p:txBody>
      </p:sp>
      <p:sp>
        <p:nvSpPr>
          <p:cNvPr id="3" name="Text Placeholder 2"/>
          <p:cNvSpPr>
            <a:spLocks noGrp="1"/>
          </p:cNvSpPr>
          <p:nvPr>
            <p:ph type="body" idx="1"/>
          </p:nvPr>
        </p:nvSpPr>
        <p:spPr>
          <a:xfrm>
            <a:off x="831850" y="2667000"/>
            <a:ext cx="10515600" cy="3422651"/>
          </a:xfrm>
        </p:spPr>
        <p:txBody>
          <a:bodyPr/>
          <a:lstStyle>
            <a:lvl1pPr marL="0" indent="0" algn="ctr">
              <a:buNone/>
              <a:defRPr sz="3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Garamond">
    <p:spTree>
      <p:nvGrpSpPr>
        <p:cNvPr id="1" name=""/>
        <p:cNvGrpSpPr/>
        <p:nvPr/>
      </p:nvGrpSpPr>
      <p:grpSpPr>
        <a:xfrm>
          <a:off x="0" y="0"/>
          <a:ext cx="0" cy="0"/>
          <a:chOff x="0" y="0"/>
          <a:chExt cx="0" cy="0"/>
        </a:xfrm>
      </p:grpSpPr>
      <p:sp>
        <p:nvSpPr>
          <p:cNvPr id="2" name="Title 1"/>
          <p:cNvSpPr>
            <a:spLocks noGrp="1"/>
          </p:cNvSpPr>
          <p:nvPr>
            <p:ph type="title"/>
          </p:nvPr>
        </p:nvSpPr>
        <p:spPr>
          <a:xfrm>
            <a:off x="831850" y="762000"/>
            <a:ext cx="10515600" cy="1676399"/>
          </a:xfrm>
        </p:spPr>
        <p:txBody>
          <a:bodyPr anchor="b"/>
          <a:lstStyle>
            <a:lvl1pPr algn="ctr">
              <a:defRPr sz="4800">
                <a:latin typeface="Garamond" charset="0"/>
                <a:ea typeface="Garamond" charset="0"/>
                <a:cs typeface="Garamond" charset="0"/>
              </a:defRPr>
            </a:lvl1pPr>
          </a:lstStyle>
          <a:p>
            <a:r>
              <a:rPr lang="en-US" dirty="0"/>
              <a:t>Click to edit Master title style</a:t>
            </a:r>
          </a:p>
        </p:txBody>
      </p:sp>
      <p:sp>
        <p:nvSpPr>
          <p:cNvPr id="3" name="Text Placeholder 2"/>
          <p:cNvSpPr>
            <a:spLocks noGrp="1"/>
          </p:cNvSpPr>
          <p:nvPr>
            <p:ph type="body" idx="1"/>
          </p:nvPr>
        </p:nvSpPr>
        <p:spPr>
          <a:xfrm>
            <a:off x="831850" y="2667000"/>
            <a:ext cx="10515600" cy="3422651"/>
          </a:xfrm>
        </p:spPr>
        <p:txBody>
          <a:bodyPr/>
          <a:lstStyle>
            <a:lvl1pPr marL="0" indent="0" algn="ctr">
              <a:buNone/>
              <a:defRPr sz="3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bove">
    <p:spTree>
      <p:nvGrpSpPr>
        <p:cNvPr id="1" name=""/>
        <p:cNvGrpSpPr/>
        <p:nvPr/>
      </p:nvGrpSpPr>
      <p:grpSpPr>
        <a:xfrm>
          <a:off x="0" y="0"/>
          <a:ext cx="0" cy="0"/>
          <a:chOff x="0" y="0"/>
          <a:chExt cx="0" cy="0"/>
        </a:xfrm>
      </p:grpSpPr>
      <p:sp>
        <p:nvSpPr>
          <p:cNvPr id="2" name="Title 1"/>
          <p:cNvSpPr>
            <a:spLocks noGrp="1"/>
          </p:cNvSpPr>
          <p:nvPr>
            <p:ph type="title"/>
          </p:nvPr>
        </p:nvSpPr>
        <p:spPr>
          <a:xfrm>
            <a:off x="839788" y="381000"/>
            <a:ext cx="10512424" cy="1219200"/>
          </a:xfrm>
        </p:spPr>
        <p:txBody>
          <a:bodyPr anchor="b"/>
          <a:lstStyle>
            <a:lvl1pPr algn="ctr">
              <a:defRPr sz="4000">
                <a:latin typeface="Trebuchet MS" charset="0"/>
                <a:ea typeface="Trebuchet MS" charset="0"/>
                <a:cs typeface="Trebuchet MS" charset="0"/>
              </a:defRPr>
            </a:lvl1pPr>
          </a:lstStyle>
          <a:p>
            <a:r>
              <a:rPr lang="en-US" dirty="0"/>
              <a:t>Click to edit Master title style</a:t>
            </a:r>
          </a:p>
        </p:txBody>
      </p:sp>
      <p:sp>
        <p:nvSpPr>
          <p:cNvPr id="3" name="Picture Placeholder 2"/>
          <p:cNvSpPr>
            <a:spLocks noGrp="1" noChangeAspect="1"/>
          </p:cNvSpPr>
          <p:nvPr>
            <p:ph type="pic" idx="1"/>
          </p:nvPr>
        </p:nvSpPr>
        <p:spPr>
          <a:xfrm>
            <a:off x="839788" y="3962400"/>
            <a:ext cx="10512424" cy="2133600"/>
          </a:xfrm>
        </p:spPr>
        <p:txBody>
          <a:bodyPr rtlCol="0" anchor="ct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839788" y="1859281"/>
            <a:ext cx="10512424" cy="2103119"/>
          </a:xfrm>
        </p:spPr>
        <p:txBody>
          <a:bodyPr/>
          <a:lstStyle>
            <a:lvl1pPr marL="0" indent="0" algn="ctr">
              <a:buNone/>
              <a:defRPr sz="3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arallelogram 5"/>
          <p:cNvSpPr/>
          <p:nvPr userDrawn="1"/>
        </p:nvSpPr>
        <p:spPr>
          <a:xfrm>
            <a:off x="4175760" y="1728618"/>
            <a:ext cx="3840480" cy="18288"/>
          </a:xfrm>
          <a:prstGeom prst="parallelogram">
            <a:avLst>
              <a:gd name="adj" fmla="val 105496"/>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ctr"/>
            <a:endParaRPr lang="x-none" altLang="x-none">
              <a:solidFill>
                <a:srgbClr val="FFFFFF"/>
              </a:solidFill>
              <a:latin typeface="Trebuchet MS"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Footer Placeholder 4"/>
          <p:cNvSpPr>
            <a:spLocks noGrp="1"/>
          </p:cNvSpPr>
          <p:nvPr>
            <p:ph type="ftr" sz="quarter" idx="10"/>
          </p:nvPr>
        </p:nvSpPr>
        <p:spPr>
          <a:xfrm>
            <a:off x="4038600" y="6356350"/>
            <a:ext cx="411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5" name="Slide Number Placeholder 5"/>
          <p:cNvSpPr>
            <a:spLocks noGrp="1"/>
          </p:cNvSpPr>
          <p:nvPr>
            <p:ph type="sldNum" sz="quarter" idx="11"/>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ACC141-8371-EB4E-A701-4FC1B3EB0E07}" type="slidenum">
              <a:rPr lang="en-US" smtClean="0"/>
              <a:t>‹#›</a:t>
            </a:fld>
            <a:endParaRPr lang="en-US"/>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3" name="Content Placeholder 2"/>
          <p:cNvSpPr>
            <a:spLocks noGrp="1"/>
          </p:cNvSpPr>
          <p:nvPr>
            <p:ph idx="1"/>
          </p:nvPr>
        </p:nvSpPr>
        <p:spPr>
          <a:xfrm>
            <a:off x="838200" y="1904999"/>
            <a:ext cx="10515600" cy="4271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arallelogram 4"/>
          <p:cNvSpPr/>
          <p:nvPr userDrawn="1"/>
        </p:nvSpPr>
        <p:spPr>
          <a:xfrm>
            <a:off x="951294" y="1788699"/>
            <a:ext cx="3749040" cy="18288"/>
          </a:xfrm>
          <a:prstGeom prst="parallelogram">
            <a:avLst>
              <a:gd name="adj" fmla="val 105496"/>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ctr"/>
            <a:endParaRPr lang="x-none" altLang="x-none">
              <a:solidFill>
                <a:srgbClr val="FFFFFF"/>
              </a:solidFill>
              <a:latin typeface="Trebuchet MS" charset="0"/>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Trebuchet MS" charset="0"/>
                <a:ea typeface="Trebuchet MS" charset="0"/>
                <a:cs typeface="Trebuchet MS"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235075"/>
          </a:xfrm>
        </p:spPr>
        <p:txBody>
          <a:bodyPr anchor="b"/>
          <a:lstStyle>
            <a:lvl1pPr algn="ctr">
              <a:defRPr>
                <a:latin typeface="Trebuchet MS" charset="0"/>
                <a:ea typeface="Trebuchet MS" charset="0"/>
                <a:cs typeface="Trebuchet MS"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arallelogram 7"/>
          <p:cNvSpPr/>
          <p:nvPr userDrawn="1"/>
        </p:nvSpPr>
        <p:spPr>
          <a:xfrm>
            <a:off x="2804160" y="1699741"/>
            <a:ext cx="6583680" cy="18288"/>
          </a:xfrm>
          <a:prstGeom prst="parallelogram">
            <a:avLst>
              <a:gd name="adj" fmla="val 105496"/>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ctr"/>
            <a:endParaRPr lang="x-none" altLang="x-none">
              <a:solidFill>
                <a:srgbClr val="FFFFFF"/>
              </a:solidFill>
              <a:latin typeface="Trebuchet MS"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icture with Caption (Righ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477932" y="762000"/>
            <a:ext cx="6028268" cy="5334000"/>
          </a:xfrm>
        </p:spPr>
        <p:txBody>
          <a:bodyPr anchor="ctr"/>
          <a:lstStyle>
            <a:lvl1pPr marL="0" indent="0">
              <a:buNone/>
              <a:defRPr sz="3400" b="0" cap="none" spc="0">
                <a:ln>
                  <a:noFill/>
                </a:ln>
                <a:solidFill>
                  <a:schemeClr val="tx1"/>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p:cNvSpPr>
            <a:spLocks noGrp="1" noChangeAspect="1"/>
          </p:cNvSpPr>
          <p:nvPr>
            <p:ph type="pic" idx="10"/>
          </p:nvPr>
        </p:nvSpPr>
        <p:spPr>
          <a:xfrm>
            <a:off x="677332" y="762000"/>
            <a:ext cx="4648200" cy="5330536"/>
          </a:xfrm>
        </p:spPr>
        <p:txBody>
          <a:bodyPr rtlCol="0" anchor="ctr">
            <a:normAutofit/>
          </a:bodyPr>
          <a:lstStyle>
            <a:lvl1pPr marL="0" indent="0" algn="ctr">
              <a:buNone/>
              <a:defRPr sz="3200" b="0" cap="none" spc="0">
                <a:ln>
                  <a:noFill/>
                </a:ln>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676400" y="3429000"/>
            <a:ext cx="8844586" cy="2663535"/>
          </a:xfrm>
        </p:spPr>
        <p:txBody>
          <a:bodyPr rtlCol="0" anchor="t">
            <a:normAutofit/>
          </a:bodyPr>
          <a:lstStyle>
            <a:lvl1pPr marL="0" indent="0" algn="ctr">
              <a:buNone/>
              <a:defRPr sz="3200" b="0" cap="none" spc="0">
                <a:ln>
                  <a:noFill/>
                </a:ln>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676400" y="762000"/>
            <a:ext cx="8830732" cy="2362200"/>
          </a:xfrm>
        </p:spPr>
        <p:txBody>
          <a:bodyPr anchor="b"/>
          <a:lstStyle>
            <a:lvl1pPr marL="0" indent="0" algn="ctr">
              <a:buNone/>
              <a:defRPr sz="3400" b="0" cap="none" spc="0">
                <a:ln>
                  <a:noFill/>
                </a:ln>
                <a:solidFill>
                  <a:schemeClr val="tx1"/>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5_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76400" y="762000"/>
            <a:ext cx="8830732" cy="5334000"/>
          </a:xfrm>
        </p:spPr>
        <p:txBody>
          <a:bodyPr anchor="ctr"/>
          <a:lstStyle>
            <a:lvl1pPr marL="0" indent="0">
              <a:buNone/>
              <a:defRPr sz="3400" b="0" cap="none" spc="0">
                <a:ln>
                  <a:noFill/>
                </a:ln>
                <a:solidFill>
                  <a:schemeClr val="tx1"/>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77332" y="3493077"/>
            <a:ext cx="4648200" cy="2587336"/>
          </a:xfrm>
        </p:spPr>
        <p:txBody>
          <a:bodyPr rtlCol="0">
            <a:normAutofit/>
          </a:bodyPr>
          <a:lstStyle>
            <a:lvl1pPr marL="0" indent="0" algn="ctr">
              <a:buNone/>
              <a:defRPr sz="3200" b="0" cap="none" spc="0">
                <a:ln>
                  <a:noFill/>
                </a:ln>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77332" y="762000"/>
            <a:ext cx="10828868" cy="2590800"/>
          </a:xfrm>
        </p:spPr>
        <p:txBody>
          <a:bodyPr/>
          <a:lstStyle>
            <a:lvl1pPr marL="0" indent="0">
              <a:buNone/>
              <a:defRPr sz="3400" b="0" cap="none" spc="0">
                <a:ln>
                  <a:noFill/>
                </a:ln>
                <a:solidFill>
                  <a:schemeClr val="tx1"/>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 Placeholder 3"/>
          <p:cNvSpPr>
            <a:spLocks noGrp="1"/>
          </p:cNvSpPr>
          <p:nvPr>
            <p:ph type="body" sz="half" idx="10"/>
          </p:nvPr>
        </p:nvSpPr>
        <p:spPr>
          <a:xfrm>
            <a:off x="5477932" y="3493077"/>
            <a:ext cx="6028268" cy="2587336"/>
          </a:xfrm>
        </p:spPr>
        <p:txBody>
          <a:bodyPr/>
          <a:lstStyle>
            <a:lvl1pPr marL="0" indent="0">
              <a:buNone/>
              <a:defRPr sz="3400" b="0" cap="none" spc="0">
                <a:ln>
                  <a:noFill/>
                </a:ln>
                <a:solidFill>
                  <a:schemeClr val="tx1"/>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858000" y="3505200"/>
            <a:ext cx="4648200" cy="2587336"/>
          </a:xfrm>
        </p:spPr>
        <p:txBody>
          <a:bodyPr rtlCol="0">
            <a:normAutofit/>
          </a:bodyPr>
          <a:lstStyle>
            <a:lvl1pPr marL="0" indent="0" algn="ctr">
              <a:buNone/>
              <a:defRPr sz="3200" b="0" cap="none" spc="0">
                <a:ln>
                  <a:noFill/>
                </a:ln>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77332" y="762000"/>
            <a:ext cx="10828868" cy="2590800"/>
          </a:xfrm>
        </p:spPr>
        <p:txBody>
          <a:bodyPr/>
          <a:lstStyle>
            <a:lvl1pPr marL="0" indent="0">
              <a:buNone/>
              <a:defRPr sz="3400" b="0" cap="none" spc="0">
                <a:ln>
                  <a:noFill/>
                </a:ln>
                <a:solidFill>
                  <a:schemeClr val="tx1"/>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 Placeholder 3"/>
          <p:cNvSpPr>
            <a:spLocks noGrp="1"/>
          </p:cNvSpPr>
          <p:nvPr>
            <p:ph type="body" sz="half" idx="10"/>
          </p:nvPr>
        </p:nvSpPr>
        <p:spPr>
          <a:xfrm>
            <a:off x="677332" y="3505200"/>
            <a:ext cx="6028268" cy="2587336"/>
          </a:xfrm>
        </p:spPr>
        <p:txBody>
          <a:bodyPr/>
          <a:lstStyle>
            <a:lvl1pPr marL="0" indent="0">
              <a:buNone/>
              <a:defRPr sz="3400" b="0" cap="none" spc="0">
                <a:ln>
                  <a:noFill/>
                </a:ln>
                <a:solidFill>
                  <a:schemeClr val="tx1"/>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Title &amp; Caption-Left">
    <p:spTree>
      <p:nvGrpSpPr>
        <p:cNvPr id="1" name=""/>
        <p:cNvGrpSpPr/>
        <p:nvPr/>
      </p:nvGrpSpPr>
      <p:grpSpPr>
        <a:xfrm>
          <a:off x="0" y="0"/>
          <a:ext cx="0" cy="0"/>
          <a:chOff x="0" y="0"/>
          <a:chExt cx="0" cy="0"/>
        </a:xfrm>
      </p:grpSpPr>
      <p:sp>
        <p:nvSpPr>
          <p:cNvPr id="5" name="Parallelogram 4"/>
          <p:cNvSpPr/>
          <p:nvPr/>
        </p:nvSpPr>
        <p:spPr>
          <a:xfrm>
            <a:off x="839788" y="2271478"/>
            <a:ext cx="5102352" cy="18288"/>
          </a:xfrm>
          <a:prstGeom prst="parallelogram">
            <a:avLst>
              <a:gd name="adj" fmla="val 105496"/>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ctr"/>
            <a:endParaRPr lang="x-none" altLang="x-none">
              <a:solidFill>
                <a:srgbClr val="FFFFFF"/>
              </a:solidFill>
              <a:latin typeface="Trebuchet MS" charset="0"/>
            </a:endParaRPr>
          </a:p>
        </p:txBody>
      </p:sp>
      <p:sp>
        <p:nvSpPr>
          <p:cNvPr id="2" name="Title 1"/>
          <p:cNvSpPr>
            <a:spLocks noGrp="1"/>
          </p:cNvSpPr>
          <p:nvPr>
            <p:ph type="title"/>
          </p:nvPr>
        </p:nvSpPr>
        <p:spPr>
          <a:xfrm>
            <a:off x="839788" y="762000"/>
            <a:ext cx="5103812" cy="1371600"/>
          </a:xfrm>
        </p:spPr>
        <p:txBody>
          <a:bodyPr anchor="b"/>
          <a:lstStyle>
            <a:lvl1pPr>
              <a:defRPr sz="4000">
                <a:latin typeface="Trebuchet MS" charset="0"/>
                <a:ea typeface="Trebuchet MS" charset="0"/>
                <a:cs typeface="Trebuchet MS"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248400" y="987425"/>
            <a:ext cx="5106988" cy="4873625"/>
          </a:xfrm>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839788" y="2438400"/>
            <a:ext cx="5103812" cy="3430588"/>
          </a:xfrm>
        </p:spPr>
        <p:txBody>
          <a:bodyPr/>
          <a:lstStyle>
            <a:lvl1pPr marL="0" indent="0">
              <a:buNone/>
              <a:defRPr sz="3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Title &amp; Caption-Right">
    <p:spTree>
      <p:nvGrpSpPr>
        <p:cNvPr id="1" name=""/>
        <p:cNvGrpSpPr/>
        <p:nvPr/>
      </p:nvGrpSpPr>
      <p:grpSpPr>
        <a:xfrm>
          <a:off x="0" y="0"/>
          <a:ext cx="0" cy="0"/>
          <a:chOff x="0" y="0"/>
          <a:chExt cx="0" cy="0"/>
        </a:xfrm>
      </p:grpSpPr>
      <p:sp>
        <p:nvSpPr>
          <p:cNvPr id="5" name="Parallelogram 4"/>
          <p:cNvSpPr/>
          <p:nvPr/>
        </p:nvSpPr>
        <p:spPr>
          <a:xfrm>
            <a:off x="6248400" y="2283425"/>
            <a:ext cx="5102352" cy="18288"/>
          </a:xfrm>
          <a:prstGeom prst="parallelogram">
            <a:avLst>
              <a:gd name="adj" fmla="val 105496"/>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ctr"/>
            <a:endParaRPr lang="x-none" altLang="x-none">
              <a:solidFill>
                <a:srgbClr val="FFFFFF"/>
              </a:solidFill>
              <a:latin typeface="Trebuchet MS" charset="0"/>
            </a:endParaRPr>
          </a:p>
        </p:txBody>
      </p:sp>
      <p:sp>
        <p:nvSpPr>
          <p:cNvPr id="2" name="Title 1"/>
          <p:cNvSpPr>
            <a:spLocks noGrp="1"/>
          </p:cNvSpPr>
          <p:nvPr>
            <p:ph type="title"/>
          </p:nvPr>
        </p:nvSpPr>
        <p:spPr>
          <a:xfrm>
            <a:off x="6248400" y="762000"/>
            <a:ext cx="5103812" cy="1371600"/>
          </a:xfrm>
        </p:spPr>
        <p:txBody>
          <a:bodyPr anchor="b"/>
          <a:lstStyle>
            <a:lvl1pPr>
              <a:defRPr sz="4000">
                <a:latin typeface="Trebuchet MS" charset="0"/>
                <a:ea typeface="Trebuchet MS" charset="0"/>
                <a:cs typeface="Trebuchet MS"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5106988" cy="4873625"/>
          </a:xfrm>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48400" y="2438400"/>
            <a:ext cx="5103812" cy="3430588"/>
          </a:xfrm>
        </p:spPr>
        <p:txBody>
          <a:bodyPr/>
          <a:lstStyle>
            <a:lvl1pPr marL="0" indent="0">
              <a:buNone/>
              <a:defRPr sz="3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762000"/>
            <a:ext cx="10515600" cy="1625065"/>
          </a:xfrm>
        </p:spPr>
        <p:txBody>
          <a:bodyPr anchor="b"/>
          <a:lstStyle>
            <a:lvl1pPr algn="ctr">
              <a:defRPr sz="4800">
                <a:latin typeface="Trebuchet MS" charset="0"/>
                <a:ea typeface="Trebuchet MS" charset="0"/>
                <a:cs typeface="Trebuchet MS"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2667000"/>
            <a:ext cx="10515600" cy="3422651"/>
          </a:xfrm>
        </p:spPr>
        <p:txBody>
          <a:bodyPr/>
          <a:lstStyle>
            <a:lvl1pPr marL="0" indent="0" algn="ctr">
              <a:buNone/>
              <a:defRPr sz="3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Parallelogram 4"/>
          <p:cNvSpPr/>
          <p:nvPr userDrawn="1"/>
        </p:nvSpPr>
        <p:spPr>
          <a:xfrm>
            <a:off x="4541520" y="2517888"/>
            <a:ext cx="3108960" cy="18288"/>
          </a:xfrm>
          <a:prstGeom prst="parallelogram">
            <a:avLst>
              <a:gd name="adj" fmla="val 105496"/>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ctr"/>
            <a:endParaRPr lang="x-none" altLang="x-none">
              <a:solidFill>
                <a:srgbClr val="FFFFFF"/>
              </a:solidFill>
              <a:latin typeface="Trebuchet MS"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12B4FD-54C9-DD4C-B25F-D68FEFE4F3DD}"/>
              </a:ext>
            </a:extLst>
          </p:cNvPr>
          <p:cNvSpPr/>
          <p:nvPr userDrawn="1"/>
        </p:nvSpPr>
        <p:spPr>
          <a:xfrm>
            <a:off x="0" y="0"/>
            <a:ext cx="12192000" cy="6858000"/>
          </a:xfrm>
          <a:prstGeom prst="rect">
            <a:avLst/>
          </a:prstGeom>
          <a:solidFill>
            <a:schemeClr val="bg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Tree>
    <p:extLst>
      <p:ext uri="{BB962C8B-B14F-4D97-AF65-F5344CB8AC3E}">
        <p14:creationId xmlns:p14="http://schemas.microsoft.com/office/powerpoint/2010/main" val="175746801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med">
    <p:fade/>
  </p:transition>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Garamond" charset="0"/>
        </a:defRPr>
      </a:lvl2pPr>
      <a:lvl3pPr algn="l" rtl="0" eaLnBrk="1" fontAlgn="base" hangingPunct="1">
        <a:lnSpc>
          <a:spcPct val="90000"/>
        </a:lnSpc>
        <a:spcBef>
          <a:spcPct val="0"/>
        </a:spcBef>
        <a:spcAft>
          <a:spcPct val="0"/>
        </a:spcAft>
        <a:defRPr sz="4400">
          <a:solidFill>
            <a:schemeClr val="tx1"/>
          </a:solidFill>
          <a:latin typeface="Garamond" charset="0"/>
        </a:defRPr>
      </a:lvl3pPr>
      <a:lvl4pPr algn="l" rtl="0" eaLnBrk="1" fontAlgn="base" hangingPunct="1">
        <a:lnSpc>
          <a:spcPct val="90000"/>
        </a:lnSpc>
        <a:spcBef>
          <a:spcPct val="0"/>
        </a:spcBef>
        <a:spcAft>
          <a:spcPct val="0"/>
        </a:spcAft>
        <a:defRPr sz="4400">
          <a:solidFill>
            <a:schemeClr val="tx1"/>
          </a:solidFill>
          <a:latin typeface="Garamond" charset="0"/>
        </a:defRPr>
      </a:lvl4pPr>
      <a:lvl5pPr algn="l" rtl="0" eaLnBrk="1" fontAlgn="base" hangingPunct="1">
        <a:lnSpc>
          <a:spcPct val="90000"/>
        </a:lnSpc>
        <a:spcBef>
          <a:spcPct val="0"/>
        </a:spcBef>
        <a:spcAft>
          <a:spcPct val="0"/>
        </a:spcAft>
        <a:defRPr sz="4400">
          <a:solidFill>
            <a:schemeClr val="tx1"/>
          </a:solidFill>
          <a:latin typeface="Garamond" charset="0"/>
        </a:defRPr>
      </a:lvl5pPr>
      <a:lvl6pPr marL="457200" algn="l" rtl="0" eaLnBrk="1" fontAlgn="base" hangingPunct="1">
        <a:lnSpc>
          <a:spcPct val="90000"/>
        </a:lnSpc>
        <a:spcBef>
          <a:spcPct val="0"/>
        </a:spcBef>
        <a:spcAft>
          <a:spcPct val="0"/>
        </a:spcAft>
        <a:defRPr sz="4400">
          <a:solidFill>
            <a:schemeClr val="tx1"/>
          </a:solidFill>
          <a:latin typeface="Garamond" charset="0"/>
        </a:defRPr>
      </a:lvl6pPr>
      <a:lvl7pPr marL="914400" algn="l" rtl="0" eaLnBrk="1" fontAlgn="base" hangingPunct="1">
        <a:lnSpc>
          <a:spcPct val="90000"/>
        </a:lnSpc>
        <a:spcBef>
          <a:spcPct val="0"/>
        </a:spcBef>
        <a:spcAft>
          <a:spcPct val="0"/>
        </a:spcAft>
        <a:defRPr sz="4400">
          <a:solidFill>
            <a:schemeClr val="tx1"/>
          </a:solidFill>
          <a:latin typeface="Garamond" charset="0"/>
        </a:defRPr>
      </a:lvl7pPr>
      <a:lvl8pPr marL="1371600" algn="l" rtl="0" eaLnBrk="1" fontAlgn="base" hangingPunct="1">
        <a:lnSpc>
          <a:spcPct val="90000"/>
        </a:lnSpc>
        <a:spcBef>
          <a:spcPct val="0"/>
        </a:spcBef>
        <a:spcAft>
          <a:spcPct val="0"/>
        </a:spcAft>
        <a:defRPr sz="4400">
          <a:solidFill>
            <a:schemeClr val="tx1"/>
          </a:solidFill>
          <a:latin typeface="Garamond" charset="0"/>
        </a:defRPr>
      </a:lvl8pPr>
      <a:lvl9pPr marL="1828800" algn="l" rtl="0" eaLnBrk="1" fontAlgn="base" hangingPunct="1">
        <a:lnSpc>
          <a:spcPct val="90000"/>
        </a:lnSpc>
        <a:spcBef>
          <a:spcPct val="0"/>
        </a:spcBef>
        <a:spcAft>
          <a:spcPct val="0"/>
        </a:spcAft>
        <a:defRPr sz="4400">
          <a:solidFill>
            <a:schemeClr val="tx1"/>
          </a:solidFill>
          <a:latin typeface="Garamond" charset="0"/>
        </a:defRPr>
      </a:lvl9pPr>
    </p:titleStyle>
    <p:bodyStyle>
      <a:lvl1pPr marL="228600" indent="-228600" algn="l" rtl="0" eaLnBrk="1" fontAlgn="base" hangingPunct="1">
        <a:lnSpc>
          <a:spcPct val="90000"/>
        </a:lnSpc>
        <a:spcBef>
          <a:spcPts val="2800"/>
        </a:spcBef>
        <a:spcAft>
          <a:spcPct val="0"/>
        </a:spcAft>
        <a:buFont typeface="Arial" charset="0"/>
        <a:buChar char="•"/>
        <a:defRPr sz="2800" kern="1200">
          <a:solidFill>
            <a:schemeClr val="tx1"/>
          </a:solidFill>
          <a:latin typeface="Garamond" charset="0"/>
          <a:ea typeface="+mn-ea"/>
          <a:cs typeface="+mn-cs"/>
        </a:defRPr>
      </a:lvl1pPr>
      <a:lvl2pPr marL="685800" indent="-228600" algn="l" rtl="0" eaLnBrk="1" fontAlgn="base" hangingPunct="1">
        <a:lnSpc>
          <a:spcPct val="90000"/>
        </a:lnSpc>
        <a:spcBef>
          <a:spcPts val="2800"/>
        </a:spcBef>
        <a:spcAft>
          <a:spcPct val="0"/>
        </a:spcAft>
        <a:buFont typeface="Arial" charset="0"/>
        <a:buChar char="•"/>
        <a:defRPr sz="2400" kern="1200">
          <a:solidFill>
            <a:schemeClr val="tx1"/>
          </a:solidFill>
          <a:latin typeface="Trebuchet MS" charset="0"/>
          <a:ea typeface="+mn-ea"/>
          <a:cs typeface="+mn-cs"/>
        </a:defRPr>
      </a:lvl2pPr>
      <a:lvl3pPr marL="1143000" indent="-228600" algn="l" rtl="0" eaLnBrk="1" fontAlgn="base" hangingPunct="1">
        <a:lnSpc>
          <a:spcPct val="90000"/>
        </a:lnSpc>
        <a:spcBef>
          <a:spcPts val="2800"/>
        </a:spcBef>
        <a:spcAft>
          <a:spcPct val="0"/>
        </a:spcAft>
        <a:buFont typeface="Arial" charset="0"/>
        <a:buChar char="•"/>
        <a:defRPr sz="2000" kern="1200">
          <a:solidFill>
            <a:schemeClr val="tx1"/>
          </a:solidFill>
          <a:latin typeface="Trebuchet MS" charset="0"/>
          <a:ea typeface="+mn-ea"/>
          <a:cs typeface="+mn-cs"/>
        </a:defRPr>
      </a:lvl3pPr>
      <a:lvl4pPr marL="1600200" indent="-228600" algn="l" rtl="0" eaLnBrk="1" fontAlgn="base" hangingPunct="1">
        <a:lnSpc>
          <a:spcPct val="90000"/>
        </a:lnSpc>
        <a:spcBef>
          <a:spcPts val="2800"/>
        </a:spcBef>
        <a:spcAft>
          <a:spcPct val="0"/>
        </a:spcAft>
        <a:buFont typeface="Arial" charset="0"/>
        <a:buChar char="•"/>
        <a:defRPr kern="1200">
          <a:solidFill>
            <a:schemeClr val="tx1"/>
          </a:solidFill>
          <a:latin typeface="Trebuchet MS" charset="0"/>
          <a:ea typeface="+mn-ea"/>
          <a:cs typeface="+mn-cs"/>
        </a:defRPr>
      </a:lvl4pPr>
      <a:lvl5pPr marL="2057400" indent="-228600" algn="l" rtl="0" eaLnBrk="1" fontAlgn="base" hangingPunct="1">
        <a:lnSpc>
          <a:spcPct val="90000"/>
        </a:lnSpc>
        <a:spcBef>
          <a:spcPts val="2800"/>
        </a:spcBef>
        <a:spcAft>
          <a:spcPct val="0"/>
        </a:spcAft>
        <a:buFont typeface="Arial" charset="0"/>
        <a:buChar char="•"/>
        <a:defRPr kern="1200">
          <a:solidFill>
            <a:schemeClr val="tx1"/>
          </a:solidFill>
          <a:latin typeface="Trebuchet MS"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hyperlink" Target="about:blank" TargetMode="External"/><Relationship Id="rId1" Type="http://schemas.openxmlformats.org/officeDocument/2006/relationships/slideLayout" Target="../slideLayouts/slideLayout15.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3.jpg"/><Relationship Id="rId1" Type="http://schemas.openxmlformats.org/officeDocument/2006/relationships/slideLayout" Target="../slideLayouts/slideLayout15.xml"/><Relationship Id="rId4" Type="http://schemas.openxmlformats.org/officeDocument/2006/relationships/hyperlink" Target="about:blank"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3.jpg"/><Relationship Id="rId1" Type="http://schemas.openxmlformats.org/officeDocument/2006/relationships/slideLayout" Target="../slideLayouts/slideLayout15.xml"/><Relationship Id="rId4" Type="http://schemas.openxmlformats.org/officeDocument/2006/relationships/hyperlink" Target="about:blank"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hyperlink" Target="about:blank" TargetMode="External"/><Relationship Id="rId1" Type="http://schemas.openxmlformats.org/officeDocument/2006/relationships/slideLayout" Target="../slideLayouts/slideLayout15.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hyperlink" Target="about:blank"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hyperlink" Target="about:blank"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hyperlink" Target="about:blank" TargetMode="External"/><Relationship Id="rId1" Type="http://schemas.openxmlformats.org/officeDocument/2006/relationships/slideLayout" Target="../slideLayouts/slideLayout15.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6906827" y="688461"/>
            <a:ext cx="5088468" cy="2602457"/>
          </a:xfrm>
        </p:spPr>
        <p:txBody>
          <a:bodyPr wrap="square" anchor="ctr">
            <a:normAutofit/>
          </a:bodyPr>
          <a:lstStyle/>
          <a:p>
            <a:pPr marL="0" indent="0" algn="ctr">
              <a:buNone/>
            </a:pPr>
            <a:r>
              <a:rPr lang="en-US" sz="7200" dirty="0">
                <a:latin typeface="+mn-lt"/>
              </a:rPr>
              <a:t>Faithful  Tithing</a:t>
            </a:r>
          </a:p>
        </p:txBody>
      </p:sp>
      <p:pic>
        <p:nvPicPr>
          <p:cNvPr id="6" name="Picture 5" descr="Text&#10;&#10;Description automatically generated">
            <a:extLst>
              <a:ext uri="{FF2B5EF4-FFF2-40B4-BE49-F238E27FC236}">
                <a16:creationId xmlns:a16="http://schemas.microsoft.com/office/drawing/2014/main" id="{FB3808DC-CB10-904F-BF42-5393D0D3F07F}"/>
              </a:ext>
            </a:extLst>
          </p:cNvPr>
          <p:cNvPicPr>
            <a:picLocks noChangeAspect="1"/>
          </p:cNvPicPr>
          <p:nvPr/>
        </p:nvPicPr>
        <p:blipFill>
          <a:blip r:embed="rId2"/>
          <a:stretch>
            <a:fillRect/>
          </a:stretch>
        </p:blipFill>
        <p:spPr>
          <a:xfrm>
            <a:off x="159025" y="906595"/>
            <a:ext cx="6600205" cy="4768647"/>
          </a:xfrm>
          <a:prstGeom prst="rect">
            <a:avLst/>
          </a:prstGeom>
          <a:noFill/>
        </p:spPr>
      </p:pic>
      <p:sp>
        <p:nvSpPr>
          <p:cNvPr id="5" name="Slide Number Placeholder 4" hidden="1"/>
          <p:cNvSpPr>
            <a:spLocks noGrp="1"/>
          </p:cNvSpPr>
          <p:nvPr>
            <p:ph type="sldNum" sz="quarter" idx="4294967295"/>
          </p:nvPr>
        </p:nvSpPr>
        <p:spPr>
          <a:xfrm>
            <a:off x="3505200" y="6478588"/>
            <a:ext cx="2133600" cy="365125"/>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Aft>
                <a:spcPts val="600"/>
              </a:spcAft>
              <a:defRPr/>
            </a:pPr>
            <a:fld id="{4E19A28B-B4CE-7A42-946F-2839C3B22B4C}" type="slidenum">
              <a:rPr lang="en-US" smtClean="0"/>
              <a:pPr>
                <a:spcAft>
                  <a:spcPts val="600"/>
                </a:spcAft>
                <a:defRPr/>
              </a:pPr>
              <a:t>1</a:t>
            </a:fld>
            <a:endParaRPr lang="en-US"/>
          </a:p>
        </p:txBody>
      </p:sp>
      <p:sp>
        <p:nvSpPr>
          <p:cNvPr id="7" name="Subtitle 2">
            <a:extLst>
              <a:ext uri="{FF2B5EF4-FFF2-40B4-BE49-F238E27FC236}">
                <a16:creationId xmlns:a16="http://schemas.microsoft.com/office/drawing/2014/main" id="{3C5F4E9C-06F8-F64A-934C-76DC3F8CCBB3}"/>
              </a:ext>
            </a:extLst>
          </p:cNvPr>
          <p:cNvSpPr txBox="1">
            <a:spLocks/>
          </p:cNvSpPr>
          <p:nvPr/>
        </p:nvSpPr>
        <p:spPr>
          <a:xfrm>
            <a:off x="6906827" y="3588023"/>
            <a:ext cx="4970434" cy="2474843"/>
          </a:xfrm>
          <a:prstGeom prst="rect">
            <a:avLst/>
          </a:prstGeom>
        </p:spPr>
        <p:txBody>
          <a:bodyPr/>
          <a:lstStyle>
            <a:lvl1pPr marL="228600" indent="-228600" algn="l" rtl="0" eaLnBrk="1" fontAlgn="base" hangingPunct="1">
              <a:lnSpc>
                <a:spcPct val="90000"/>
              </a:lnSpc>
              <a:spcBef>
                <a:spcPts val="2800"/>
              </a:spcBef>
              <a:spcAft>
                <a:spcPct val="0"/>
              </a:spcAft>
              <a:buFont typeface="Arial" charset="0"/>
              <a:buChar char="•"/>
              <a:defRPr sz="2800" kern="1200">
                <a:solidFill>
                  <a:schemeClr val="tx1"/>
                </a:solidFill>
                <a:latin typeface="Garamond" charset="0"/>
                <a:ea typeface="+mn-ea"/>
                <a:cs typeface="+mn-cs"/>
              </a:defRPr>
            </a:lvl1pPr>
            <a:lvl2pPr marL="685800" indent="-228600" algn="l" rtl="0" eaLnBrk="1" fontAlgn="base" hangingPunct="1">
              <a:lnSpc>
                <a:spcPct val="90000"/>
              </a:lnSpc>
              <a:spcBef>
                <a:spcPts val="2800"/>
              </a:spcBef>
              <a:spcAft>
                <a:spcPct val="0"/>
              </a:spcAft>
              <a:buFont typeface="Arial" charset="0"/>
              <a:buChar char="•"/>
              <a:defRPr sz="2400" kern="1200">
                <a:solidFill>
                  <a:schemeClr val="tx1"/>
                </a:solidFill>
                <a:latin typeface="Trebuchet MS" charset="0"/>
                <a:ea typeface="+mn-ea"/>
                <a:cs typeface="+mn-cs"/>
              </a:defRPr>
            </a:lvl2pPr>
            <a:lvl3pPr marL="1143000" indent="-228600" algn="l" rtl="0" eaLnBrk="1" fontAlgn="base" hangingPunct="1">
              <a:lnSpc>
                <a:spcPct val="90000"/>
              </a:lnSpc>
              <a:spcBef>
                <a:spcPts val="2800"/>
              </a:spcBef>
              <a:spcAft>
                <a:spcPct val="0"/>
              </a:spcAft>
              <a:buFont typeface="Arial" charset="0"/>
              <a:buChar char="•"/>
              <a:defRPr sz="2000" kern="1200">
                <a:solidFill>
                  <a:schemeClr val="tx1"/>
                </a:solidFill>
                <a:latin typeface="Trebuchet MS" charset="0"/>
                <a:ea typeface="+mn-ea"/>
                <a:cs typeface="+mn-cs"/>
              </a:defRPr>
            </a:lvl3pPr>
            <a:lvl4pPr marL="1600200" indent="-228600" algn="l" rtl="0" eaLnBrk="1" fontAlgn="base" hangingPunct="1">
              <a:lnSpc>
                <a:spcPct val="90000"/>
              </a:lnSpc>
              <a:spcBef>
                <a:spcPts val="2800"/>
              </a:spcBef>
              <a:spcAft>
                <a:spcPct val="0"/>
              </a:spcAft>
              <a:buFont typeface="Arial" charset="0"/>
              <a:buChar char="•"/>
              <a:defRPr kern="1200">
                <a:solidFill>
                  <a:schemeClr val="tx1"/>
                </a:solidFill>
                <a:latin typeface="Trebuchet MS" charset="0"/>
                <a:ea typeface="+mn-ea"/>
                <a:cs typeface="+mn-cs"/>
              </a:defRPr>
            </a:lvl4pPr>
            <a:lvl5pPr marL="2057400" indent="-228600" algn="l" rtl="0" eaLnBrk="1" fontAlgn="base" hangingPunct="1">
              <a:lnSpc>
                <a:spcPct val="90000"/>
              </a:lnSpc>
              <a:spcBef>
                <a:spcPts val="2800"/>
              </a:spcBef>
              <a:spcAft>
                <a:spcPct val="0"/>
              </a:spcAft>
              <a:buFont typeface="Arial" charset="0"/>
              <a:buChar char="•"/>
              <a:defRPr kern="1200">
                <a:solidFill>
                  <a:schemeClr val="tx1"/>
                </a:solidFill>
                <a:latin typeface="Trebuchet MS"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dirty="0"/>
              <a:t>United Church of God - San Francisco Bay Area</a:t>
            </a:r>
          </a:p>
          <a:p>
            <a:pPr marL="0" indent="0" algn="ctr">
              <a:buNone/>
            </a:pPr>
            <a:r>
              <a:rPr lang="en-US" sz="3200" dirty="0"/>
              <a:t>December 5, 2020</a:t>
            </a:r>
          </a:p>
        </p:txBody>
      </p:sp>
      <p:sp>
        <p:nvSpPr>
          <p:cNvPr id="8" name="Rectangle 7">
            <a:extLst>
              <a:ext uri="{FF2B5EF4-FFF2-40B4-BE49-F238E27FC236}">
                <a16:creationId xmlns:a16="http://schemas.microsoft.com/office/drawing/2014/main" id="{FB245082-BCCA-2A41-B36D-98FCADF316A9}"/>
              </a:ext>
            </a:extLst>
          </p:cNvPr>
          <p:cNvSpPr/>
          <p:nvPr/>
        </p:nvSpPr>
        <p:spPr>
          <a:xfrm>
            <a:off x="213496" y="5766739"/>
            <a:ext cx="6481261" cy="369332"/>
          </a:xfrm>
          <a:prstGeom prst="rect">
            <a:avLst/>
          </a:prstGeom>
        </p:spPr>
        <p:txBody>
          <a:bodyPr wrap="none">
            <a:spAutoFit/>
          </a:bodyPr>
          <a:lstStyle/>
          <a:p>
            <a:r>
              <a:rPr lang="en-US" dirty="0"/>
              <a:t> </a:t>
            </a:r>
            <a:r>
              <a:rPr lang="en-US" dirty="0">
                <a:hlinkClick r:id="rId3"/>
              </a:rPr>
              <a:t>Nipon Temsakun</a:t>
            </a:r>
            <a:r>
              <a:rPr lang="en-US" dirty="0"/>
              <a:t> / </a:t>
            </a:r>
            <a:r>
              <a:rPr lang="en-US" dirty="0" err="1"/>
              <a:t>Alamy</a:t>
            </a:r>
            <a:r>
              <a:rPr lang="en-US" dirty="0"/>
              <a:t> Stock Photo - Used with Permission</a:t>
            </a:r>
          </a:p>
        </p:txBody>
      </p:sp>
    </p:spTree>
    <p:extLst>
      <p:ext uri="{BB962C8B-B14F-4D97-AF65-F5344CB8AC3E}">
        <p14:creationId xmlns:p14="http://schemas.microsoft.com/office/powerpoint/2010/main" val="2297132535"/>
      </p:ext>
    </p:extLst>
  </p:cSld>
  <p:clrMapOvr>
    <a:masterClrMapping/>
  </p:clrMapOvr>
  <p:transition spd="med" advTm="4958">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406186-7C6D-7C4A-BB95-03D725AE0354}"/>
              </a:ext>
            </a:extLst>
          </p:cNvPr>
          <p:cNvSpPr>
            <a:spLocks noGrp="1"/>
          </p:cNvSpPr>
          <p:nvPr>
            <p:ph idx="1"/>
          </p:nvPr>
        </p:nvSpPr>
        <p:spPr>
          <a:xfrm>
            <a:off x="951089" y="3180643"/>
            <a:ext cx="10515600" cy="1876779"/>
          </a:xfrm>
        </p:spPr>
        <p:txBody>
          <a:bodyPr/>
          <a:lstStyle/>
          <a:p>
            <a:pPr marL="0" indent="0" algn="ctr">
              <a:buNone/>
            </a:pPr>
            <a:r>
              <a:rPr lang="en-US" sz="8000" dirty="0"/>
              <a:t>How many tithes?</a:t>
            </a:r>
          </a:p>
        </p:txBody>
      </p:sp>
    </p:spTree>
    <p:extLst>
      <p:ext uri="{BB962C8B-B14F-4D97-AF65-F5344CB8AC3E}">
        <p14:creationId xmlns:p14="http://schemas.microsoft.com/office/powerpoint/2010/main" val="425828502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4756" y="5685587"/>
            <a:ext cx="8647289" cy="631069"/>
          </a:xfrm>
        </p:spPr>
        <p:txBody>
          <a:bodyPr/>
          <a:lstStyle/>
          <a:p>
            <a:r>
              <a:rPr lang="en-US" sz="3200" dirty="0"/>
              <a:t>Westminster Dictionary of the Bible, 1944, page 610</a:t>
            </a:r>
          </a:p>
        </p:txBody>
      </p:sp>
      <p:sp>
        <p:nvSpPr>
          <p:cNvPr id="5" name="Slide Number Placeholder 4"/>
          <p:cNvSpPr>
            <a:spLocks noGrp="1"/>
          </p:cNvSpPr>
          <p:nvPr>
            <p:ph type="sldNum" sz="quarter" idx="12"/>
          </p:nvPr>
        </p:nvSpPr>
        <p:spPr>
          <a:xfrm>
            <a:off x="3505200" y="6478588"/>
            <a:ext cx="2133600" cy="365125"/>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4E19A28B-B4CE-7A42-946F-2839C3B22B4C}" type="slidenum">
              <a:rPr lang="en-US" smtClean="0"/>
              <a:pPr>
                <a:defRPr/>
              </a:pPr>
              <a:t>11</a:t>
            </a:fld>
            <a:endParaRPr lang="en-US" dirty="0"/>
          </a:p>
        </p:txBody>
      </p:sp>
      <p:sp>
        <p:nvSpPr>
          <p:cNvPr id="6" name="Content Placeholder 2"/>
          <p:cNvSpPr>
            <a:spLocks noGrp="1"/>
          </p:cNvSpPr>
          <p:nvPr>
            <p:ph idx="1"/>
          </p:nvPr>
        </p:nvSpPr>
        <p:spPr>
          <a:xfrm>
            <a:off x="952398" y="1932306"/>
            <a:ext cx="8515626" cy="3906007"/>
          </a:xfrm>
        </p:spPr>
        <p:txBody>
          <a:bodyPr/>
          <a:lstStyle/>
          <a:p>
            <a:pPr marL="0" indent="0">
              <a:buNone/>
            </a:pPr>
            <a:r>
              <a:rPr lang="en-US" sz="3600" dirty="0"/>
              <a:t>“The Israelites took the tithe to the sanctuary both during the sojourn in the wilderness and after the settlement in the land. There a portion was eaten by the offeror and the Levites in a Eucharistic feast, and the rest was given to Levites. The law was slightly modified in anticipation of the settlement of Canaan.”</a:t>
            </a:r>
          </a:p>
        </p:txBody>
      </p:sp>
      <p:pic>
        <p:nvPicPr>
          <p:cNvPr id="8" name="Picture 7" descr="Text, letter&#10;&#10;Description automatically generated">
            <a:extLst>
              <a:ext uri="{FF2B5EF4-FFF2-40B4-BE49-F238E27FC236}">
                <a16:creationId xmlns:a16="http://schemas.microsoft.com/office/drawing/2014/main" id="{4CA052F6-DFF2-6C48-AED6-C04CD5994EE5}"/>
              </a:ext>
            </a:extLst>
          </p:cNvPr>
          <p:cNvPicPr>
            <a:picLocks noChangeAspect="1"/>
          </p:cNvPicPr>
          <p:nvPr/>
        </p:nvPicPr>
        <p:blipFill>
          <a:blip r:embed="rId2"/>
          <a:stretch>
            <a:fillRect/>
          </a:stretch>
        </p:blipFill>
        <p:spPr>
          <a:xfrm rot="6131310">
            <a:off x="9056357" y="872015"/>
            <a:ext cx="3225600" cy="2419200"/>
          </a:xfrm>
          <a:prstGeom prst="rect">
            <a:avLst/>
          </a:prstGeom>
        </p:spPr>
      </p:pic>
      <p:sp>
        <p:nvSpPr>
          <p:cNvPr id="11" name="Rectangle 10">
            <a:extLst>
              <a:ext uri="{FF2B5EF4-FFF2-40B4-BE49-F238E27FC236}">
                <a16:creationId xmlns:a16="http://schemas.microsoft.com/office/drawing/2014/main" id="{DC889BB0-0B1A-C246-A70F-0AF98A55FD2F}"/>
              </a:ext>
            </a:extLst>
          </p:cNvPr>
          <p:cNvSpPr/>
          <p:nvPr/>
        </p:nvSpPr>
        <p:spPr>
          <a:xfrm>
            <a:off x="952398" y="737105"/>
            <a:ext cx="5400325" cy="769441"/>
          </a:xfrm>
          <a:prstGeom prst="rect">
            <a:avLst/>
          </a:prstGeom>
        </p:spPr>
        <p:txBody>
          <a:bodyPr wrap="none">
            <a:spAutoFit/>
          </a:bodyPr>
          <a:lstStyle/>
          <a:p>
            <a:r>
              <a:rPr lang="en-US" sz="4400" dirty="0"/>
              <a:t>One or Three Tithes?</a:t>
            </a:r>
          </a:p>
        </p:txBody>
      </p:sp>
    </p:spTree>
    <p:extLst>
      <p:ext uri="{BB962C8B-B14F-4D97-AF65-F5344CB8AC3E}">
        <p14:creationId xmlns:p14="http://schemas.microsoft.com/office/powerpoint/2010/main" val="828119294"/>
      </p:ext>
    </p:extLst>
  </p:cSld>
  <p:clrMapOvr>
    <a:masterClrMapping/>
  </p:clrMapOvr>
  <p:transition spd="med" advTm="4958">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114" y="740754"/>
            <a:ext cx="6779064" cy="776723"/>
          </a:xfrm>
        </p:spPr>
        <p:txBody>
          <a:bodyPr/>
          <a:lstStyle/>
          <a:p>
            <a:r>
              <a:rPr lang="en-US" dirty="0">
                <a:latin typeface="+mn-lt"/>
              </a:rPr>
              <a:t>One or Three Tithes?</a:t>
            </a:r>
          </a:p>
        </p:txBody>
      </p:sp>
      <p:sp>
        <p:nvSpPr>
          <p:cNvPr id="5" name="Slide Number Placeholder 4"/>
          <p:cNvSpPr>
            <a:spLocks noGrp="1"/>
          </p:cNvSpPr>
          <p:nvPr>
            <p:ph type="sldNum" sz="quarter" idx="12"/>
          </p:nvPr>
        </p:nvSpPr>
        <p:spPr>
          <a:xfrm>
            <a:off x="3505200" y="6478588"/>
            <a:ext cx="2133600" cy="365125"/>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4E19A28B-B4CE-7A42-946F-2839C3B22B4C}" type="slidenum">
              <a:rPr lang="en-US" smtClean="0"/>
              <a:pPr>
                <a:defRPr/>
              </a:pPr>
              <a:t>12</a:t>
            </a:fld>
            <a:endParaRPr lang="en-US" dirty="0"/>
          </a:p>
        </p:txBody>
      </p:sp>
      <p:sp>
        <p:nvSpPr>
          <p:cNvPr id="6" name="Content Placeholder 2"/>
          <p:cNvSpPr>
            <a:spLocks noGrp="1"/>
          </p:cNvSpPr>
          <p:nvPr>
            <p:ph idx="1"/>
          </p:nvPr>
        </p:nvSpPr>
        <p:spPr>
          <a:xfrm>
            <a:off x="965114" y="2123494"/>
            <a:ext cx="8788486" cy="3562093"/>
          </a:xfrm>
        </p:spPr>
        <p:txBody>
          <a:bodyPr/>
          <a:lstStyle/>
          <a:p>
            <a:pPr marL="0" indent="0">
              <a:buNone/>
            </a:pPr>
            <a:r>
              <a:rPr lang="en-US" sz="3600" dirty="0"/>
              <a:t>“…and the residence of Levities and producers in many cases far from the sanctuary. Every 3</a:t>
            </a:r>
            <a:r>
              <a:rPr lang="en-US" sz="3600" baseline="30000" dirty="0"/>
              <a:t>rd</a:t>
            </a:r>
            <a:r>
              <a:rPr lang="en-US" sz="3600" dirty="0"/>
              <a:t> year they should store the tithe in town where they dwelt, dispense with the eucharistic meal, place all the tithe at the disposal of the Levites and other dependent persons and make solemn protestation before the Lord.”</a:t>
            </a:r>
          </a:p>
        </p:txBody>
      </p:sp>
      <p:sp>
        <p:nvSpPr>
          <p:cNvPr id="7" name="Title 1">
            <a:extLst>
              <a:ext uri="{FF2B5EF4-FFF2-40B4-BE49-F238E27FC236}">
                <a16:creationId xmlns:a16="http://schemas.microsoft.com/office/drawing/2014/main" id="{171FE35B-404E-C54B-81AB-7ED4AB09AA19}"/>
              </a:ext>
            </a:extLst>
          </p:cNvPr>
          <p:cNvSpPr txBox="1">
            <a:spLocks/>
          </p:cNvSpPr>
          <p:nvPr/>
        </p:nvSpPr>
        <p:spPr bwMode="auto">
          <a:xfrm>
            <a:off x="3194756" y="5685587"/>
            <a:ext cx="8647289" cy="63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Garamond" charset="0"/>
              </a:defRPr>
            </a:lvl2pPr>
            <a:lvl3pPr algn="l" rtl="0" eaLnBrk="1" fontAlgn="base" hangingPunct="1">
              <a:lnSpc>
                <a:spcPct val="90000"/>
              </a:lnSpc>
              <a:spcBef>
                <a:spcPct val="0"/>
              </a:spcBef>
              <a:spcAft>
                <a:spcPct val="0"/>
              </a:spcAft>
              <a:defRPr sz="4400">
                <a:solidFill>
                  <a:schemeClr val="tx1"/>
                </a:solidFill>
                <a:latin typeface="Garamond" charset="0"/>
              </a:defRPr>
            </a:lvl3pPr>
            <a:lvl4pPr algn="l" rtl="0" eaLnBrk="1" fontAlgn="base" hangingPunct="1">
              <a:lnSpc>
                <a:spcPct val="90000"/>
              </a:lnSpc>
              <a:spcBef>
                <a:spcPct val="0"/>
              </a:spcBef>
              <a:spcAft>
                <a:spcPct val="0"/>
              </a:spcAft>
              <a:defRPr sz="4400">
                <a:solidFill>
                  <a:schemeClr val="tx1"/>
                </a:solidFill>
                <a:latin typeface="Garamond" charset="0"/>
              </a:defRPr>
            </a:lvl4pPr>
            <a:lvl5pPr algn="l" rtl="0" eaLnBrk="1" fontAlgn="base" hangingPunct="1">
              <a:lnSpc>
                <a:spcPct val="90000"/>
              </a:lnSpc>
              <a:spcBef>
                <a:spcPct val="0"/>
              </a:spcBef>
              <a:spcAft>
                <a:spcPct val="0"/>
              </a:spcAft>
              <a:defRPr sz="4400">
                <a:solidFill>
                  <a:schemeClr val="tx1"/>
                </a:solidFill>
                <a:latin typeface="Garamond" charset="0"/>
              </a:defRPr>
            </a:lvl5pPr>
            <a:lvl6pPr marL="457200" algn="l" rtl="0" eaLnBrk="1" fontAlgn="base" hangingPunct="1">
              <a:lnSpc>
                <a:spcPct val="90000"/>
              </a:lnSpc>
              <a:spcBef>
                <a:spcPct val="0"/>
              </a:spcBef>
              <a:spcAft>
                <a:spcPct val="0"/>
              </a:spcAft>
              <a:defRPr sz="4400">
                <a:solidFill>
                  <a:schemeClr val="tx1"/>
                </a:solidFill>
                <a:latin typeface="Garamond" charset="0"/>
              </a:defRPr>
            </a:lvl6pPr>
            <a:lvl7pPr marL="914400" algn="l" rtl="0" eaLnBrk="1" fontAlgn="base" hangingPunct="1">
              <a:lnSpc>
                <a:spcPct val="90000"/>
              </a:lnSpc>
              <a:spcBef>
                <a:spcPct val="0"/>
              </a:spcBef>
              <a:spcAft>
                <a:spcPct val="0"/>
              </a:spcAft>
              <a:defRPr sz="4400">
                <a:solidFill>
                  <a:schemeClr val="tx1"/>
                </a:solidFill>
                <a:latin typeface="Garamond" charset="0"/>
              </a:defRPr>
            </a:lvl7pPr>
            <a:lvl8pPr marL="1371600" algn="l" rtl="0" eaLnBrk="1" fontAlgn="base" hangingPunct="1">
              <a:lnSpc>
                <a:spcPct val="90000"/>
              </a:lnSpc>
              <a:spcBef>
                <a:spcPct val="0"/>
              </a:spcBef>
              <a:spcAft>
                <a:spcPct val="0"/>
              </a:spcAft>
              <a:defRPr sz="4400">
                <a:solidFill>
                  <a:schemeClr val="tx1"/>
                </a:solidFill>
                <a:latin typeface="Garamond" charset="0"/>
              </a:defRPr>
            </a:lvl8pPr>
            <a:lvl9pPr marL="1828800" algn="l" rtl="0" eaLnBrk="1" fontAlgn="base" hangingPunct="1">
              <a:lnSpc>
                <a:spcPct val="90000"/>
              </a:lnSpc>
              <a:spcBef>
                <a:spcPct val="0"/>
              </a:spcBef>
              <a:spcAft>
                <a:spcPct val="0"/>
              </a:spcAft>
              <a:defRPr sz="4400">
                <a:solidFill>
                  <a:schemeClr val="tx1"/>
                </a:solidFill>
                <a:latin typeface="Garamond" charset="0"/>
              </a:defRPr>
            </a:lvl9pPr>
          </a:lstStyle>
          <a:p>
            <a:r>
              <a:rPr lang="en-US" sz="3200"/>
              <a:t>Westminster Dictionary of the Bible, 1944, page 610</a:t>
            </a:r>
            <a:endParaRPr lang="en-US" sz="3200" dirty="0"/>
          </a:p>
        </p:txBody>
      </p:sp>
      <p:pic>
        <p:nvPicPr>
          <p:cNvPr id="8" name="Picture 7" descr="Text, letter&#10;&#10;Description automatically generated">
            <a:extLst>
              <a:ext uri="{FF2B5EF4-FFF2-40B4-BE49-F238E27FC236}">
                <a16:creationId xmlns:a16="http://schemas.microsoft.com/office/drawing/2014/main" id="{B04672A6-8EF0-044A-87BF-5137DDC692F1}"/>
              </a:ext>
            </a:extLst>
          </p:cNvPr>
          <p:cNvPicPr>
            <a:picLocks noChangeAspect="1"/>
          </p:cNvPicPr>
          <p:nvPr/>
        </p:nvPicPr>
        <p:blipFill>
          <a:blip r:embed="rId2"/>
          <a:stretch>
            <a:fillRect/>
          </a:stretch>
        </p:blipFill>
        <p:spPr>
          <a:xfrm rot="6131310">
            <a:off x="9686191" y="611059"/>
            <a:ext cx="2417110" cy="1812833"/>
          </a:xfrm>
          <a:prstGeom prst="rect">
            <a:avLst/>
          </a:prstGeom>
        </p:spPr>
      </p:pic>
    </p:spTree>
    <p:extLst>
      <p:ext uri="{BB962C8B-B14F-4D97-AF65-F5344CB8AC3E}">
        <p14:creationId xmlns:p14="http://schemas.microsoft.com/office/powerpoint/2010/main" val="1977519766"/>
      </p:ext>
    </p:extLst>
  </p:cSld>
  <p:clrMapOvr>
    <a:masterClrMapping/>
  </p:clrMapOvr>
  <p:transition spd="med" advTm="4958">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012" y="216038"/>
            <a:ext cx="8520052" cy="1418849"/>
          </a:xfrm>
        </p:spPr>
        <p:txBody>
          <a:bodyPr/>
          <a:lstStyle/>
          <a:p>
            <a:r>
              <a:rPr lang="en-US" dirty="0">
                <a:latin typeface="+mn-lt"/>
              </a:rPr>
              <a:t>The Tithe of Leviticus 27:30-33 </a:t>
            </a:r>
            <a:br>
              <a:rPr lang="en-US" dirty="0">
                <a:latin typeface="+mn-lt"/>
              </a:rPr>
            </a:br>
            <a:r>
              <a:rPr lang="en-US" dirty="0">
                <a:latin typeface="+mn-lt"/>
              </a:rPr>
              <a:t>&amp; Numbers 18:21-24</a:t>
            </a:r>
          </a:p>
        </p:txBody>
      </p:sp>
      <p:sp>
        <p:nvSpPr>
          <p:cNvPr id="5" name="Slide Number Placeholder 4"/>
          <p:cNvSpPr>
            <a:spLocks noGrp="1"/>
          </p:cNvSpPr>
          <p:nvPr>
            <p:ph type="sldNum" sz="quarter" idx="12"/>
          </p:nvPr>
        </p:nvSpPr>
        <p:spPr>
          <a:xfrm>
            <a:off x="3505200" y="6478588"/>
            <a:ext cx="2133600" cy="365125"/>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4E19A28B-B4CE-7A42-946F-2839C3B22B4C}" type="slidenum">
              <a:rPr lang="en-US" smtClean="0"/>
              <a:pPr>
                <a:defRPr/>
              </a:pPr>
              <a:t>13</a:t>
            </a:fld>
            <a:endParaRPr lang="en-US" dirty="0"/>
          </a:p>
        </p:txBody>
      </p:sp>
      <p:sp>
        <p:nvSpPr>
          <p:cNvPr id="3" name="Content Placeholder 2"/>
          <p:cNvSpPr>
            <a:spLocks noGrp="1"/>
          </p:cNvSpPr>
          <p:nvPr>
            <p:ph idx="1"/>
          </p:nvPr>
        </p:nvSpPr>
        <p:spPr>
          <a:xfrm>
            <a:off x="968012" y="1849699"/>
            <a:ext cx="8363680" cy="617973"/>
          </a:xfrm>
        </p:spPr>
        <p:txBody>
          <a:bodyPr/>
          <a:lstStyle/>
          <a:p>
            <a:pPr marL="0" indent="0">
              <a:buNone/>
            </a:pPr>
            <a:r>
              <a:rPr lang="en-US" sz="3600" u="sng" dirty="0"/>
              <a:t>What are characteristics of this tithe?</a:t>
            </a:r>
          </a:p>
          <a:p>
            <a:pPr marL="0" indent="0">
              <a:buNone/>
            </a:pPr>
            <a:endParaRPr lang="en-US" sz="3600" u="sng" dirty="0"/>
          </a:p>
          <a:p>
            <a:pPr marL="0" indent="0">
              <a:buNone/>
            </a:pPr>
            <a:endParaRPr lang="en-US" sz="3600" u="sng" dirty="0"/>
          </a:p>
        </p:txBody>
      </p:sp>
      <p:sp>
        <p:nvSpPr>
          <p:cNvPr id="7" name="Rectangle 6"/>
          <p:cNvSpPr/>
          <p:nvPr/>
        </p:nvSpPr>
        <p:spPr>
          <a:xfrm>
            <a:off x="968012" y="2605817"/>
            <a:ext cx="10621013" cy="4031873"/>
          </a:xfrm>
          <a:prstGeom prst="rect">
            <a:avLst/>
          </a:prstGeom>
        </p:spPr>
        <p:txBody>
          <a:bodyPr wrap="square">
            <a:spAutoFit/>
          </a:bodyPr>
          <a:lstStyle/>
          <a:p>
            <a:pPr marL="342900" lvl="0" indent="-342900">
              <a:buFont typeface="+mj-lt"/>
              <a:buAutoNum type="arabicPeriod"/>
            </a:pPr>
            <a:r>
              <a:rPr lang="en-US" sz="3200" dirty="0">
                <a:latin typeface="+mj-lt"/>
              </a:rPr>
              <a:t> The tithe is God’s tithe and holy to Him</a:t>
            </a:r>
          </a:p>
          <a:p>
            <a:pPr marL="342900" lvl="0" indent="-342900">
              <a:buFont typeface="+mj-lt"/>
              <a:buAutoNum type="arabicPeriod"/>
            </a:pPr>
            <a:endParaRPr lang="en-US" sz="3200" dirty="0">
              <a:latin typeface="+mj-lt"/>
            </a:endParaRPr>
          </a:p>
          <a:p>
            <a:pPr marL="342900" lvl="0" indent="-342900">
              <a:buFont typeface="+mj-lt"/>
              <a:buAutoNum type="arabicPeriod"/>
            </a:pPr>
            <a:r>
              <a:rPr lang="en-US" sz="3200" dirty="0">
                <a:latin typeface="+mj-lt"/>
              </a:rPr>
              <a:t> There are specific rules if the </a:t>
            </a:r>
            <a:r>
              <a:rPr lang="en-US" sz="3200" dirty="0" err="1">
                <a:latin typeface="+mj-lt"/>
              </a:rPr>
              <a:t>offerer</a:t>
            </a:r>
            <a:r>
              <a:rPr lang="en-US" sz="3200" dirty="0">
                <a:latin typeface="+mj-lt"/>
              </a:rPr>
              <a:t> wanted to convert the grain to silver they would need to pay an additional 20%</a:t>
            </a:r>
          </a:p>
          <a:p>
            <a:pPr marL="342900" lvl="0" indent="-342900">
              <a:buFont typeface="+mj-lt"/>
              <a:buAutoNum type="arabicPeriod"/>
            </a:pPr>
            <a:endParaRPr lang="en-US" sz="3200" dirty="0">
              <a:latin typeface="+mj-lt"/>
            </a:endParaRPr>
          </a:p>
          <a:p>
            <a:pPr marL="342900" lvl="0" indent="-342900">
              <a:buFont typeface="+mj-lt"/>
              <a:buAutoNum type="arabicPeriod"/>
            </a:pPr>
            <a:r>
              <a:rPr lang="en-US" sz="3200" dirty="0">
                <a:latin typeface="+mj-lt"/>
              </a:rPr>
              <a:t> It’s agriculture and livestock</a:t>
            </a:r>
          </a:p>
          <a:p>
            <a:pPr marL="342900" lvl="0" indent="-342900">
              <a:buFont typeface="+mj-lt"/>
              <a:buAutoNum type="arabicPeriod"/>
            </a:pPr>
            <a:endParaRPr lang="en-US" sz="3200" dirty="0">
              <a:latin typeface="+mj-lt"/>
            </a:endParaRPr>
          </a:p>
          <a:p>
            <a:pPr marL="342900" indent="-342900">
              <a:buFont typeface="+mj-lt"/>
              <a:buAutoNum type="arabicPeriod"/>
            </a:pPr>
            <a:r>
              <a:rPr lang="en-US" sz="3200" dirty="0">
                <a:latin typeface="+mj-lt"/>
              </a:rPr>
              <a:t> Given to the Levites as an inheritance</a:t>
            </a:r>
          </a:p>
        </p:txBody>
      </p:sp>
      <p:sp>
        <p:nvSpPr>
          <p:cNvPr id="4" name="Rectangle 3">
            <a:extLst>
              <a:ext uri="{FF2B5EF4-FFF2-40B4-BE49-F238E27FC236}">
                <a16:creationId xmlns:a16="http://schemas.microsoft.com/office/drawing/2014/main" id="{2ECBB9E0-329D-AD46-B01B-1DB0104B3052}"/>
              </a:ext>
            </a:extLst>
          </p:cNvPr>
          <p:cNvSpPr/>
          <p:nvPr/>
        </p:nvSpPr>
        <p:spPr>
          <a:xfrm>
            <a:off x="8139171" y="2364346"/>
            <a:ext cx="4074192" cy="369332"/>
          </a:xfrm>
          <a:prstGeom prst="rect">
            <a:avLst/>
          </a:prstGeom>
        </p:spPr>
        <p:txBody>
          <a:bodyPr wrap="none">
            <a:spAutoFit/>
          </a:bodyPr>
          <a:lstStyle/>
          <a:p>
            <a:r>
              <a:rPr lang="en-US" dirty="0"/>
              <a:t>Photo by </a:t>
            </a:r>
            <a:r>
              <a:rPr lang="en-US" dirty="0">
                <a:hlinkClick r:id="rId2"/>
              </a:rPr>
              <a:t>Jordan Rowland</a:t>
            </a:r>
            <a:r>
              <a:rPr lang="en-US" dirty="0"/>
              <a:t> on </a:t>
            </a:r>
            <a:r>
              <a:rPr lang="en-US" dirty="0">
                <a:hlinkClick r:id="rId3"/>
              </a:rPr>
              <a:t>Unsplash</a:t>
            </a:r>
            <a:endParaRPr lang="en-US" dirty="0"/>
          </a:p>
        </p:txBody>
      </p:sp>
      <p:pic>
        <p:nvPicPr>
          <p:cNvPr id="9" name="Picture 8" descr="A picture containing person, indoor, hand, close&#10;&#10;Description automatically generated">
            <a:extLst>
              <a:ext uri="{FF2B5EF4-FFF2-40B4-BE49-F238E27FC236}">
                <a16:creationId xmlns:a16="http://schemas.microsoft.com/office/drawing/2014/main" id="{5987B5A0-2D7D-A84E-B465-BCA8A010088B}"/>
              </a:ext>
            </a:extLst>
          </p:cNvPr>
          <p:cNvPicPr>
            <a:picLocks noChangeAspect="1"/>
          </p:cNvPicPr>
          <p:nvPr/>
        </p:nvPicPr>
        <p:blipFill>
          <a:blip r:embed="rId4"/>
          <a:stretch>
            <a:fillRect/>
          </a:stretch>
        </p:blipFill>
        <p:spPr>
          <a:xfrm>
            <a:off x="8905523" y="353001"/>
            <a:ext cx="2947779" cy="1965186"/>
          </a:xfrm>
          <a:prstGeom prst="rect">
            <a:avLst/>
          </a:prstGeom>
        </p:spPr>
      </p:pic>
    </p:spTree>
    <p:extLst>
      <p:ext uri="{BB962C8B-B14F-4D97-AF65-F5344CB8AC3E}">
        <p14:creationId xmlns:p14="http://schemas.microsoft.com/office/powerpoint/2010/main" val="2983241128"/>
      </p:ext>
    </p:extLst>
  </p:cSld>
  <p:clrMapOvr>
    <a:masterClrMapping/>
  </p:clrMapOvr>
  <p:transition spd="med" advTm="495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linds(horizontal)">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blinds(horizontal)">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blinds(horizontal)">
                                      <p:cBhvr>
                                        <p:cTn id="21" dur="500"/>
                                        <p:tgtEl>
                                          <p:spTgt spid="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7">
                                            <p:txEl>
                                              <p:pRg st="6" end="6"/>
                                            </p:txEl>
                                          </p:spTgt>
                                        </p:tgtEl>
                                        <p:attrNameLst>
                                          <p:attrName>style.visibility</p:attrName>
                                        </p:attrNameLst>
                                      </p:cBhvr>
                                      <p:to>
                                        <p:strVal val="visible"/>
                                      </p:to>
                                    </p:set>
                                    <p:animEffect transition="in" filter="blinds(horizontal)">
                                      <p:cBhvr>
                                        <p:cTn id="26"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431" y="191911"/>
            <a:ext cx="6951058" cy="1396919"/>
          </a:xfrm>
        </p:spPr>
        <p:txBody>
          <a:bodyPr/>
          <a:lstStyle/>
          <a:p>
            <a:r>
              <a:rPr lang="en-US" dirty="0">
                <a:latin typeface="+mn-lt"/>
              </a:rPr>
              <a:t>The Tithe of </a:t>
            </a:r>
            <a:br>
              <a:rPr lang="en-US" dirty="0">
                <a:latin typeface="+mn-lt"/>
              </a:rPr>
            </a:br>
            <a:r>
              <a:rPr lang="en-US" dirty="0">
                <a:latin typeface="+mn-lt"/>
              </a:rPr>
              <a:t>Deuteronomy 14:22-27</a:t>
            </a:r>
          </a:p>
        </p:txBody>
      </p:sp>
      <p:sp>
        <p:nvSpPr>
          <p:cNvPr id="5" name="Slide Number Placeholder 4"/>
          <p:cNvSpPr>
            <a:spLocks noGrp="1"/>
          </p:cNvSpPr>
          <p:nvPr>
            <p:ph type="sldNum" sz="quarter" idx="12"/>
          </p:nvPr>
        </p:nvSpPr>
        <p:spPr>
          <a:xfrm>
            <a:off x="3505200" y="6478588"/>
            <a:ext cx="2133600" cy="365125"/>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4E19A28B-B4CE-7A42-946F-2839C3B22B4C}" type="slidenum">
              <a:rPr lang="en-US" smtClean="0"/>
              <a:pPr>
                <a:defRPr/>
              </a:pPr>
              <a:t>14</a:t>
            </a:fld>
            <a:endParaRPr lang="en-US" dirty="0"/>
          </a:p>
        </p:txBody>
      </p:sp>
      <p:sp>
        <p:nvSpPr>
          <p:cNvPr id="3" name="Content Placeholder 2"/>
          <p:cNvSpPr>
            <a:spLocks noGrp="1"/>
          </p:cNvSpPr>
          <p:nvPr>
            <p:ph idx="1"/>
          </p:nvPr>
        </p:nvSpPr>
        <p:spPr>
          <a:xfrm>
            <a:off x="985030" y="2154840"/>
            <a:ext cx="8363680" cy="617973"/>
          </a:xfrm>
        </p:spPr>
        <p:txBody>
          <a:bodyPr/>
          <a:lstStyle/>
          <a:p>
            <a:pPr marL="0" indent="0">
              <a:buNone/>
            </a:pPr>
            <a:r>
              <a:rPr lang="en-US" sz="3600" u="sng" dirty="0"/>
              <a:t>What are characteristics of this tithe?</a:t>
            </a:r>
          </a:p>
          <a:p>
            <a:pPr marL="0" indent="0">
              <a:buNone/>
            </a:pPr>
            <a:endParaRPr lang="en-US" sz="4400" u="sng" dirty="0"/>
          </a:p>
          <a:p>
            <a:pPr marL="0" indent="0">
              <a:buNone/>
            </a:pPr>
            <a:endParaRPr lang="en-US" sz="3600" u="sng" dirty="0"/>
          </a:p>
        </p:txBody>
      </p:sp>
      <p:sp>
        <p:nvSpPr>
          <p:cNvPr id="7" name="Rectangle 6"/>
          <p:cNvSpPr/>
          <p:nvPr/>
        </p:nvSpPr>
        <p:spPr>
          <a:xfrm>
            <a:off x="985030" y="3160495"/>
            <a:ext cx="10439326" cy="3416320"/>
          </a:xfrm>
          <a:prstGeom prst="rect">
            <a:avLst/>
          </a:prstGeom>
        </p:spPr>
        <p:txBody>
          <a:bodyPr wrap="square">
            <a:spAutoFit/>
          </a:bodyPr>
          <a:lstStyle/>
          <a:p>
            <a:pPr marL="342900" lvl="0" indent="-342900">
              <a:buFont typeface="+mj-lt"/>
              <a:buAutoNum type="arabicPeriod"/>
            </a:pPr>
            <a:r>
              <a:rPr lang="en-US" sz="3200" dirty="0"/>
              <a:t> </a:t>
            </a:r>
            <a:r>
              <a:rPr lang="en-US" sz="3600" dirty="0">
                <a:latin typeface="+mj-lt"/>
              </a:rPr>
              <a:t>No reference about giving this tithe to anyone</a:t>
            </a:r>
          </a:p>
          <a:p>
            <a:pPr marL="342900" lvl="0" indent="-342900">
              <a:buFont typeface="+mj-lt"/>
              <a:buAutoNum type="arabicPeriod"/>
            </a:pPr>
            <a:endParaRPr lang="en-US" sz="3600" dirty="0">
              <a:latin typeface="+mj-lt"/>
            </a:endParaRPr>
          </a:p>
          <a:p>
            <a:pPr marL="342900" lvl="0" indent="-342900">
              <a:buFont typeface="+mj-lt"/>
              <a:buAutoNum type="arabicPeriod"/>
            </a:pPr>
            <a:r>
              <a:rPr lang="en-US" sz="3600" dirty="0">
                <a:latin typeface="+mj-lt"/>
              </a:rPr>
              <a:t> It is for the tither to enjoy in the presence of the Lord </a:t>
            </a:r>
          </a:p>
          <a:p>
            <a:pPr marL="342900" lvl="0" indent="-342900">
              <a:buFont typeface="+mj-lt"/>
              <a:buAutoNum type="arabicPeriod"/>
            </a:pPr>
            <a:endParaRPr lang="en-US" sz="3600" dirty="0">
              <a:latin typeface="+mj-lt"/>
            </a:endParaRPr>
          </a:p>
          <a:p>
            <a:pPr marL="342900" lvl="0" indent="-342900">
              <a:buFont typeface="+mj-lt"/>
              <a:buAutoNum type="arabicPeriod"/>
            </a:pPr>
            <a:r>
              <a:rPr lang="en-US" sz="3600" dirty="0">
                <a:latin typeface="+mj-lt"/>
              </a:rPr>
              <a:t> Allowed to exchange for money and can buy whatever we desire</a:t>
            </a:r>
            <a:endParaRPr lang="en-US" sz="5400" dirty="0">
              <a:latin typeface="+mj-lt"/>
            </a:endParaRPr>
          </a:p>
        </p:txBody>
      </p:sp>
      <p:sp>
        <p:nvSpPr>
          <p:cNvPr id="9" name="Rectangle 8">
            <a:extLst>
              <a:ext uri="{FF2B5EF4-FFF2-40B4-BE49-F238E27FC236}">
                <a16:creationId xmlns:a16="http://schemas.microsoft.com/office/drawing/2014/main" id="{99A611F1-C371-7542-A62D-CA5F1FB43323}"/>
              </a:ext>
            </a:extLst>
          </p:cNvPr>
          <p:cNvSpPr/>
          <p:nvPr/>
        </p:nvSpPr>
        <p:spPr>
          <a:xfrm>
            <a:off x="8963379" y="2457971"/>
            <a:ext cx="2569806" cy="369332"/>
          </a:xfrm>
          <a:prstGeom prst="rect">
            <a:avLst/>
          </a:prstGeom>
        </p:spPr>
        <p:txBody>
          <a:bodyPr wrap="none">
            <a:spAutoFit/>
          </a:bodyPr>
          <a:lstStyle/>
          <a:p>
            <a:r>
              <a:rPr lang="en-US" dirty="0"/>
              <a:t>Photo by Tim Pebworth</a:t>
            </a:r>
          </a:p>
        </p:txBody>
      </p:sp>
      <p:pic>
        <p:nvPicPr>
          <p:cNvPr id="10" name="Picture 9" descr="A picture containing text, table, indoor&#10;&#10;Description automatically generated">
            <a:extLst>
              <a:ext uri="{FF2B5EF4-FFF2-40B4-BE49-F238E27FC236}">
                <a16:creationId xmlns:a16="http://schemas.microsoft.com/office/drawing/2014/main" id="{6523FDB4-6ECC-D745-AE91-E04814018D26}"/>
              </a:ext>
            </a:extLst>
          </p:cNvPr>
          <p:cNvPicPr>
            <a:picLocks noChangeAspect="1"/>
          </p:cNvPicPr>
          <p:nvPr/>
        </p:nvPicPr>
        <p:blipFill>
          <a:blip r:embed="rId2"/>
          <a:stretch>
            <a:fillRect/>
          </a:stretch>
        </p:blipFill>
        <p:spPr>
          <a:xfrm>
            <a:off x="8963379" y="281353"/>
            <a:ext cx="2889924" cy="2167443"/>
          </a:xfrm>
          <a:prstGeom prst="rect">
            <a:avLst/>
          </a:prstGeom>
        </p:spPr>
      </p:pic>
    </p:spTree>
    <p:extLst>
      <p:ext uri="{BB962C8B-B14F-4D97-AF65-F5344CB8AC3E}">
        <p14:creationId xmlns:p14="http://schemas.microsoft.com/office/powerpoint/2010/main" val="3835849119"/>
      </p:ext>
    </p:extLst>
  </p:cSld>
  <p:clrMapOvr>
    <a:masterClrMapping/>
  </p:clrMapOvr>
  <p:transition spd="med" advTm="495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linds(horizontal)">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blinds(horizontal)">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blinds(horizontal)">
                                      <p:cBhvr>
                                        <p:cTn id="2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6B679-A3E8-3C4B-BC46-3EFEB8EE5D48}"/>
              </a:ext>
            </a:extLst>
          </p:cNvPr>
          <p:cNvSpPr>
            <a:spLocks noGrp="1"/>
          </p:cNvSpPr>
          <p:nvPr>
            <p:ph type="title"/>
          </p:nvPr>
        </p:nvSpPr>
        <p:spPr/>
        <p:txBody>
          <a:bodyPr/>
          <a:lstStyle/>
          <a:p>
            <a:r>
              <a:rPr lang="en-US" dirty="0">
                <a:latin typeface="+mn-lt"/>
              </a:rPr>
              <a:t>The Place that God Chooses</a:t>
            </a:r>
          </a:p>
        </p:txBody>
      </p:sp>
      <p:sp>
        <p:nvSpPr>
          <p:cNvPr id="4" name="Content Placeholder 3">
            <a:extLst>
              <a:ext uri="{FF2B5EF4-FFF2-40B4-BE49-F238E27FC236}">
                <a16:creationId xmlns:a16="http://schemas.microsoft.com/office/drawing/2014/main" id="{803D72F5-EBCB-D749-9E97-4D14133702E0}"/>
              </a:ext>
            </a:extLst>
          </p:cNvPr>
          <p:cNvSpPr txBox="1">
            <a:spLocks noGrp="1"/>
          </p:cNvSpPr>
          <p:nvPr>
            <p:ph idx="1"/>
          </p:nvPr>
        </p:nvSpPr>
        <p:spPr>
          <a:xfrm>
            <a:off x="838200" y="1904999"/>
            <a:ext cx="5118572" cy="4026552"/>
          </a:xfrm>
          <a:prstGeom prst="rect">
            <a:avLst/>
          </a:prstGeom>
          <a:noFill/>
        </p:spPr>
        <p:txBody>
          <a:bodyPr wrap="square" rtlCol="0">
            <a:spAutoFit/>
          </a:bodyPr>
          <a:lstStyle/>
          <a:p>
            <a:r>
              <a:rPr lang="en-US" sz="3600" dirty="0"/>
              <a:t>Deuteronomy 12:4-7 </a:t>
            </a:r>
          </a:p>
          <a:p>
            <a:endParaRPr lang="en-US" sz="3600" dirty="0"/>
          </a:p>
          <a:p>
            <a:r>
              <a:rPr lang="en-US" sz="3600" dirty="0"/>
              <a:t>Deuteronomy 12:17-18</a:t>
            </a:r>
          </a:p>
          <a:p>
            <a:endParaRPr lang="en-US" sz="3600" dirty="0"/>
          </a:p>
          <a:p>
            <a:r>
              <a:rPr lang="en-US" sz="3600" dirty="0"/>
              <a:t>Deuteronomy 16:16</a:t>
            </a:r>
          </a:p>
        </p:txBody>
      </p:sp>
      <p:pic>
        <p:nvPicPr>
          <p:cNvPr id="6" name="Picture 5" descr="A picture containing grass, sky, outdoor, mountain&#10;&#10;Description automatically generated">
            <a:extLst>
              <a:ext uri="{FF2B5EF4-FFF2-40B4-BE49-F238E27FC236}">
                <a16:creationId xmlns:a16="http://schemas.microsoft.com/office/drawing/2014/main" id="{FFF78308-0720-CB4C-A138-B829D21CD3A9}"/>
              </a:ext>
            </a:extLst>
          </p:cNvPr>
          <p:cNvPicPr>
            <a:picLocks noChangeAspect="1"/>
          </p:cNvPicPr>
          <p:nvPr/>
        </p:nvPicPr>
        <p:blipFill>
          <a:blip r:embed="rId2"/>
          <a:stretch>
            <a:fillRect/>
          </a:stretch>
        </p:blipFill>
        <p:spPr>
          <a:xfrm>
            <a:off x="6404563" y="1658707"/>
            <a:ext cx="5697125" cy="4272844"/>
          </a:xfrm>
          <a:prstGeom prst="rect">
            <a:avLst/>
          </a:prstGeom>
        </p:spPr>
      </p:pic>
      <p:sp>
        <p:nvSpPr>
          <p:cNvPr id="7" name="Rectangle 6">
            <a:extLst>
              <a:ext uri="{FF2B5EF4-FFF2-40B4-BE49-F238E27FC236}">
                <a16:creationId xmlns:a16="http://schemas.microsoft.com/office/drawing/2014/main" id="{C05FB71C-F2B3-2A46-9133-BD2234D81208}"/>
              </a:ext>
            </a:extLst>
          </p:cNvPr>
          <p:cNvSpPr/>
          <p:nvPr/>
        </p:nvSpPr>
        <p:spPr>
          <a:xfrm>
            <a:off x="6404563" y="5931551"/>
            <a:ext cx="2569806" cy="369332"/>
          </a:xfrm>
          <a:prstGeom prst="rect">
            <a:avLst/>
          </a:prstGeom>
        </p:spPr>
        <p:txBody>
          <a:bodyPr wrap="none">
            <a:spAutoFit/>
          </a:bodyPr>
          <a:lstStyle/>
          <a:p>
            <a:r>
              <a:rPr lang="en-US" dirty="0"/>
              <a:t>Photo by Tim Pebworth</a:t>
            </a:r>
          </a:p>
        </p:txBody>
      </p:sp>
    </p:spTree>
    <p:extLst>
      <p:ext uri="{BB962C8B-B14F-4D97-AF65-F5344CB8AC3E}">
        <p14:creationId xmlns:p14="http://schemas.microsoft.com/office/powerpoint/2010/main" val="36999403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02" y="237067"/>
            <a:ext cx="7302569" cy="1418419"/>
          </a:xfrm>
        </p:spPr>
        <p:txBody>
          <a:bodyPr/>
          <a:lstStyle/>
          <a:p>
            <a:r>
              <a:rPr lang="en-US" dirty="0">
                <a:latin typeface="+mn-lt"/>
              </a:rPr>
              <a:t>The Tithe of </a:t>
            </a:r>
            <a:br>
              <a:rPr lang="en-US" dirty="0">
                <a:latin typeface="+mn-lt"/>
              </a:rPr>
            </a:br>
            <a:r>
              <a:rPr lang="en-US" dirty="0">
                <a:latin typeface="+mn-lt"/>
              </a:rPr>
              <a:t>Deuteronomy 14:28-29</a:t>
            </a:r>
          </a:p>
        </p:txBody>
      </p:sp>
      <p:sp>
        <p:nvSpPr>
          <p:cNvPr id="5" name="Slide Number Placeholder 4"/>
          <p:cNvSpPr>
            <a:spLocks noGrp="1"/>
          </p:cNvSpPr>
          <p:nvPr>
            <p:ph type="sldNum" sz="quarter" idx="12"/>
          </p:nvPr>
        </p:nvSpPr>
        <p:spPr>
          <a:xfrm>
            <a:off x="3505200" y="6478588"/>
            <a:ext cx="2133600" cy="365125"/>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4E19A28B-B4CE-7A42-946F-2839C3B22B4C}" type="slidenum">
              <a:rPr lang="en-US" smtClean="0"/>
              <a:pPr>
                <a:defRPr/>
              </a:pPr>
              <a:t>16</a:t>
            </a:fld>
            <a:endParaRPr lang="en-US" dirty="0"/>
          </a:p>
        </p:txBody>
      </p:sp>
      <p:sp>
        <p:nvSpPr>
          <p:cNvPr id="3" name="Content Placeholder 2"/>
          <p:cNvSpPr>
            <a:spLocks noGrp="1"/>
          </p:cNvSpPr>
          <p:nvPr>
            <p:ph idx="1"/>
          </p:nvPr>
        </p:nvSpPr>
        <p:spPr>
          <a:xfrm>
            <a:off x="836602" y="2072828"/>
            <a:ext cx="8363680" cy="617973"/>
          </a:xfrm>
        </p:spPr>
        <p:txBody>
          <a:bodyPr/>
          <a:lstStyle/>
          <a:p>
            <a:pPr marL="0" indent="0">
              <a:buNone/>
            </a:pPr>
            <a:r>
              <a:rPr lang="en-US" sz="3600" u="sng" dirty="0"/>
              <a:t>What are characteristics of this tithe?</a:t>
            </a:r>
          </a:p>
          <a:p>
            <a:pPr marL="0" indent="0">
              <a:buNone/>
            </a:pPr>
            <a:endParaRPr lang="en-US" sz="3600" u="sng" dirty="0"/>
          </a:p>
          <a:p>
            <a:pPr marL="0" indent="0">
              <a:buNone/>
            </a:pPr>
            <a:endParaRPr lang="en-US" sz="3600" u="sng" dirty="0"/>
          </a:p>
        </p:txBody>
      </p:sp>
      <p:sp>
        <p:nvSpPr>
          <p:cNvPr id="7" name="Rectangle 6"/>
          <p:cNvSpPr/>
          <p:nvPr/>
        </p:nvSpPr>
        <p:spPr>
          <a:xfrm>
            <a:off x="836602" y="3121720"/>
            <a:ext cx="10181354" cy="3662541"/>
          </a:xfrm>
          <a:prstGeom prst="rect">
            <a:avLst/>
          </a:prstGeom>
        </p:spPr>
        <p:txBody>
          <a:bodyPr wrap="square">
            <a:spAutoFit/>
          </a:bodyPr>
          <a:lstStyle/>
          <a:p>
            <a:pPr marL="342900" indent="-342900">
              <a:buFont typeface="+mj-lt"/>
              <a:buAutoNum type="arabicPeriod"/>
            </a:pPr>
            <a:r>
              <a:rPr lang="en-US" sz="4000" dirty="0">
                <a:latin typeface="+mj-lt"/>
              </a:rPr>
              <a:t> It is to be stored in your town so that the Levites, minorities (strangers), the fatherless and widow can be cared for</a:t>
            </a:r>
          </a:p>
          <a:p>
            <a:pPr marL="342900" indent="-342900">
              <a:buFont typeface="+mj-lt"/>
              <a:buAutoNum type="arabicPeriod"/>
            </a:pPr>
            <a:endParaRPr lang="en-US" sz="4000" dirty="0">
              <a:latin typeface="+mj-lt"/>
            </a:endParaRPr>
          </a:p>
          <a:p>
            <a:pPr marL="342900" indent="-342900">
              <a:buFont typeface="+mj-lt"/>
              <a:buAutoNum type="arabicPeriod"/>
            </a:pPr>
            <a:r>
              <a:rPr lang="en-US" sz="4000" dirty="0">
                <a:latin typeface="+mj-lt"/>
              </a:rPr>
              <a:t> It was given so that the giver might be blessed</a:t>
            </a:r>
          </a:p>
          <a:p>
            <a:pPr marL="342900" indent="-342900">
              <a:buFont typeface="+mj-lt"/>
              <a:buAutoNum type="arabicPeriod"/>
            </a:pPr>
            <a:endParaRPr lang="en-US" sz="3200" dirty="0"/>
          </a:p>
        </p:txBody>
      </p:sp>
      <p:pic>
        <p:nvPicPr>
          <p:cNvPr id="6" name="Picture 5" descr="A picture containing person, outdoor&#10;&#10;Description automatically generated">
            <a:extLst>
              <a:ext uri="{FF2B5EF4-FFF2-40B4-BE49-F238E27FC236}">
                <a16:creationId xmlns:a16="http://schemas.microsoft.com/office/drawing/2014/main" id="{940B504A-207E-6443-9FD2-6D2D75717D19}"/>
              </a:ext>
            </a:extLst>
          </p:cNvPr>
          <p:cNvPicPr>
            <a:picLocks noChangeAspect="1"/>
          </p:cNvPicPr>
          <p:nvPr/>
        </p:nvPicPr>
        <p:blipFill>
          <a:blip r:embed="rId2"/>
          <a:stretch>
            <a:fillRect/>
          </a:stretch>
        </p:blipFill>
        <p:spPr>
          <a:xfrm>
            <a:off x="8701207" y="237067"/>
            <a:ext cx="3200400" cy="2133600"/>
          </a:xfrm>
          <a:prstGeom prst="rect">
            <a:avLst/>
          </a:prstGeom>
        </p:spPr>
      </p:pic>
      <p:sp>
        <p:nvSpPr>
          <p:cNvPr id="10" name="Rectangle 9">
            <a:extLst>
              <a:ext uri="{FF2B5EF4-FFF2-40B4-BE49-F238E27FC236}">
                <a16:creationId xmlns:a16="http://schemas.microsoft.com/office/drawing/2014/main" id="{1DBF0B19-7893-5341-B3C0-177E6A4BA09D}"/>
              </a:ext>
            </a:extLst>
          </p:cNvPr>
          <p:cNvSpPr/>
          <p:nvPr/>
        </p:nvSpPr>
        <p:spPr>
          <a:xfrm>
            <a:off x="8489019" y="2506135"/>
            <a:ext cx="3624775" cy="369332"/>
          </a:xfrm>
          <a:prstGeom prst="rect">
            <a:avLst/>
          </a:prstGeom>
        </p:spPr>
        <p:txBody>
          <a:bodyPr wrap="none">
            <a:spAutoFit/>
          </a:bodyPr>
          <a:lstStyle/>
          <a:p>
            <a:r>
              <a:rPr lang="en-US" dirty="0"/>
              <a:t>Photo by </a:t>
            </a:r>
            <a:r>
              <a:rPr lang="en-US" dirty="0">
                <a:hlinkClick r:id="rId3"/>
              </a:rPr>
              <a:t>Kat Yukawa</a:t>
            </a:r>
            <a:r>
              <a:rPr lang="en-US" dirty="0"/>
              <a:t> on </a:t>
            </a:r>
            <a:r>
              <a:rPr lang="en-US" dirty="0">
                <a:hlinkClick r:id="rId4"/>
              </a:rPr>
              <a:t>Unsplash</a:t>
            </a:r>
            <a:endParaRPr lang="en-US" dirty="0"/>
          </a:p>
        </p:txBody>
      </p:sp>
    </p:spTree>
    <p:extLst>
      <p:ext uri="{BB962C8B-B14F-4D97-AF65-F5344CB8AC3E}">
        <p14:creationId xmlns:p14="http://schemas.microsoft.com/office/powerpoint/2010/main" val="125549523"/>
      </p:ext>
    </p:extLst>
  </p:cSld>
  <p:clrMapOvr>
    <a:masterClrMapping/>
  </p:clrMapOvr>
  <p:transition spd="med" advTm="495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linds(horizontal)">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blinds(horizontal)">
                                      <p:cBhvr>
                                        <p:cTn id="1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7" y="525125"/>
            <a:ext cx="5752549" cy="2505143"/>
          </a:xfrm>
        </p:spPr>
        <p:txBody>
          <a:bodyPr/>
          <a:lstStyle/>
          <a:p>
            <a:r>
              <a:rPr lang="en-US" dirty="0">
                <a:latin typeface="+mn-lt"/>
              </a:rPr>
              <a:t>One or Three Tithes?</a:t>
            </a:r>
            <a:br>
              <a:rPr lang="en-US" sz="3400" dirty="0"/>
            </a:br>
            <a:br>
              <a:rPr lang="en-US" sz="3400" dirty="0"/>
            </a:br>
            <a:r>
              <a:rPr lang="en-US" sz="3400" dirty="0"/>
              <a:t>A Key Source on Jewish Practices in the 1</a:t>
            </a:r>
            <a:r>
              <a:rPr lang="en-US" sz="3400" baseline="30000" dirty="0"/>
              <a:t>st</a:t>
            </a:r>
            <a:r>
              <a:rPr lang="en-US" sz="3400" dirty="0"/>
              <a:t> Century A.D.</a:t>
            </a:r>
          </a:p>
        </p:txBody>
      </p:sp>
      <p:sp>
        <p:nvSpPr>
          <p:cNvPr id="5" name="Slide Number Placeholder 4"/>
          <p:cNvSpPr>
            <a:spLocks noGrp="1"/>
          </p:cNvSpPr>
          <p:nvPr>
            <p:ph type="sldNum" sz="quarter" idx="12"/>
          </p:nvPr>
        </p:nvSpPr>
        <p:spPr>
          <a:xfrm>
            <a:off x="3505200" y="6478588"/>
            <a:ext cx="2133600" cy="365125"/>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4E19A28B-B4CE-7A42-946F-2839C3B22B4C}" type="slidenum">
              <a:rPr lang="en-US" smtClean="0"/>
              <a:pPr>
                <a:defRPr/>
              </a:pPr>
              <a:t>17</a:t>
            </a:fld>
            <a:endParaRPr lang="en-US" dirty="0"/>
          </a:p>
        </p:txBody>
      </p:sp>
      <p:sp>
        <p:nvSpPr>
          <p:cNvPr id="4" name="Rectangle 3"/>
          <p:cNvSpPr/>
          <p:nvPr/>
        </p:nvSpPr>
        <p:spPr>
          <a:xfrm>
            <a:off x="799224" y="3121719"/>
            <a:ext cx="8789004" cy="3477875"/>
          </a:xfrm>
          <a:prstGeom prst="rect">
            <a:avLst/>
          </a:prstGeom>
        </p:spPr>
        <p:txBody>
          <a:bodyPr wrap="square">
            <a:spAutoFit/>
          </a:bodyPr>
          <a:lstStyle/>
          <a:p>
            <a:r>
              <a:rPr lang="en-US" sz="3200" dirty="0">
                <a:latin typeface="+mj-lt"/>
              </a:rPr>
              <a:t>“Let there be taken out of your fruits a tenth, besides that which you have allotted to give to the priests and Levites. This you may indeed sell in the country, but it is to be used in those feasts and sacrifices that are to be celebrated in the holy city” (Antiquities of the Jews, book 4, chapter 8, section 8).</a:t>
            </a:r>
          </a:p>
          <a:p>
            <a:endParaRPr lang="en-US" sz="2800" dirty="0"/>
          </a:p>
        </p:txBody>
      </p:sp>
      <p:pic>
        <p:nvPicPr>
          <p:cNvPr id="7" name="Picture 6"/>
          <p:cNvPicPr>
            <a:picLocks noChangeAspect="1"/>
          </p:cNvPicPr>
          <p:nvPr/>
        </p:nvPicPr>
        <p:blipFill>
          <a:blip r:embed="rId2"/>
          <a:stretch>
            <a:fillRect/>
          </a:stretch>
        </p:blipFill>
        <p:spPr>
          <a:xfrm>
            <a:off x="9588228" y="1614378"/>
            <a:ext cx="2324100" cy="3492500"/>
          </a:xfrm>
          <a:prstGeom prst="rect">
            <a:avLst/>
          </a:prstGeom>
        </p:spPr>
      </p:pic>
    </p:spTree>
    <p:extLst>
      <p:ext uri="{BB962C8B-B14F-4D97-AF65-F5344CB8AC3E}">
        <p14:creationId xmlns:p14="http://schemas.microsoft.com/office/powerpoint/2010/main" val="17910478"/>
      </p:ext>
    </p:extLst>
  </p:cSld>
  <p:clrMapOvr>
    <a:masterClrMapping/>
  </p:clrMapOvr>
  <p:transition spd="med" advTm="4958">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760" y="261230"/>
            <a:ext cx="5951385" cy="2719253"/>
          </a:xfrm>
        </p:spPr>
        <p:txBody>
          <a:bodyPr/>
          <a:lstStyle/>
          <a:p>
            <a:r>
              <a:rPr lang="en-US" dirty="0">
                <a:latin typeface="+mn-lt"/>
              </a:rPr>
              <a:t>One or Three Tithes?</a:t>
            </a:r>
            <a:br>
              <a:rPr lang="en-US" sz="3400" dirty="0"/>
            </a:br>
            <a:br>
              <a:rPr lang="en-US" sz="3400" dirty="0"/>
            </a:br>
            <a:r>
              <a:rPr lang="en-US" sz="3400" dirty="0"/>
              <a:t>A Key Source on Jewish Practices in the 1</a:t>
            </a:r>
            <a:r>
              <a:rPr lang="en-US" sz="3400" baseline="30000" dirty="0"/>
              <a:t>st</a:t>
            </a:r>
            <a:r>
              <a:rPr lang="en-US" sz="3400" dirty="0"/>
              <a:t> Century A.D.</a:t>
            </a:r>
          </a:p>
        </p:txBody>
      </p:sp>
      <p:sp>
        <p:nvSpPr>
          <p:cNvPr id="5" name="Slide Number Placeholder 4"/>
          <p:cNvSpPr>
            <a:spLocks noGrp="1"/>
          </p:cNvSpPr>
          <p:nvPr>
            <p:ph type="sldNum" sz="quarter" idx="12"/>
          </p:nvPr>
        </p:nvSpPr>
        <p:spPr>
          <a:xfrm>
            <a:off x="3505200" y="6478588"/>
            <a:ext cx="2133600" cy="365125"/>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4E19A28B-B4CE-7A42-946F-2839C3B22B4C}" type="slidenum">
              <a:rPr lang="en-US" smtClean="0"/>
              <a:pPr>
                <a:defRPr/>
              </a:pPr>
              <a:t>18</a:t>
            </a:fld>
            <a:endParaRPr lang="en-US" dirty="0"/>
          </a:p>
        </p:txBody>
      </p:sp>
      <p:sp>
        <p:nvSpPr>
          <p:cNvPr id="6" name="Content Placeholder 2"/>
          <p:cNvSpPr>
            <a:spLocks noGrp="1"/>
          </p:cNvSpPr>
          <p:nvPr>
            <p:ph idx="1"/>
          </p:nvPr>
        </p:nvSpPr>
        <p:spPr>
          <a:xfrm>
            <a:off x="889760" y="3254385"/>
            <a:ext cx="8515626" cy="3150474"/>
          </a:xfrm>
        </p:spPr>
        <p:txBody>
          <a:bodyPr/>
          <a:lstStyle/>
          <a:p>
            <a:pPr marL="0" indent="0">
              <a:buNone/>
            </a:pPr>
            <a:r>
              <a:rPr lang="en-US" sz="3200" dirty="0"/>
              <a:t>“Besides those two tithes, which I already said you are to pay every year, the one for the Levites, the other for festivals, you are to bring every third year a third tithe to be distributed to those that want; to women also that are widows, and to children that are orphans” (Antiquities of the Jews, book 4, chapter 8, section 22)</a:t>
            </a:r>
          </a:p>
        </p:txBody>
      </p:sp>
      <p:pic>
        <p:nvPicPr>
          <p:cNvPr id="7" name="Picture 6"/>
          <p:cNvPicPr>
            <a:picLocks noChangeAspect="1"/>
          </p:cNvPicPr>
          <p:nvPr/>
        </p:nvPicPr>
        <p:blipFill>
          <a:blip r:embed="rId2"/>
          <a:stretch>
            <a:fillRect/>
          </a:stretch>
        </p:blipFill>
        <p:spPr>
          <a:xfrm>
            <a:off x="9543072" y="1434972"/>
            <a:ext cx="2324100" cy="3492500"/>
          </a:xfrm>
          <a:prstGeom prst="rect">
            <a:avLst/>
          </a:prstGeom>
        </p:spPr>
      </p:pic>
    </p:spTree>
    <p:extLst>
      <p:ext uri="{BB962C8B-B14F-4D97-AF65-F5344CB8AC3E}">
        <p14:creationId xmlns:p14="http://schemas.microsoft.com/office/powerpoint/2010/main" val="4292475126"/>
      </p:ext>
    </p:extLst>
  </p:cSld>
  <p:clrMapOvr>
    <a:masterClrMapping/>
  </p:clrMapOvr>
  <p:transition spd="med" advTm="4958">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406186-7C6D-7C4A-BB95-03D725AE0354}"/>
              </a:ext>
            </a:extLst>
          </p:cNvPr>
          <p:cNvSpPr>
            <a:spLocks noGrp="1"/>
          </p:cNvSpPr>
          <p:nvPr>
            <p:ph idx="1"/>
          </p:nvPr>
        </p:nvSpPr>
        <p:spPr>
          <a:xfrm>
            <a:off x="951089" y="2774240"/>
            <a:ext cx="10515600" cy="2520246"/>
          </a:xfrm>
        </p:spPr>
        <p:txBody>
          <a:bodyPr/>
          <a:lstStyle/>
          <a:p>
            <a:pPr marL="0" indent="0" algn="ctr">
              <a:buNone/>
            </a:pPr>
            <a:r>
              <a:rPr lang="en-US" sz="8000" dirty="0"/>
              <a:t>Should Christians Tithe and, if so, to whom?</a:t>
            </a:r>
          </a:p>
        </p:txBody>
      </p:sp>
    </p:spTree>
    <p:extLst>
      <p:ext uri="{BB962C8B-B14F-4D97-AF65-F5344CB8AC3E}">
        <p14:creationId xmlns:p14="http://schemas.microsoft.com/office/powerpoint/2010/main" val="105445971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3505200" y="6478588"/>
            <a:ext cx="2133600" cy="365125"/>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4E19A28B-B4CE-7A42-946F-2839C3B22B4C}" type="slidenum">
              <a:rPr lang="en-US" smtClean="0"/>
              <a:pPr>
                <a:defRPr/>
              </a:pPr>
              <a:t>2</a:t>
            </a:fld>
            <a:endParaRPr lang="en-US" dirty="0"/>
          </a:p>
        </p:txBody>
      </p:sp>
      <p:pic>
        <p:nvPicPr>
          <p:cNvPr id="7" name="Content Placeholder 6" descr="A picture containing person, person, outdoor&#10;&#10;Description automatically generated">
            <a:extLst>
              <a:ext uri="{FF2B5EF4-FFF2-40B4-BE49-F238E27FC236}">
                <a16:creationId xmlns:a16="http://schemas.microsoft.com/office/drawing/2014/main" id="{746ACD10-84E3-C547-90BC-6D6CA7DBBEC3}"/>
              </a:ext>
            </a:extLst>
          </p:cNvPr>
          <p:cNvPicPr>
            <a:picLocks noGrp="1" noChangeAspect="1"/>
          </p:cNvPicPr>
          <p:nvPr>
            <p:ph idx="1"/>
          </p:nvPr>
        </p:nvPicPr>
        <p:blipFill>
          <a:blip r:embed="rId2"/>
          <a:stretch>
            <a:fillRect/>
          </a:stretch>
        </p:blipFill>
        <p:spPr>
          <a:xfrm>
            <a:off x="6096000" y="1530400"/>
            <a:ext cx="5695799" cy="3797200"/>
          </a:xfrm>
        </p:spPr>
      </p:pic>
      <p:sp>
        <p:nvSpPr>
          <p:cNvPr id="3" name="Rectangle 2">
            <a:extLst>
              <a:ext uri="{FF2B5EF4-FFF2-40B4-BE49-F238E27FC236}">
                <a16:creationId xmlns:a16="http://schemas.microsoft.com/office/drawing/2014/main" id="{D2432BC3-0778-8445-A93D-A241DEBC3BD9}"/>
              </a:ext>
            </a:extLst>
          </p:cNvPr>
          <p:cNvSpPr/>
          <p:nvPr/>
        </p:nvSpPr>
        <p:spPr>
          <a:xfrm>
            <a:off x="6317976" y="5345741"/>
            <a:ext cx="3844258" cy="369332"/>
          </a:xfrm>
          <a:prstGeom prst="rect">
            <a:avLst/>
          </a:prstGeom>
        </p:spPr>
        <p:txBody>
          <a:bodyPr wrap="none">
            <a:spAutoFit/>
          </a:bodyPr>
          <a:lstStyle/>
          <a:p>
            <a:r>
              <a:rPr lang="en-US" dirty="0"/>
              <a:t>Photo by </a:t>
            </a:r>
            <a:r>
              <a:rPr lang="en-US" dirty="0">
                <a:hlinkClick r:id="rId3"/>
              </a:rPr>
              <a:t>Amadeo Valar</a:t>
            </a:r>
            <a:r>
              <a:rPr lang="en-US" dirty="0"/>
              <a:t> on </a:t>
            </a:r>
            <a:r>
              <a:rPr lang="en-US" dirty="0">
                <a:hlinkClick r:id="rId4"/>
              </a:rPr>
              <a:t>Unsplash</a:t>
            </a:r>
            <a:endParaRPr lang="en-US" dirty="0"/>
          </a:p>
        </p:txBody>
      </p:sp>
      <p:sp>
        <p:nvSpPr>
          <p:cNvPr id="8" name="Title 1">
            <a:extLst>
              <a:ext uri="{FF2B5EF4-FFF2-40B4-BE49-F238E27FC236}">
                <a16:creationId xmlns:a16="http://schemas.microsoft.com/office/drawing/2014/main" id="{1E3E959E-7E62-2740-900A-F1D60A4B1879}"/>
              </a:ext>
            </a:extLst>
          </p:cNvPr>
          <p:cNvSpPr>
            <a:spLocks noGrp="1"/>
          </p:cNvSpPr>
          <p:nvPr>
            <p:ph type="title"/>
          </p:nvPr>
        </p:nvSpPr>
        <p:spPr>
          <a:xfrm>
            <a:off x="400201" y="619681"/>
            <a:ext cx="5238599" cy="1144588"/>
          </a:xfrm>
        </p:spPr>
        <p:txBody>
          <a:bodyPr/>
          <a:lstStyle/>
          <a:p>
            <a:pPr algn="ctr"/>
            <a:r>
              <a:rPr lang="en-US" dirty="0">
                <a:latin typeface="+mn-lt"/>
              </a:rPr>
              <a:t>The Face of Tithing</a:t>
            </a:r>
          </a:p>
        </p:txBody>
      </p:sp>
      <p:sp>
        <p:nvSpPr>
          <p:cNvPr id="6" name="Rectangle 5">
            <a:extLst>
              <a:ext uri="{FF2B5EF4-FFF2-40B4-BE49-F238E27FC236}">
                <a16:creationId xmlns:a16="http://schemas.microsoft.com/office/drawing/2014/main" id="{80366725-990E-1441-A651-BE2D1A92E62B}"/>
              </a:ext>
            </a:extLst>
          </p:cNvPr>
          <p:cNvSpPr/>
          <p:nvPr/>
        </p:nvSpPr>
        <p:spPr bwMode="auto">
          <a:xfrm>
            <a:off x="400201" y="2056982"/>
            <a:ext cx="5473825" cy="41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p>
            <a:pPr marL="514350" indent="-514350" fontAlgn="base">
              <a:lnSpc>
                <a:spcPct val="90000"/>
              </a:lnSpc>
              <a:spcBef>
                <a:spcPts val="2800"/>
              </a:spcBef>
              <a:spcAft>
                <a:spcPct val="0"/>
              </a:spcAft>
              <a:buFont typeface="+mj-lt"/>
              <a:buAutoNum type="arabicPeriod"/>
            </a:pPr>
            <a:r>
              <a:rPr lang="en-US" sz="3200" kern="1200" dirty="0">
                <a:latin typeface="Garamond" charset="0"/>
                <a:ea typeface="+mn-ea"/>
                <a:cs typeface="+mn-cs"/>
              </a:rPr>
              <a:t>Proclamation of the Gospel </a:t>
            </a:r>
          </a:p>
          <a:p>
            <a:pPr marL="514350" indent="-514350" fontAlgn="base">
              <a:lnSpc>
                <a:spcPct val="90000"/>
              </a:lnSpc>
              <a:spcBef>
                <a:spcPts val="2800"/>
              </a:spcBef>
              <a:spcAft>
                <a:spcPct val="0"/>
              </a:spcAft>
              <a:buFont typeface="+mj-lt"/>
              <a:buAutoNum type="arabicPeriod"/>
            </a:pPr>
            <a:r>
              <a:rPr lang="en-US" sz="3200" dirty="0">
                <a:latin typeface="Garamond" charset="0"/>
              </a:rPr>
              <a:t>Ministers to care and teach</a:t>
            </a:r>
            <a:endParaRPr lang="en-US" sz="3200" kern="1200" dirty="0">
              <a:latin typeface="Garamond" charset="0"/>
              <a:ea typeface="+mn-ea"/>
              <a:cs typeface="+mn-cs"/>
            </a:endParaRPr>
          </a:p>
          <a:p>
            <a:pPr marL="514350" indent="-514350" fontAlgn="base">
              <a:lnSpc>
                <a:spcPct val="90000"/>
              </a:lnSpc>
              <a:spcBef>
                <a:spcPts val="2800"/>
              </a:spcBef>
              <a:spcAft>
                <a:spcPct val="0"/>
              </a:spcAft>
              <a:buFont typeface="+mj-lt"/>
              <a:buAutoNum type="arabicPeriod"/>
            </a:pPr>
            <a:r>
              <a:rPr lang="en-US" sz="3200" dirty="0">
                <a:latin typeface="Garamond" charset="0"/>
              </a:rPr>
              <a:t>Direct financial </a:t>
            </a:r>
            <a:r>
              <a:rPr lang="en-US" sz="3200" kern="1200" dirty="0">
                <a:latin typeface="Garamond" charset="0"/>
                <a:ea typeface="+mn-ea"/>
                <a:cs typeface="+mn-cs"/>
              </a:rPr>
              <a:t>assistance</a:t>
            </a:r>
          </a:p>
          <a:p>
            <a:pPr marL="514350" indent="-514350" fontAlgn="base">
              <a:lnSpc>
                <a:spcPct val="90000"/>
              </a:lnSpc>
              <a:spcBef>
                <a:spcPts val="2800"/>
              </a:spcBef>
              <a:spcAft>
                <a:spcPct val="0"/>
              </a:spcAft>
              <a:buFont typeface="+mj-lt"/>
              <a:buAutoNum type="arabicPeriod"/>
            </a:pPr>
            <a:r>
              <a:rPr lang="en-US" sz="3200" kern="1200" dirty="0">
                <a:latin typeface="Garamond" charset="0"/>
                <a:ea typeface="+mn-ea"/>
                <a:cs typeface="+mn-cs"/>
              </a:rPr>
              <a:t>Help for the Feast of Tabernacles</a:t>
            </a:r>
          </a:p>
          <a:p>
            <a:pPr marL="514350" indent="-514350" fontAlgn="base">
              <a:lnSpc>
                <a:spcPct val="90000"/>
              </a:lnSpc>
              <a:spcBef>
                <a:spcPts val="2800"/>
              </a:spcBef>
              <a:spcAft>
                <a:spcPct val="0"/>
              </a:spcAft>
              <a:buFont typeface="+mj-lt"/>
              <a:buAutoNum type="arabicPeriod"/>
            </a:pPr>
            <a:r>
              <a:rPr lang="en-US" sz="3200" dirty="0">
                <a:latin typeface="Garamond" charset="0"/>
              </a:rPr>
              <a:t>The First fruits who care</a:t>
            </a:r>
            <a:endParaRPr lang="en-US" sz="3200" kern="1200" dirty="0">
              <a:latin typeface="Garamond" charset="0"/>
              <a:ea typeface="+mn-ea"/>
              <a:cs typeface="+mn-cs"/>
            </a:endParaRPr>
          </a:p>
          <a:p>
            <a:pPr fontAlgn="base">
              <a:lnSpc>
                <a:spcPct val="90000"/>
              </a:lnSpc>
              <a:spcBef>
                <a:spcPts val="2800"/>
              </a:spcBef>
              <a:spcAft>
                <a:spcPct val="0"/>
              </a:spcAft>
            </a:pPr>
            <a:endParaRPr lang="en-US" sz="3200" kern="1200" dirty="0">
              <a:latin typeface="Garamond" charset="0"/>
              <a:ea typeface="+mn-ea"/>
              <a:cs typeface="+mn-cs"/>
            </a:endParaRPr>
          </a:p>
        </p:txBody>
      </p:sp>
    </p:spTree>
    <p:extLst>
      <p:ext uri="{BB962C8B-B14F-4D97-AF65-F5344CB8AC3E}">
        <p14:creationId xmlns:p14="http://schemas.microsoft.com/office/powerpoint/2010/main" val="575127292"/>
      </p:ext>
    </p:extLst>
  </p:cSld>
  <p:clrMapOvr>
    <a:masterClrMapping/>
  </p:clrMapOvr>
  <p:transition spd="med" advTm="4958">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996" y="366822"/>
            <a:ext cx="7458804" cy="1356239"/>
          </a:xfrm>
        </p:spPr>
        <p:txBody>
          <a:bodyPr/>
          <a:lstStyle/>
          <a:p>
            <a:r>
              <a:rPr lang="en-US" dirty="0">
                <a:latin typeface="+mn-lt"/>
              </a:rPr>
              <a:t>Tithing Commanded for Christians Today</a:t>
            </a:r>
          </a:p>
        </p:txBody>
      </p:sp>
      <p:sp>
        <p:nvSpPr>
          <p:cNvPr id="3" name="Content Placeholder 2"/>
          <p:cNvSpPr>
            <a:spLocks noGrp="1"/>
          </p:cNvSpPr>
          <p:nvPr>
            <p:ph idx="1"/>
          </p:nvPr>
        </p:nvSpPr>
        <p:spPr>
          <a:xfrm>
            <a:off x="868419" y="1957386"/>
            <a:ext cx="8865399" cy="3529721"/>
          </a:xfrm>
        </p:spPr>
        <p:txBody>
          <a:bodyPr/>
          <a:lstStyle/>
          <a:p>
            <a:endParaRPr lang="en-US" sz="4000" dirty="0"/>
          </a:p>
          <a:p>
            <a:r>
              <a:rPr lang="en-US" sz="4000" dirty="0"/>
              <a:t>Matthew 23:23</a:t>
            </a:r>
          </a:p>
          <a:p>
            <a:pPr lvl="1"/>
            <a:r>
              <a:rPr lang="en-US" sz="4000" dirty="0">
                <a:latin typeface="+mj-lt"/>
              </a:rPr>
              <a:t>“…without leaving the others undone.”</a:t>
            </a:r>
          </a:p>
        </p:txBody>
      </p:sp>
      <p:sp>
        <p:nvSpPr>
          <p:cNvPr id="5" name="Slide Number Placeholder 4"/>
          <p:cNvSpPr>
            <a:spLocks noGrp="1"/>
          </p:cNvSpPr>
          <p:nvPr>
            <p:ph type="sldNum" sz="quarter" idx="12"/>
          </p:nvPr>
        </p:nvSpPr>
        <p:spPr>
          <a:xfrm>
            <a:off x="3505200" y="6478588"/>
            <a:ext cx="2133600" cy="365125"/>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4E19A28B-B4CE-7A42-946F-2839C3B22B4C}" type="slidenum">
              <a:rPr lang="en-US" smtClean="0"/>
              <a:pPr>
                <a:defRPr/>
              </a:pPr>
              <a:t>20</a:t>
            </a:fld>
            <a:endParaRPr lang="en-US" dirty="0"/>
          </a:p>
        </p:txBody>
      </p:sp>
      <p:pic>
        <p:nvPicPr>
          <p:cNvPr id="4" name="Picture 3"/>
          <p:cNvPicPr>
            <a:picLocks noChangeAspect="1"/>
          </p:cNvPicPr>
          <p:nvPr/>
        </p:nvPicPr>
        <p:blipFill>
          <a:blip r:embed="rId2"/>
          <a:stretch>
            <a:fillRect/>
          </a:stretch>
        </p:blipFill>
        <p:spPr>
          <a:xfrm>
            <a:off x="8587436" y="366822"/>
            <a:ext cx="3289300" cy="2463800"/>
          </a:xfrm>
          <a:prstGeom prst="rect">
            <a:avLst/>
          </a:prstGeom>
        </p:spPr>
      </p:pic>
    </p:spTree>
    <p:extLst>
      <p:ext uri="{BB962C8B-B14F-4D97-AF65-F5344CB8AC3E}">
        <p14:creationId xmlns:p14="http://schemas.microsoft.com/office/powerpoint/2010/main" val="3654505908"/>
      </p:ext>
    </p:extLst>
  </p:cSld>
  <p:clrMapOvr>
    <a:masterClrMapping/>
  </p:clrMapOvr>
  <p:transition spd="med" advTm="4958">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397" y="688622"/>
            <a:ext cx="5855781" cy="1021804"/>
          </a:xfrm>
        </p:spPr>
        <p:txBody>
          <a:bodyPr/>
          <a:lstStyle/>
          <a:p>
            <a:r>
              <a:rPr lang="en-US" dirty="0">
                <a:latin typeface="+mn-lt"/>
              </a:rPr>
              <a:t>To Whom Do We Tithe?</a:t>
            </a:r>
          </a:p>
        </p:txBody>
      </p:sp>
      <p:sp>
        <p:nvSpPr>
          <p:cNvPr id="3" name="Content Placeholder 2"/>
          <p:cNvSpPr>
            <a:spLocks noGrp="1"/>
          </p:cNvSpPr>
          <p:nvPr>
            <p:ph idx="1"/>
          </p:nvPr>
        </p:nvSpPr>
        <p:spPr>
          <a:xfrm>
            <a:off x="1636064" y="1369384"/>
            <a:ext cx="8865399" cy="4986967"/>
          </a:xfrm>
        </p:spPr>
        <p:txBody>
          <a:bodyPr/>
          <a:lstStyle/>
          <a:p>
            <a:endParaRPr lang="en-US" dirty="0"/>
          </a:p>
          <a:p>
            <a:endParaRPr lang="en-US" dirty="0"/>
          </a:p>
        </p:txBody>
      </p:sp>
      <p:sp>
        <p:nvSpPr>
          <p:cNvPr id="5" name="Slide Number Placeholder 4"/>
          <p:cNvSpPr>
            <a:spLocks noGrp="1"/>
          </p:cNvSpPr>
          <p:nvPr>
            <p:ph type="sldNum" sz="quarter" idx="12"/>
          </p:nvPr>
        </p:nvSpPr>
        <p:spPr>
          <a:xfrm>
            <a:off x="3505200" y="6478588"/>
            <a:ext cx="2133600" cy="365125"/>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4E19A28B-B4CE-7A42-946F-2839C3B22B4C}" type="slidenum">
              <a:rPr lang="en-US" smtClean="0"/>
              <a:pPr>
                <a:defRPr/>
              </a:pPr>
              <a:t>21</a:t>
            </a:fld>
            <a:endParaRPr lang="en-US" dirty="0"/>
          </a:p>
        </p:txBody>
      </p:sp>
      <p:sp>
        <p:nvSpPr>
          <p:cNvPr id="8" name="Content Placeholder 2"/>
          <p:cNvSpPr txBox="1">
            <a:spLocks/>
          </p:cNvSpPr>
          <p:nvPr/>
        </p:nvSpPr>
        <p:spPr>
          <a:xfrm>
            <a:off x="595649" y="1787779"/>
            <a:ext cx="9826791" cy="4568572"/>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p>
          <a:p>
            <a:r>
              <a:rPr lang="en-US" sz="4000" dirty="0">
                <a:latin typeface="+mj-lt"/>
              </a:rPr>
              <a:t>Hebrews 7:1-14</a:t>
            </a:r>
          </a:p>
          <a:p>
            <a:pPr marL="457200" lvl="1" indent="0">
              <a:buNone/>
            </a:pPr>
            <a:r>
              <a:rPr lang="en-US" sz="3600" dirty="0">
                <a:latin typeface="+mj-lt"/>
              </a:rPr>
              <a:t>“Even Levi, who receives tithes, paid tithes through Abraham, so to speak, for he was still in the loins of his father when Melchizedek met him.”</a:t>
            </a:r>
          </a:p>
          <a:p>
            <a:pPr marL="457200" lvl="1" indent="0">
              <a:buNone/>
            </a:pPr>
            <a:endParaRPr lang="en-US" sz="3600" dirty="0">
              <a:latin typeface="+mj-lt"/>
            </a:endParaRPr>
          </a:p>
          <a:p>
            <a:pPr marL="457200" lvl="1" indent="0">
              <a:buNone/>
            </a:pPr>
            <a:r>
              <a:rPr lang="en-US" sz="3600" dirty="0">
                <a:latin typeface="+mj-lt"/>
              </a:rPr>
              <a:t>					See also Matthew 28:18-20</a:t>
            </a:r>
          </a:p>
          <a:p>
            <a:pPr marL="3657600" lvl="8" indent="0">
              <a:buNone/>
            </a:pPr>
            <a:r>
              <a:rPr lang="en-US" sz="3200" dirty="0"/>
              <a:t>	</a:t>
            </a:r>
          </a:p>
        </p:txBody>
      </p:sp>
      <p:sp>
        <p:nvSpPr>
          <p:cNvPr id="4" name="Rectangle 3">
            <a:extLst>
              <a:ext uri="{FF2B5EF4-FFF2-40B4-BE49-F238E27FC236}">
                <a16:creationId xmlns:a16="http://schemas.microsoft.com/office/drawing/2014/main" id="{49C9551F-3773-C349-89B0-81FECBF846DE}"/>
              </a:ext>
            </a:extLst>
          </p:cNvPr>
          <p:cNvSpPr/>
          <p:nvPr/>
        </p:nvSpPr>
        <p:spPr>
          <a:xfrm>
            <a:off x="9156114" y="2331525"/>
            <a:ext cx="2799644" cy="646331"/>
          </a:xfrm>
          <a:prstGeom prst="rect">
            <a:avLst/>
          </a:prstGeom>
        </p:spPr>
        <p:txBody>
          <a:bodyPr wrap="square">
            <a:spAutoFit/>
          </a:bodyPr>
          <a:lstStyle/>
          <a:p>
            <a:r>
              <a:rPr lang="en-US" dirty="0"/>
              <a:t>Photo by </a:t>
            </a:r>
            <a:r>
              <a:rPr lang="en-US" dirty="0">
                <a:hlinkClick r:id="rId2"/>
              </a:rPr>
              <a:t>Mick Haupt</a:t>
            </a:r>
            <a:r>
              <a:rPr lang="en-US" dirty="0"/>
              <a:t> on </a:t>
            </a:r>
            <a:r>
              <a:rPr lang="en-US" dirty="0">
                <a:hlinkClick r:id="rId3"/>
              </a:rPr>
              <a:t>Unsplash</a:t>
            </a:r>
            <a:endParaRPr lang="en-US" dirty="0"/>
          </a:p>
        </p:txBody>
      </p:sp>
      <p:pic>
        <p:nvPicPr>
          <p:cNvPr id="10" name="Picture 9" descr="A picture containing floor, indoor, person&#10;&#10;Description automatically generated">
            <a:extLst>
              <a:ext uri="{FF2B5EF4-FFF2-40B4-BE49-F238E27FC236}">
                <a16:creationId xmlns:a16="http://schemas.microsoft.com/office/drawing/2014/main" id="{6CB85FC1-D2D9-2241-82D3-13A0C6998578}"/>
              </a:ext>
            </a:extLst>
          </p:cNvPr>
          <p:cNvPicPr>
            <a:picLocks noChangeAspect="1"/>
          </p:cNvPicPr>
          <p:nvPr/>
        </p:nvPicPr>
        <p:blipFill>
          <a:blip r:embed="rId4"/>
          <a:stretch>
            <a:fillRect/>
          </a:stretch>
        </p:blipFill>
        <p:spPr>
          <a:xfrm>
            <a:off x="8733171" y="200102"/>
            <a:ext cx="3141134" cy="2094089"/>
          </a:xfrm>
          <a:prstGeom prst="rect">
            <a:avLst/>
          </a:prstGeom>
        </p:spPr>
      </p:pic>
    </p:spTree>
    <p:extLst>
      <p:ext uri="{BB962C8B-B14F-4D97-AF65-F5344CB8AC3E}">
        <p14:creationId xmlns:p14="http://schemas.microsoft.com/office/powerpoint/2010/main" val="4045916004"/>
      </p:ext>
    </p:extLst>
  </p:cSld>
  <p:clrMapOvr>
    <a:masterClrMapping/>
  </p:clrMapOvr>
  <p:transition spd="med" advTm="4958">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D3B4-F18E-C44E-AEB8-77F63A09615D}"/>
              </a:ext>
            </a:extLst>
          </p:cNvPr>
          <p:cNvSpPr>
            <a:spLocks noGrp="1"/>
          </p:cNvSpPr>
          <p:nvPr>
            <p:ph type="title"/>
          </p:nvPr>
        </p:nvSpPr>
        <p:spPr/>
        <p:txBody>
          <a:bodyPr/>
          <a:lstStyle/>
          <a:p>
            <a:r>
              <a:rPr lang="en-US" dirty="0">
                <a:latin typeface="+mn-lt"/>
              </a:rPr>
              <a:t>Why do we tithe as Christians?</a:t>
            </a:r>
          </a:p>
        </p:txBody>
      </p:sp>
      <p:sp>
        <p:nvSpPr>
          <p:cNvPr id="3" name="Content Placeholder 2">
            <a:extLst>
              <a:ext uri="{FF2B5EF4-FFF2-40B4-BE49-F238E27FC236}">
                <a16:creationId xmlns:a16="http://schemas.microsoft.com/office/drawing/2014/main" id="{87EA31F5-8AB4-AD4E-8904-34A85983C8FA}"/>
              </a:ext>
            </a:extLst>
          </p:cNvPr>
          <p:cNvSpPr>
            <a:spLocks noGrp="1"/>
          </p:cNvSpPr>
          <p:nvPr>
            <p:ph idx="1"/>
          </p:nvPr>
        </p:nvSpPr>
        <p:spPr/>
        <p:txBody>
          <a:bodyPr/>
          <a:lstStyle/>
          <a:p>
            <a:r>
              <a:rPr lang="en-US" sz="3600" dirty="0"/>
              <a:t>Not so the Levites have an inheritance</a:t>
            </a:r>
          </a:p>
          <a:p>
            <a:r>
              <a:rPr lang="en-US" sz="3600" dirty="0"/>
              <a:t>Not so that the Priests can serve in the Temple</a:t>
            </a:r>
          </a:p>
          <a:p>
            <a:r>
              <a:rPr lang="en-US" sz="3600" dirty="0"/>
              <a:t>We tithe for God’s greater purpose of which the priestly duties of sacrifices were just a type</a:t>
            </a:r>
          </a:p>
          <a:p>
            <a:r>
              <a:rPr lang="en-US" sz="3600" dirty="0"/>
              <a:t>We tithe to Christ via His church so that God’s work can be carried forward</a:t>
            </a:r>
          </a:p>
        </p:txBody>
      </p:sp>
    </p:spTree>
    <p:extLst>
      <p:ext uri="{BB962C8B-B14F-4D97-AF65-F5344CB8AC3E}">
        <p14:creationId xmlns:p14="http://schemas.microsoft.com/office/powerpoint/2010/main" val="26653800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BC014-7AB0-8F4C-A851-A9ECD8903FA8}"/>
              </a:ext>
            </a:extLst>
          </p:cNvPr>
          <p:cNvSpPr>
            <a:spLocks noGrp="1"/>
          </p:cNvSpPr>
          <p:nvPr>
            <p:ph type="title"/>
          </p:nvPr>
        </p:nvSpPr>
        <p:spPr>
          <a:xfrm>
            <a:off x="838200" y="365125"/>
            <a:ext cx="6488289" cy="1325563"/>
          </a:xfrm>
        </p:spPr>
        <p:txBody>
          <a:bodyPr/>
          <a:lstStyle/>
          <a:p>
            <a:r>
              <a:rPr lang="en-US" dirty="0">
                <a:latin typeface="+mn-lt"/>
              </a:rPr>
              <a:t>Ministers in the House of God</a:t>
            </a:r>
          </a:p>
        </p:txBody>
      </p:sp>
      <p:sp>
        <p:nvSpPr>
          <p:cNvPr id="3" name="Content Placeholder 2">
            <a:extLst>
              <a:ext uri="{FF2B5EF4-FFF2-40B4-BE49-F238E27FC236}">
                <a16:creationId xmlns:a16="http://schemas.microsoft.com/office/drawing/2014/main" id="{680BB3BC-AFE2-1345-9726-7DFEFF72F22E}"/>
              </a:ext>
            </a:extLst>
          </p:cNvPr>
          <p:cNvSpPr>
            <a:spLocks noGrp="1"/>
          </p:cNvSpPr>
          <p:nvPr>
            <p:ph idx="1"/>
          </p:nvPr>
        </p:nvSpPr>
        <p:spPr/>
        <p:txBody>
          <a:bodyPr/>
          <a:lstStyle/>
          <a:p>
            <a:endParaRPr lang="en-US" sz="3600" dirty="0"/>
          </a:p>
          <a:p>
            <a:pPr marL="0" indent="0">
              <a:buNone/>
            </a:pPr>
            <a:r>
              <a:rPr lang="en-US" sz="3600" dirty="0"/>
              <a:t>Nehemiah 10:35-37</a:t>
            </a:r>
          </a:p>
        </p:txBody>
      </p:sp>
      <p:pic>
        <p:nvPicPr>
          <p:cNvPr id="4" name="Picture 3">
            <a:extLst>
              <a:ext uri="{FF2B5EF4-FFF2-40B4-BE49-F238E27FC236}">
                <a16:creationId xmlns:a16="http://schemas.microsoft.com/office/drawing/2014/main" id="{F874301C-81C1-8E46-8E9B-A5D50CF46E25}"/>
              </a:ext>
            </a:extLst>
          </p:cNvPr>
          <p:cNvPicPr>
            <a:picLocks noChangeAspect="1"/>
          </p:cNvPicPr>
          <p:nvPr/>
        </p:nvPicPr>
        <p:blipFill>
          <a:blip r:embed="rId2"/>
          <a:stretch>
            <a:fillRect/>
          </a:stretch>
        </p:blipFill>
        <p:spPr>
          <a:xfrm>
            <a:off x="7634111" y="1027906"/>
            <a:ext cx="3810000" cy="5194300"/>
          </a:xfrm>
          <a:prstGeom prst="rect">
            <a:avLst/>
          </a:prstGeom>
        </p:spPr>
      </p:pic>
    </p:spTree>
    <p:extLst>
      <p:ext uri="{BB962C8B-B14F-4D97-AF65-F5344CB8AC3E}">
        <p14:creationId xmlns:p14="http://schemas.microsoft.com/office/powerpoint/2010/main" val="58251521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44F10-2056-2843-B0E3-1EC44C47562D}"/>
              </a:ext>
            </a:extLst>
          </p:cNvPr>
          <p:cNvSpPr>
            <a:spLocks noGrp="1"/>
          </p:cNvSpPr>
          <p:nvPr>
            <p:ph type="title"/>
          </p:nvPr>
        </p:nvSpPr>
        <p:spPr/>
        <p:txBody>
          <a:bodyPr/>
          <a:lstStyle/>
          <a:p>
            <a:r>
              <a:rPr lang="en-US" dirty="0">
                <a:latin typeface="+mn-lt"/>
              </a:rPr>
              <a:t>Conclusion</a:t>
            </a:r>
          </a:p>
        </p:txBody>
      </p:sp>
      <p:sp>
        <p:nvSpPr>
          <p:cNvPr id="3" name="Content Placeholder 2">
            <a:extLst>
              <a:ext uri="{FF2B5EF4-FFF2-40B4-BE49-F238E27FC236}">
                <a16:creationId xmlns:a16="http://schemas.microsoft.com/office/drawing/2014/main" id="{7BCE9337-BB5D-3F4D-B4F8-E40F1AEF7120}"/>
              </a:ext>
            </a:extLst>
          </p:cNvPr>
          <p:cNvSpPr>
            <a:spLocks noGrp="1"/>
          </p:cNvSpPr>
          <p:nvPr>
            <p:ph idx="1"/>
          </p:nvPr>
        </p:nvSpPr>
        <p:spPr/>
        <p:txBody>
          <a:bodyPr/>
          <a:lstStyle/>
          <a:p>
            <a:r>
              <a:rPr lang="en-US" sz="3200" dirty="0"/>
              <a:t>We all walk by God’s grace</a:t>
            </a:r>
          </a:p>
          <a:p>
            <a:r>
              <a:rPr lang="en-US" sz="3200" dirty="0"/>
              <a:t>People pick and chose their charities</a:t>
            </a:r>
          </a:p>
          <a:p>
            <a:r>
              <a:rPr lang="en-US" sz="3200" dirty="0"/>
              <a:t>Tithe is not about picking and choosing, but recognizing who God is</a:t>
            </a:r>
          </a:p>
          <a:p>
            <a:r>
              <a:rPr lang="en-US" sz="3200" dirty="0"/>
              <a:t>God’s tithes open the door to whom He desires to bless</a:t>
            </a:r>
          </a:p>
          <a:p>
            <a:r>
              <a:rPr lang="en-US" sz="3200" dirty="0"/>
              <a:t>Let’s be about our Father’s business</a:t>
            </a:r>
          </a:p>
          <a:p>
            <a:endParaRPr lang="en-US" dirty="0"/>
          </a:p>
        </p:txBody>
      </p:sp>
      <p:pic>
        <p:nvPicPr>
          <p:cNvPr id="5" name="Picture 4" descr="A picture containing outdoor, road, ground, person&#10;&#10;Description automatically generated">
            <a:extLst>
              <a:ext uri="{FF2B5EF4-FFF2-40B4-BE49-F238E27FC236}">
                <a16:creationId xmlns:a16="http://schemas.microsoft.com/office/drawing/2014/main" id="{69C24FA0-805E-4C4E-933B-AC8F254A415C}"/>
              </a:ext>
            </a:extLst>
          </p:cNvPr>
          <p:cNvPicPr>
            <a:picLocks noChangeAspect="1"/>
          </p:cNvPicPr>
          <p:nvPr/>
        </p:nvPicPr>
        <p:blipFill>
          <a:blip r:embed="rId2"/>
          <a:stretch>
            <a:fillRect/>
          </a:stretch>
        </p:blipFill>
        <p:spPr>
          <a:xfrm>
            <a:off x="8079080" y="321910"/>
            <a:ext cx="3650075" cy="2737556"/>
          </a:xfrm>
          <a:prstGeom prst="rect">
            <a:avLst/>
          </a:prstGeom>
        </p:spPr>
      </p:pic>
      <p:sp>
        <p:nvSpPr>
          <p:cNvPr id="6" name="Rectangle 5">
            <a:extLst>
              <a:ext uri="{FF2B5EF4-FFF2-40B4-BE49-F238E27FC236}">
                <a16:creationId xmlns:a16="http://schemas.microsoft.com/office/drawing/2014/main" id="{9DA93A1D-62B1-E047-8B33-C0E9EE4B219C}"/>
              </a:ext>
            </a:extLst>
          </p:cNvPr>
          <p:cNvSpPr/>
          <p:nvPr/>
        </p:nvSpPr>
        <p:spPr>
          <a:xfrm>
            <a:off x="8079080" y="3102681"/>
            <a:ext cx="2569806" cy="369332"/>
          </a:xfrm>
          <a:prstGeom prst="rect">
            <a:avLst/>
          </a:prstGeom>
        </p:spPr>
        <p:txBody>
          <a:bodyPr wrap="none">
            <a:spAutoFit/>
          </a:bodyPr>
          <a:lstStyle/>
          <a:p>
            <a:r>
              <a:rPr lang="en-US" dirty="0"/>
              <a:t>Photo by Tim Pebworth</a:t>
            </a:r>
          </a:p>
        </p:txBody>
      </p:sp>
    </p:spTree>
    <p:extLst>
      <p:ext uri="{BB962C8B-B14F-4D97-AF65-F5344CB8AC3E}">
        <p14:creationId xmlns:p14="http://schemas.microsoft.com/office/powerpoint/2010/main" val="35537092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FE33AD-D14A-CB47-BC4F-F6C95D96716E}"/>
              </a:ext>
            </a:extLst>
          </p:cNvPr>
          <p:cNvSpPr>
            <a:spLocks noGrp="1"/>
          </p:cNvSpPr>
          <p:nvPr>
            <p:ph idx="1"/>
          </p:nvPr>
        </p:nvSpPr>
        <p:spPr>
          <a:xfrm>
            <a:off x="984956" y="2672643"/>
            <a:ext cx="10515600" cy="2667001"/>
          </a:xfrm>
        </p:spPr>
        <p:txBody>
          <a:bodyPr/>
          <a:lstStyle/>
          <a:p>
            <a:pPr marL="0" indent="0" algn="ctr">
              <a:buNone/>
            </a:pPr>
            <a:r>
              <a:rPr lang="en-US" sz="11500" dirty="0"/>
              <a:t>Happy Sabbath</a:t>
            </a:r>
          </a:p>
        </p:txBody>
      </p:sp>
    </p:spTree>
    <p:extLst>
      <p:ext uri="{BB962C8B-B14F-4D97-AF65-F5344CB8AC3E}">
        <p14:creationId xmlns:p14="http://schemas.microsoft.com/office/powerpoint/2010/main" val="333428039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993BFF99-09A6-4305-9B05-6D81D6EBDE83}"/>
              </a:ext>
            </a:extLst>
          </p:cNvPr>
          <p:cNvSpPr>
            <a:spLocks noGrp="1"/>
          </p:cNvSpPr>
          <p:nvPr>
            <p:ph type="title"/>
          </p:nvPr>
        </p:nvSpPr>
        <p:spPr>
          <a:xfrm>
            <a:off x="6248400" y="1381538"/>
            <a:ext cx="4913243" cy="752061"/>
          </a:xfrm>
        </p:spPr>
        <p:txBody>
          <a:bodyPr/>
          <a:lstStyle/>
          <a:p>
            <a:pPr algn="ctr"/>
            <a:r>
              <a:rPr lang="en-US" sz="4400" dirty="0"/>
              <a:t>Three Points</a:t>
            </a:r>
          </a:p>
        </p:txBody>
      </p:sp>
      <p:pic>
        <p:nvPicPr>
          <p:cNvPr id="2050" name="Picture 2" descr="person writing bucket list on book">
            <a:extLst>
              <a:ext uri="{FF2B5EF4-FFF2-40B4-BE49-F238E27FC236}">
                <a16:creationId xmlns:a16="http://schemas.microsoft.com/office/drawing/2014/main" id="{2EE2F356-D58D-7349-A1D9-2AD8154351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27" r="10789" b="1"/>
          <a:stretch/>
        </p:blipFill>
        <p:spPr bwMode="auto">
          <a:xfrm>
            <a:off x="483041" y="1451113"/>
            <a:ext cx="4429014" cy="4226630"/>
          </a:xfrm>
          <a:prstGeom prst="rect">
            <a:avLst/>
          </a:prstGeom>
          <a:solidFill>
            <a:srgbClr val="FFFFFF"/>
          </a:solidFill>
        </p:spPr>
      </p:pic>
      <p:sp>
        <p:nvSpPr>
          <p:cNvPr id="3" name="Rectangle 2"/>
          <p:cNvSpPr/>
          <p:nvPr/>
        </p:nvSpPr>
        <p:spPr bwMode="auto">
          <a:xfrm>
            <a:off x="5804453" y="2438400"/>
            <a:ext cx="6092686" cy="351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p>
            <a:pPr marL="514350" indent="-514350" fontAlgn="base">
              <a:lnSpc>
                <a:spcPct val="90000"/>
              </a:lnSpc>
              <a:spcBef>
                <a:spcPts val="2800"/>
              </a:spcBef>
              <a:spcAft>
                <a:spcPct val="0"/>
              </a:spcAft>
              <a:buFont typeface="+mj-lt"/>
              <a:buAutoNum type="arabicPeriod"/>
            </a:pPr>
            <a:r>
              <a:rPr lang="en-US" sz="3600" dirty="0">
                <a:latin typeface="Garamond" charset="0"/>
              </a:rPr>
              <a:t>Traditional Christian Teaching Contrasted with Scripture</a:t>
            </a:r>
            <a:endParaRPr lang="en-US" sz="3600" kern="1200" dirty="0">
              <a:latin typeface="Garamond" charset="0"/>
            </a:endParaRPr>
          </a:p>
          <a:p>
            <a:pPr marL="514350" indent="-514350" fontAlgn="base">
              <a:lnSpc>
                <a:spcPct val="90000"/>
              </a:lnSpc>
              <a:spcBef>
                <a:spcPts val="2800"/>
              </a:spcBef>
              <a:spcAft>
                <a:spcPct val="0"/>
              </a:spcAft>
              <a:buFont typeface="+mj-lt"/>
              <a:buAutoNum type="arabicPeriod"/>
            </a:pPr>
            <a:r>
              <a:rPr lang="en-US" sz="3600" kern="1200" dirty="0">
                <a:latin typeface="Garamond" charset="0"/>
              </a:rPr>
              <a:t>How many tithes in the Bible?</a:t>
            </a:r>
          </a:p>
          <a:p>
            <a:pPr marL="514350" indent="-514350" fontAlgn="base">
              <a:lnSpc>
                <a:spcPct val="90000"/>
              </a:lnSpc>
              <a:spcBef>
                <a:spcPts val="2800"/>
              </a:spcBef>
              <a:spcAft>
                <a:spcPct val="0"/>
              </a:spcAft>
              <a:buFont typeface="+mj-lt"/>
              <a:buAutoNum type="arabicPeriod"/>
            </a:pPr>
            <a:r>
              <a:rPr lang="en-US" sz="3600" dirty="0">
                <a:latin typeface="Garamond" charset="0"/>
              </a:rPr>
              <a:t>Should Christians tithe and, if so, then to whom?</a:t>
            </a:r>
            <a:endParaRPr lang="en-US" sz="3600" kern="1200" dirty="0">
              <a:latin typeface="Garamond" charset="0"/>
            </a:endParaRPr>
          </a:p>
        </p:txBody>
      </p:sp>
      <p:sp>
        <p:nvSpPr>
          <p:cNvPr id="5" name="Slide Number Placeholder 4" hidden="1"/>
          <p:cNvSpPr>
            <a:spLocks noGrp="1"/>
          </p:cNvSpPr>
          <p:nvPr>
            <p:ph type="sldNum" sz="quarter" idx="4294967295"/>
          </p:nvPr>
        </p:nvSpPr>
        <p:spPr>
          <a:xfrm>
            <a:off x="3505200" y="6478588"/>
            <a:ext cx="2133600" cy="365125"/>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Aft>
                <a:spcPts val="600"/>
              </a:spcAft>
              <a:defRPr/>
            </a:pPr>
            <a:fld id="{4E19A28B-B4CE-7A42-946F-2839C3B22B4C}" type="slidenum">
              <a:rPr lang="en-US" smtClean="0"/>
              <a:pPr>
                <a:spcAft>
                  <a:spcPts val="600"/>
                </a:spcAft>
                <a:defRPr/>
              </a:pPr>
              <a:t>3</a:t>
            </a:fld>
            <a:endParaRPr lang="en-US"/>
          </a:p>
        </p:txBody>
      </p:sp>
      <p:sp>
        <p:nvSpPr>
          <p:cNvPr id="2" name="Rectangle 1">
            <a:extLst>
              <a:ext uri="{FF2B5EF4-FFF2-40B4-BE49-F238E27FC236}">
                <a16:creationId xmlns:a16="http://schemas.microsoft.com/office/drawing/2014/main" id="{A13878EB-11F8-B943-AE45-ECCB6F4C2ADB}"/>
              </a:ext>
            </a:extLst>
          </p:cNvPr>
          <p:cNvSpPr/>
          <p:nvPr/>
        </p:nvSpPr>
        <p:spPr>
          <a:xfrm>
            <a:off x="336581" y="5763933"/>
            <a:ext cx="4721934" cy="369332"/>
          </a:xfrm>
          <a:prstGeom prst="rect">
            <a:avLst/>
          </a:prstGeom>
        </p:spPr>
        <p:txBody>
          <a:bodyPr wrap="none">
            <a:spAutoFit/>
          </a:bodyPr>
          <a:lstStyle/>
          <a:p>
            <a:r>
              <a:rPr lang="en-US" dirty="0"/>
              <a:t>Photo by </a:t>
            </a:r>
            <a:r>
              <a:rPr lang="en-US" dirty="0">
                <a:hlinkClick r:id="rId3"/>
              </a:rPr>
              <a:t>Glenn Carstens-Peters</a:t>
            </a:r>
            <a:r>
              <a:rPr lang="en-US" dirty="0"/>
              <a:t> on </a:t>
            </a:r>
            <a:r>
              <a:rPr lang="en-US" dirty="0">
                <a:hlinkClick r:id="rId4"/>
              </a:rPr>
              <a:t>Unsplash</a:t>
            </a:r>
            <a:endParaRPr lang="en-US" dirty="0"/>
          </a:p>
        </p:txBody>
      </p:sp>
      <p:sp>
        <p:nvSpPr>
          <p:cNvPr id="8" name="Content Placeholder 2">
            <a:extLst>
              <a:ext uri="{FF2B5EF4-FFF2-40B4-BE49-F238E27FC236}">
                <a16:creationId xmlns:a16="http://schemas.microsoft.com/office/drawing/2014/main" id="{AFCA2BD4-01C7-724A-8148-41BD1B1145DF}"/>
              </a:ext>
            </a:extLst>
          </p:cNvPr>
          <p:cNvSpPr>
            <a:spLocks noGrp="1"/>
          </p:cNvSpPr>
          <p:nvPr>
            <p:ph type="body" sz="half" idx="2"/>
          </p:nvPr>
        </p:nvSpPr>
        <p:spPr>
          <a:xfrm>
            <a:off x="2673627" y="240217"/>
            <a:ext cx="7512747" cy="940040"/>
          </a:xfrm>
        </p:spPr>
        <p:txBody>
          <a:bodyPr wrap="square" anchor="ctr">
            <a:normAutofit fontScale="92500" lnSpcReduction="10000"/>
          </a:bodyPr>
          <a:lstStyle/>
          <a:p>
            <a:pPr marL="0" indent="0" algn="ctr">
              <a:buNone/>
            </a:pPr>
            <a:r>
              <a:rPr lang="en-US" sz="7200" dirty="0">
                <a:latin typeface="+mn-lt"/>
              </a:rPr>
              <a:t>Faithful Tithing</a:t>
            </a:r>
          </a:p>
        </p:txBody>
      </p:sp>
    </p:spTree>
    <p:extLst>
      <p:ext uri="{BB962C8B-B14F-4D97-AF65-F5344CB8AC3E}">
        <p14:creationId xmlns:p14="http://schemas.microsoft.com/office/powerpoint/2010/main" val="2992572076"/>
      </p:ext>
    </p:extLst>
  </p:cSld>
  <p:clrMapOvr>
    <a:masterClrMapping/>
  </p:clrMapOvr>
  <p:transition spd="med" advTm="4958">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762000"/>
            <a:ext cx="5480756" cy="1371600"/>
          </a:xfrm>
        </p:spPr>
        <p:txBody>
          <a:bodyPr vert="horz" wrap="square" lIns="91440" tIns="45720" rIns="91440" bIns="45720" numCol="1" anchor="b" anchorCtr="0" compatLnSpc="1">
            <a:prstTxWarp prst="textNoShape">
              <a:avLst/>
            </a:prstTxWarp>
            <a:noAutofit/>
          </a:bodyPr>
          <a:lstStyle/>
          <a:p>
            <a:r>
              <a:rPr lang="en-US" kern="1200" dirty="0">
                <a:latin typeface="Trebuchet MS" charset="0"/>
                <a:ea typeface="Trebuchet MS" charset="0"/>
                <a:cs typeface="Trebuchet MS" charset="0"/>
              </a:rPr>
              <a:t>Mainstream Protestant Teaching on Tithing</a:t>
            </a:r>
          </a:p>
        </p:txBody>
      </p:sp>
      <p:pic>
        <p:nvPicPr>
          <p:cNvPr id="1026" name="Picture 2" descr="blue and white wooden church during daytime">
            <a:extLst>
              <a:ext uri="{FF2B5EF4-FFF2-40B4-BE49-F238E27FC236}">
                <a16:creationId xmlns:a16="http://schemas.microsoft.com/office/drawing/2014/main" id="{DE2943DD-B998-0E4D-B691-9B20A4882E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656" r="-2" b="-2"/>
          <a:stretch/>
        </p:blipFill>
        <p:spPr bwMode="auto">
          <a:xfrm>
            <a:off x="839788" y="987425"/>
            <a:ext cx="5106988" cy="4873625"/>
          </a:xfrm>
          <a:prstGeom prst="rect">
            <a:avLst/>
          </a:prstGeom>
          <a:solidFill>
            <a:srgbClr val="FFFFFF"/>
          </a:solidFill>
        </p:spPr>
      </p:pic>
      <p:sp>
        <p:nvSpPr>
          <p:cNvPr id="7" name="Rectangle 6"/>
          <p:cNvSpPr/>
          <p:nvPr/>
        </p:nvSpPr>
        <p:spPr bwMode="auto">
          <a:xfrm>
            <a:off x="6096000" y="2438400"/>
            <a:ext cx="5999922" cy="38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p>
            <a:pPr fontAlgn="base">
              <a:lnSpc>
                <a:spcPct val="90000"/>
              </a:lnSpc>
              <a:spcBef>
                <a:spcPts val="2800"/>
              </a:spcBef>
              <a:spcAft>
                <a:spcPct val="0"/>
              </a:spcAft>
            </a:pPr>
            <a:r>
              <a:rPr lang="en-US" sz="3200" kern="1200" dirty="0">
                <a:latin typeface="Garamond" charset="0"/>
                <a:ea typeface="+mn-ea"/>
                <a:cs typeface="+mn-cs"/>
              </a:rPr>
              <a:t>“Tithing is the practice of giving a tenth of one's income or property as an offering to God. The custom of paying a tithe was an ancient practice found among many nations of the ancient world.”</a:t>
            </a:r>
          </a:p>
          <a:p>
            <a:pPr fontAlgn="base">
              <a:lnSpc>
                <a:spcPct val="90000"/>
              </a:lnSpc>
              <a:spcBef>
                <a:spcPts val="2800"/>
              </a:spcBef>
              <a:spcAft>
                <a:spcPct val="0"/>
              </a:spcAft>
            </a:pPr>
            <a:r>
              <a:rPr lang="en-US" sz="3200" kern="1200" dirty="0">
                <a:latin typeface="Garamond" charset="0"/>
                <a:ea typeface="+mn-ea"/>
                <a:cs typeface="+mn-cs"/>
              </a:rPr>
              <a:t>Nelson's Illustrated Bible Dictionary </a:t>
            </a:r>
          </a:p>
        </p:txBody>
      </p:sp>
      <p:sp>
        <p:nvSpPr>
          <p:cNvPr id="5" name="Slide Number Placeholder 4" hidden="1"/>
          <p:cNvSpPr>
            <a:spLocks noGrp="1"/>
          </p:cNvSpPr>
          <p:nvPr>
            <p:ph type="sldNum" sz="quarter" idx="4294967295"/>
          </p:nvPr>
        </p:nvSpPr>
        <p:spPr>
          <a:xfrm>
            <a:off x="3505200" y="6478588"/>
            <a:ext cx="2133600" cy="365125"/>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Aft>
                <a:spcPts val="600"/>
              </a:spcAft>
              <a:defRPr/>
            </a:pPr>
            <a:fld id="{4E19A28B-B4CE-7A42-946F-2839C3B22B4C}" type="slidenum">
              <a:rPr lang="en-US" smtClean="0"/>
              <a:pPr>
                <a:spcAft>
                  <a:spcPts val="600"/>
                </a:spcAft>
                <a:defRPr/>
              </a:pPr>
              <a:t>4</a:t>
            </a:fld>
            <a:endParaRPr lang="en-US"/>
          </a:p>
        </p:txBody>
      </p:sp>
      <p:sp>
        <p:nvSpPr>
          <p:cNvPr id="3" name="Rectangle 2">
            <a:extLst>
              <a:ext uri="{FF2B5EF4-FFF2-40B4-BE49-F238E27FC236}">
                <a16:creationId xmlns:a16="http://schemas.microsoft.com/office/drawing/2014/main" id="{CFE69936-9B8B-9046-9C45-C26F2A8A3F9D}"/>
              </a:ext>
            </a:extLst>
          </p:cNvPr>
          <p:cNvSpPr/>
          <p:nvPr/>
        </p:nvSpPr>
        <p:spPr>
          <a:xfrm>
            <a:off x="839788" y="5953668"/>
            <a:ext cx="4568366" cy="369332"/>
          </a:xfrm>
          <a:prstGeom prst="rect">
            <a:avLst/>
          </a:prstGeom>
        </p:spPr>
        <p:txBody>
          <a:bodyPr wrap="none">
            <a:spAutoFit/>
          </a:bodyPr>
          <a:lstStyle/>
          <a:p>
            <a:r>
              <a:rPr lang="en-US" dirty="0"/>
              <a:t>Photo by </a:t>
            </a:r>
            <a:r>
              <a:rPr lang="en-US" dirty="0">
                <a:hlinkClick r:id="rId3"/>
              </a:rPr>
              <a:t>Cosmic Timetraveler</a:t>
            </a:r>
            <a:r>
              <a:rPr lang="en-US" dirty="0"/>
              <a:t> on </a:t>
            </a:r>
            <a:r>
              <a:rPr lang="en-US" dirty="0">
                <a:hlinkClick r:id="rId4"/>
              </a:rPr>
              <a:t>Unsplash</a:t>
            </a:r>
            <a:endParaRPr lang="en-US" dirty="0"/>
          </a:p>
        </p:txBody>
      </p:sp>
    </p:spTree>
    <p:extLst>
      <p:ext uri="{BB962C8B-B14F-4D97-AF65-F5344CB8AC3E}">
        <p14:creationId xmlns:p14="http://schemas.microsoft.com/office/powerpoint/2010/main" val="2502347575"/>
      </p:ext>
    </p:extLst>
  </p:cSld>
  <p:clrMapOvr>
    <a:masterClrMapping/>
  </p:clrMapOvr>
  <p:transition spd="med" advTm="4958">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660400"/>
            <a:ext cx="7343484" cy="1371600"/>
          </a:xfrm>
        </p:spPr>
        <p:txBody>
          <a:bodyPr wrap="square" anchor="b">
            <a:noAutofit/>
          </a:bodyPr>
          <a:lstStyle/>
          <a:p>
            <a:r>
              <a:rPr lang="en-US" sz="4400" dirty="0">
                <a:latin typeface="+mn-lt"/>
              </a:rPr>
              <a:t>Mainstream Protestant Teaching - Tithing (cont.)</a:t>
            </a:r>
          </a:p>
        </p:txBody>
      </p:sp>
      <p:pic>
        <p:nvPicPr>
          <p:cNvPr id="6" name="Picture 5"/>
          <p:cNvPicPr>
            <a:picLocks noChangeAspect="1"/>
          </p:cNvPicPr>
          <p:nvPr/>
        </p:nvPicPr>
        <p:blipFill>
          <a:blip r:embed="rId2"/>
          <a:stretch>
            <a:fillRect/>
          </a:stretch>
        </p:blipFill>
        <p:spPr>
          <a:xfrm>
            <a:off x="8838028" y="1010003"/>
            <a:ext cx="3072794" cy="4340931"/>
          </a:xfrm>
          <a:prstGeom prst="rect">
            <a:avLst/>
          </a:prstGeom>
          <a:noFill/>
        </p:spPr>
      </p:pic>
      <p:sp>
        <p:nvSpPr>
          <p:cNvPr id="3" name="Content Placeholder 2"/>
          <p:cNvSpPr>
            <a:spLocks noGrp="1"/>
          </p:cNvSpPr>
          <p:nvPr>
            <p:ph type="body" sz="half" idx="2"/>
          </p:nvPr>
        </p:nvSpPr>
        <p:spPr>
          <a:xfrm>
            <a:off x="839787" y="2438400"/>
            <a:ext cx="7626879" cy="3759200"/>
          </a:xfrm>
        </p:spPr>
        <p:txBody>
          <a:bodyPr wrap="square" anchor="t">
            <a:noAutofit/>
          </a:bodyPr>
          <a:lstStyle/>
          <a:p>
            <a:pPr marL="0" indent="0">
              <a:buNone/>
            </a:pPr>
            <a:r>
              <a:rPr lang="en-US" sz="2800" dirty="0"/>
              <a:t>In the Old Testament the purpose of the giving of a tenth was to meet the material need of the Levite, the stranger, the fatherless (the orphan), and the widow (Deut. 26:12-13). The tithe was an expression of gratitude to God by His people. Basic to tithing was the acknowledgment of God's ownership of everything in the earth.</a:t>
            </a:r>
          </a:p>
          <a:p>
            <a:pPr marL="0" indent="0">
              <a:buNone/>
            </a:pPr>
            <a:r>
              <a:rPr lang="en-US" sz="2800" dirty="0"/>
              <a:t>Nelson's Illustrated Bible Dictionary  </a:t>
            </a:r>
          </a:p>
        </p:txBody>
      </p:sp>
      <p:sp>
        <p:nvSpPr>
          <p:cNvPr id="5" name="Slide Number Placeholder 4" hidden="1"/>
          <p:cNvSpPr>
            <a:spLocks noGrp="1"/>
          </p:cNvSpPr>
          <p:nvPr>
            <p:ph type="sldNum" sz="quarter" idx="4294967295"/>
          </p:nvPr>
        </p:nvSpPr>
        <p:spPr>
          <a:xfrm>
            <a:off x="3505200" y="6478588"/>
            <a:ext cx="2133600" cy="365125"/>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Aft>
                <a:spcPts val="600"/>
              </a:spcAft>
              <a:defRPr/>
            </a:pPr>
            <a:fld id="{4E19A28B-B4CE-7A42-946F-2839C3B22B4C}" type="slidenum">
              <a:rPr lang="en-US" smtClean="0"/>
              <a:pPr>
                <a:spcAft>
                  <a:spcPts val="600"/>
                </a:spcAft>
                <a:defRPr/>
              </a:pPr>
              <a:t>5</a:t>
            </a:fld>
            <a:endParaRPr lang="en-US"/>
          </a:p>
        </p:txBody>
      </p:sp>
    </p:spTree>
    <p:extLst>
      <p:ext uri="{BB962C8B-B14F-4D97-AF65-F5344CB8AC3E}">
        <p14:creationId xmlns:p14="http://schemas.microsoft.com/office/powerpoint/2010/main" val="2501040795"/>
      </p:ext>
    </p:extLst>
  </p:cSld>
  <p:clrMapOvr>
    <a:masterClrMapping/>
  </p:clrMapOvr>
  <p:transition spd="med" advTm="4958">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460" y="570080"/>
            <a:ext cx="8988918" cy="1082642"/>
          </a:xfrm>
        </p:spPr>
        <p:txBody>
          <a:bodyPr/>
          <a:lstStyle/>
          <a:p>
            <a:pPr lvl="1"/>
            <a:r>
              <a:rPr lang="en-US" dirty="0">
                <a:latin typeface="+mn-lt"/>
              </a:rPr>
              <a:t>Mainstream Protestant Teaching - Tithing (cont.)</a:t>
            </a:r>
          </a:p>
        </p:txBody>
      </p:sp>
      <p:sp>
        <p:nvSpPr>
          <p:cNvPr id="5" name="Slide Number Placeholder 4"/>
          <p:cNvSpPr>
            <a:spLocks noGrp="1"/>
          </p:cNvSpPr>
          <p:nvPr>
            <p:ph type="sldNum" sz="quarter" idx="12"/>
          </p:nvPr>
        </p:nvSpPr>
        <p:spPr>
          <a:xfrm>
            <a:off x="3505200" y="6478588"/>
            <a:ext cx="2133600" cy="365125"/>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4E19A28B-B4CE-7A42-946F-2839C3B22B4C}" type="slidenum">
              <a:rPr lang="en-US" smtClean="0"/>
              <a:pPr>
                <a:defRPr/>
              </a:pPr>
              <a:t>6</a:t>
            </a:fld>
            <a:endParaRPr lang="en-US" dirty="0"/>
          </a:p>
        </p:txBody>
      </p:sp>
      <p:sp>
        <p:nvSpPr>
          <p:cNvPr id="7" name="Content Placeholder 2"/>
          <p:cNvSpPr>
            <a:spLocks noGrp="1"/>
          </p:cNvSpPr>
          <p:nvPr>
            <p:ph idx="1"/>
          </p:nvPr>
        </p:nvSpPr>
        <p:spPr>
          <a:xfrm>
            <a:off x="914400" y="1908313"/>
            <a:ext cx="10724322" cy="4314684"/>
          </a:xfrm>
        </p:spPr>
        <p:txBody>
          <a:bodyPr/>
          <a:lstStyle/>
          <a:p>
            <a:pPr marL="0" indent="0">
              <a:buNone/>
            </a:pPr>
            <a:r>
              <a:rPr lang="en-US" sz="3200" dirty="0"/>
              <a:t>“The prophet Malachi indicated that Israel had robbed God in withholding tithes and offerings. Thus, the Israelites were exhorted to bring their tithes into the storehouse in order to enjoy the Lord's blessing (Mal. 3:8-12).</a:t>
            </a:r>
          </a:p>
          <a:p>
            <a:pPr marL="0" indent="0">
              <a:buNone/>
            </a:pPr>
            <a:r>
              <a:rPr lang="en-US" sz="3200" dirty="0"/>
              <a:t>In the New Testament the word tithe and tithing appear only eight times (Matt. 23:23; Luke 11:42; 18:12; Heb. 7:5-6,8-9).  All of these passages refer to Old Testament usage and to current Jewish practice. Nowhere does the New Testament expressly command Christians to tithe.” </a:t>
            </a:r>
          </a:p>
        </p:txBody>
      </p:sp>
      <p:pic>
        <p:nvPicPr>
          <p:cNvPr id="6" name="Picture 5">
            <a:extLst>
              <a:ext uri="{FF2B5EF4-FFF2-40B4-BE49-F238E27FC236}">
                <a16:creationId xmlns:a16="http://schemas.microsoft.com/office/drawing/2014/main" id="{2780450A-C3DD-914F-8947-A27FA1531F68}"/>
              </a:ext>
            </a:extLst>
          </p:cNvPr>
          <p:cNvPicPr>
            <a:picLocks noChangeAspect="1"/>
          </p:cNvPicPr>
          <p:nvPr/>
        </p:nvPicPr>
        <p:blipFill>
          <a:blip r:embed="rId2"/>
          <a:stretch>
            <a:fillRect/>
          </a:stretch>
        </p:blipFill>
        <p:spPr>
          <a:xfrm>
            <a:off x="10972799" y="480726"/>
            <a:ext cx="892865" cy="1261349"/>
          </a:xfrm>
          <a:prstGeom prst="rect">
            <a:avLst/>
          </a:prstGeom>
          <a:noFill/>
        </p:spPr>
      </p:pic>
    </p:spTree>
    <p:extLst>
      <p:ext uri="{BB962C8B-B14F-4D97-AF65-F5344CB8AC3E}">
        <p14:creationId xmlns:p14="http://schemas.microsoft.com/office/powerpoint/2010/main" val="1517801090"/>
      </p:ext>
    </p:extLst>
  </p:cSld>
  <p:clrMapOvr>
    <a:masterClrMapping/>
  </p:clrMapOvr>
  <p:transition spd="med" advTm="4958">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29" y="581439"/>
            <a:ext cx="9561445" cy="1143000"/>
          </a:xfrm>
        </p:spPr>
        <p:txBody>
          <a:bodyPr/>
          <a:lstStyle/>
          <a:p>
            <a:r>
              <a:rPr lang="en-US" dirty="0">
                <a:latin typeface="+mn-lt"/>
              </a:rPr>
              <a:t>Mainstream Protestant Teaching on Tithing (cont.)</a:t>
            </a:r>
          </a:p>
        </p:txBody>
      </p:sp>
      <p:sp>
        <p:nvSpPr>
          <p:cNvPr id="5" name="Slide Number Placeholder 4"/>
          <p:cNvSpPr>
            <a:spLocks noGrp="1"/>
          </p:cNvSpPr>
          <p:nvPr>
            <p:ph type="sldNum" sz="quarter" idx="12"/>
          </p:nvPr>
        </p:nvSpPr>
        <p:spPr>
          <a:xfrm>
            <a:off x="3505200" y="6478588"/>
            <a:ext cx="2133600" cy="365125"/>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4E19A28B-B4CE-7A42-946F-2839C3B22B4C}" type="slidenum">
              <a:rPr lang="en-US" smtClean="0"/>
              <a:pPr>
                <a:defRPr/>
              </a:pPr>
              <a:t>7</a:t>
            </a:fld>
            <a:endParaRPr lang="en-US" dirty="0"/>
          </a:p>
        </p:txBody>
      </p:sp>
      <p:sp>
        <p:nvSpPr>
          <p:cNvPr id="3" name="Content Placeholder 2"/>
          <p:cNvSpPr>
            <a:spLocks noGrp="1"/>
          </p:cNvSpPr>
          <p:nvPr>
            <p:ph idx="1"/>
          </p:nvPr>
        </p:nvSpPr>
        <p:spPr>
          <a:xfrm>
            <a:off x="566529" y="1878496"/>
            <a:ext cx="11221279" cy="4398065"/>
          </a:xfrm>
        </p:spPr>
        <p:txBody>
          <a:bodyPr/>
          <a:lstStyle/>
          <a:p>
            <a:pPr marL="0" indent="0">
              <a:buNone/>
            </a:pPr>
            <a:r>
              <a:rPr lang="en-US" sz="3200" dirty="0"/>
              <a:t>“However, as believers, we are to be generous in sharing our material possessions with the poor and for the support of Christian ministry. Christ Himself is our model in giving. Giving is to be voluntary, willing, cheerful, and given in the light of our accountability to God. Giving should be systematic and by no means limited to a tithe of our incomes. We recognize that all we have is from God. We are called to be faithful stewards of all our possessions (Rom. 14:12; 1 Cor. 9:3-14; 16:1-3; 2 Cor. 8-9).”</a:t>
            </a:r>
          </a:p>
          <a:p>
            <a:pPr lvl="1"/>
            <a:r>
              <a:rPr lang="en-US" sz="2800" dirty="0">
                <a:latin typeface="+mj-lt"/>
              </a:rPr>
              <a:t>Nelson Illustrated Bible Dictionary</a:t>
            </a:r>
          </a:p>
          <a:p>
            <a:endParaRPr lang="en-US" sz="3200" dirty="0"/>
          </a:p>
          <a:p>
            <a:pPr marL="0" indent="0">
              <a:buNone/>
            </a:pPr>
            <a:endParaRPr lang="en-US" sz="3200" dirty="0"/>
          </a:p>
        </p:txBody>
      </p:sp>
      <p:pic>
        <p:nvPicPr>
          <p:cNvPr id="6" name="Picture 5">
            <a:extLst>
              <a:ext uri="{FF2B5EF4-FFF2-40B4-BE49-F238E27FC236}">
                <a16:creationId xmlns:a16="http://schemas.microsoft.com/office/drawing/2014/main" id="{3D05A11D-3D71-D94D-84F1-B89886633528}"/>
              </a:ext>
            </a:extLst>
          </p:cNvPr>
          <p:cNvPicPr>
            <a:picLocks noChangeAspect="1"/>
          </p:cNvPicPr>
          <p:nvPr/>
        </p:nvPicPr>
        <p:blipFill>
          <a:blip r:embed="rId2"/>
          <a:stretch>
            <a:fillRect/>
          </a:stretch>
        </p:blipFill>
        <p:spPr>
          <a:xfrm>
            <a:off x="10506729" y="298051"/>
            <a:ext cx="1118742" cy="1580445"/>
          </a:xfrm>
          <a:prstGeom prst="rect">
            <a:avLst/>
          </a:prstGeom>
          <a:noFill/>
        </p:spPr>
      </p:pic>
    </p:spTree>
    <p:extLst>
      <p:ext uri="{BB962C8B-B14F-4D97-AF65-F5344CB8AC3E}">
        <p14:creationId xmlns:p14="http://schemas.microsoft.com/office/powerpoint/2010/main" val="2665641129"/>
      </p:ext>
    </p:extLst>
  </p:cSld>
  <p:clrMapOvr>
    <a:masterClrMapping/>
  </p:clrMapOvr>
  <p:transition spd="med" advTm="4958">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1FB9-9973-A44A-B1A4-8C3A330487EE}"/>
              </a:ext>
            </a:extLst>
          </p:cNvPr>
          <p:cNvSpPr>
            <a:spLocks noGrp="1"/>
          </p:cNvSpPr>
          <p:nvPr>
            <p:ph type="title"/>
          </p:nvPr>
        </p:nvSpPr>
        <p:spPr>
          <a:xfrm>
            <a:off x="838200" y="365125"/>
            <a:ext cx="5333058" cy="1325563"/>
          </a:xfrm>
        </p:spPr>
        <p:txBody>
          <a:bodyPr/>
          <a:lstStyle/>
          <a:p>
            <a:r>
              <a:rPr lang="en-US" dirty="0">
                <a:latin typeface="+mn-lt"/>
              </a:rPr>
              <a:t>Tithing is an Ancient Practice?</a:t>
            </a:r>
          </a:p>
        </p:txBody>
      </p:sp>
      <p:sp>
        <p:nvSpPr>
          <p:cNvPr id="3" name="Content Placeholder 2">
            <a:extLst>
              <a:ext uri="{FF2B5EF4-FFF2-40B4-BE49-F238E27FC236}">
                <a16:creationId xmlns:a16="http://schemas.microsoft.com/office/drawing/2014/main" id="{8C0DF9B9-C00C-2842-9781-BAFC8475A056}"/>
              </a:ext>
            </a:extLst>
          </p:cNvPr>
          <p:cNvSpPr>
            <a:spLocks noGrp="1"/>
          </p:cNvSpPr>
          <p:nvPr>
            <p:ph idx="1"/>
          </p:nvPr>
        </p:nvSpPr>
        <p:spPr>
          <a:xfrm>
            <a:off x="714023" y="2678288"/>
            <a:ext cx="10515600" cy="3897490"/>
          </a:xfrm>
        </p:spPr>
        <p:txBody>
          <a:bodyPr/>
          <a:lstStyle/>
          <a:p>
            <a:r>
              <a:rPr lang="en-US" sz="4000" dirty="0"/>
              <a:t>Genesis 47:24 – Joseph implemented a 20% tribute</a:t>
            </a:r>
          </a:p>
          <a:p>
            <a:r>
              <a:rPr lang="en-US" sz="4000" dirty="0"/>
              <a:t>Leviticus 27:30 – The Tithe is Holy</a:t>
            </a:r>
          </a:p>
          <a:p>
            <a:r>
              <a:rPr lang="en-US" sz="4000" dirty="0"/>
              <a:t>Psalm 24:1 – All Belongs to God</a:t>
            </a:r>
          </a:p>
          <a:p>
            <a:r>
              <a:rPr lang="en-US" sz="4000" dirty="0"/>
              <a:t>Psalm 50:10-12 – All Belongs to God</a:t>
            </a:r>
          </a:p>
        </p:txBody>
      </p:sp>
      <p:sp>
        <p:nvSpPr>
          <p:cNvPr id="4" name="Rectangle 3">
            <a:extLst>
              <a:ext uri="{FF2B5EF4-FFF2-40B4-BE49-F238E27FC236}">
                <a16:creationId xmlns:a16="http://schemas.microsoft.com/office/drawing/2014/main" id="{7D80F27F-7C13-2340-AA0A-3E88190B8E1B}"/>
              </a:ext>
            </a:extLst>
          </p:cNvPr>
          <p:cNvSpPr/>
          <p:nvPr/>
        </p:nvSpPr>
        <p:spPr>
          <a:xfrm>
            <a:off x="6251635" y="2196066"/>
            <a:ext cx="3897605" cy="369332"/>
          </a:xfrm>
          <a:prstGeom prst="rect">
            <a:avLst/>
          </a:prstGeom>
        </p:spPr>
        <p:txBody>
          <a:bodyPr wrap="none">
            <a:spAutoFit/>
          </a:bodyPr>
          <a:lstStyle/>
          <a:p>
            <a:r>
              <a:rPr lang="en-US" dirty="0"/>
              <a:t>Photo by </a:t>
            </a:r>
            <a:r>
              <a:rPr lang="en-US" dirty="0">
                <a:hlinkClick r:id="rId2"/>
              </a:rPr>
              <a:t>British Library</a:t>
            </a:r>
            <a:r>
              <a:rPr lang="en-US" dirty="0"/>
              <a:t> on </a:t>
            </a:r>
            <a:r>
              <a:rPr lang="en-US" dirty="0">
                <a:hlinkClick r:id="rId3"/>
              </a:rPr>
              <a:t>Unsplash</a:t>
            </a:r>
            <a:endParaRPr lang="en-US" dirty="0"/>
          </a:p>
        </p:txBody>
      </p:sp>
      <p:pic>
        <p:nvPicPr>
          <p:cNvPr id="6" name="Picture 5" descr="A picture containing text&#10;&#10;Description automatically generated">
            <a:extLst>
              <a:ext uri="{FF2B5EF4-FFF2-40B4-BE49-F238E27FC236}">
                <a16:creationId xmlns:a16="http://schemas.microsoft.com/office/drawing/2014/main" id="{B3484F33-1AEE-4448-87CE-C36D1B60289E}"/>
              </a:ext>
            </a:extLst>
          </p:cNvPr>
          <p:cNvPicPr>
            <a:picLocks noChangeAspect="1"/>
          </p:cNvPicPr>
          <p:nvPr/>
        </p:nvPicPr>
        <p:blipFill>
          <a:blip r:embed="rId4"/>
          <a:stretch>
            <a:fillRect/>
          </a:stretch>
        </p:blipFill>
        <p:spPr>
          <a:xfrm>
            <a:off x="6251635" y="208932"/>
            <a:ext cx="5794964" cy="1975556"/>
          </a:xfrm>
          <a:prstGeom prst="rect">
            <a:avLst/>
          </a:prstGeom>
        </p:spPr>
      </p:pic>
    </p:spTree>
    <p:extLst>
      <p:ext uri="{BB962C8B-B14F-4D97-AF65-F5344CB8AC3E}">
        <p14:creationId xmlns:p14="http://schemas.microsoft.com/office/powerpoint/2010/main" val="15271886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579A6-EC03-DA49-B829-819DE4CAA236}"/>
              </a:ext>
            </a:extLst>
          </p:cNvPr>
          <p:cNvSpPr>
            <a:spLocks noGrp="1"/>
          </p:cNvSpPr>
          <p:nvPr>
            <p:ph type="title"/>
          </p:nvPr>
        </p:nvSpPr>
        <p:spPr/>
        <p:txBody>
          <a:bodyPr/>
          <a:lstStyle/>
          <a:p>
            <a:r>
              <a:rPr lang="en-US" dirty="0">
                <a:latin typeface="+mn-lt"/>
              </a:rPr>
              <a:t>Ancient Practice (continued)</a:t>
            </a:r>
          </a:p>
        </p:txBody>
      </p:sp>
      <p:sp>
        <p:nvSpPr>
          <p:cNvPr id="3" name="Content Placeholder 2">
            <a:extLst>
              <a:ext uri="{FF2B5EF4-FFF2-40B4-BE49-F238E27FC236}">
                <a16:creationId xmlns:a16="http://schemas.microsoft.com/office/drawing/2014/main" id="{547F05FC-B914-F641-BAD5-06B8AC366F82}"/>
              </a:ext>
            </a:extLst>
          </p:cNvPr>
          <p:cNvSpPr>
            <a:spLocks noGrp="1"/>
          </p:cNvSpPr>
          <p:nvPr>
            <p:ph idx="1"/>
          </p:nvPr>
        </p:nvSpPr>
        <p:spPr>
          <a:xfrm>
            <a:off x="838200" y="1780821"/>
            <a:ext cx="8294511" cy="3953934"/>
          </a:xfrm>
        </p:spPr>
        <p:txBody>
          <a:bodyPr/>
          <a:lstStyle/>
          <a:p>
            <a:r>
              <a:rPr lang="en-US" sz="3600" dirty="0"/>
              <a:t>Tight Fists or Open Hands? : Wealth and Poverty in Old Testament Law, page 209</a:t>
            </a:r>
          </a:p>
          <a:p>
            <a:pPr marL="914400" lvl="2" indent="0">
              <a:buNone/>
            </a:pPr>
            <a:r>
              <a:rPr lang="en-US" sz="3600" dirty="0">
                <a:latin typeface="+mj-lt"/>
              </a:rPr>
              <a:t>“None of the extant laws (in the Ancient Near East) deal with tithing, though other documents show that it was a widespread practice in the ancient Near East.”</a:t>
            </a:r>
          </a:p>
          <a:p>
            <a:endParaRPr lang="en-US" dirty="0"/>
          </a:p>
          <a:p>
            <a:endParaRPr lang="en-US" dirty="0"/>
          </a:p>
        </p:txBody>
      </p:sp>
      <p:pic>
        <p:nvPicPr>
          <p:cNvPr id="1026" name="Picture 2">
            <a:extLst>
              <a:ext uri="{FF2B5EF4-FFF2-40B4-BE49-F238E27FC236}">
                <a16:creationId xmlns:a16="http://schemas.microsoft.com/office/drawing/2014/main" id="{9DDC84E4-0795-2948-884D-9693975DF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191" y="365125"/>
            <a:ext cx="2323604" cy="3481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173140-07D6-4840-8F45-4B9E18665282}"/>
              </a:ext>
            </a:extLst>
          </p:cNvPr>
          <p:cNvSpPr txBox="1"/>
          <p:nvPr/>
        </p:nvSpPr>
        <p:spPr>
          <a:xfrm>
            <a:off x="1061155" y="5908100"/>
            <a:ext cx="3724096" cy="646331"/>
          </a:xfrm>
          <a:prstGeom prst="rect">
            <a:avLst/>
          </a:prstGeom>
          <a:noFill/>
        </p:spPr>
        <p:txBody>
          <a:bodyPr wrap="none" rtlCol="0">
            <a:spAutoFit/>
          </a:bodyPr>
          <a:lstStyle/>
          <a:p>
            <a:pPr marL="457200" indent="-457200">
              <a:buFont typeface="Arial" panose="020B0604020202020204" pitchFamily="34" charset="0"/>
              <a:buChar char="•"/>
            </a:pPr>
            <a:r>
              <a:rPr lang="en-US" sz="3600" dirty="0">
                <a:latin typeface="+mj-lt"/>
              </a:rPr>
              <a:t>Genesis 14:18-20</a:t>
            </a:r>
          </a:p>
        </p:txBody>
      </p:sp>
    </p:spTree>
    <p:extLst>
      <p:ext uri="{BB962C8B-B14F-4D97-AF65-F5344CB8AC3E}">
        <p14:creationId xmlns:p14="http://schemas.microsoft.com/office/powerpoint/2010/main" val="24841705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OT2017">
  <a:themeElements>
    <a:clrScheme name="FOT2017 2">
      <a:dk1>
        <a:srgbClr val="000000"/>
      </a:dk1>
      <a:lt1>
        <a:srgbClr val="FFFFFF"/>
      </a:lt1>
      <a:dk2>
        <a:srgbClr val="1F497D"/>
      </a:dk2>
      <a:lt2>
        <a:srgbClr val="EEECE1"/>
      </a:lt2>
      <a:accent1>
        <a:srgbClr val="1A4F95"/>
      </a:accent1>
      <a:accent2>
        <a:srgbClr val="8EC3FF"/>
      </a:accent2>
      <a:accent3>
        <a:srgbClr val="A92619"/>
      </a:accent3>
      <a:accent4>
        <a:srgbClr val="C1C1C1"/>
      </a:accent4>
      <a:accent5>
        <a:srgbClr val="0E2849"/>
      </a:accent5>
      <a:accent6>
        <a:srgbClr val="FEDF68"/>
      </a:accent6>
      <a:hlink>
        <a:srgbClr val="AF2C1E"/>
      </a:hlink>
      <a:folHlink>
        <a:srgbClr val="436B46"/>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T2017" id="{C1CD84C0-41CA-064E-8DD9-42A1AA3B9878}" vid="{1D19F884-5798-EE4B-8B16-763D4081CAD8}"/>
    </a:ext>
  </a:extLst>
</a:theme>
</file>

<file path=docProps/app.xml><?xml version="1.0" encoding="utf-8"?>
<Properties xmlns="http://schemas.openxmlformats.org/officeDocument/2006/extended-properties" xmlns:vt="http://schemas.openxmlformats.org/officeDocument/2006/docPropsVTypes">
  <TotalTime>395</TotalTime>
  <Words>1293</Words>
  <Application>Microsoft Macintosh PowerPoint</Application>
  <PresentationFormat>Widescreen</PresentationFormat>
  <Paragraphs>127</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Garamond</vt:lpstr>
      <vt:lpstr>Trebuchet MS</vt:lpstr>
      <vt:lpstr>FOT2017</vt:lpstr>
      <vt:lpstr>PowerPoint Presentation</vt:lpstr>
      <vt:lpstr>The Face of Tithing</vt:lpstr>
      <vt:lpstr>Three Points</vt:lpstr>
      <vt:lpstr>Mainstream Protestant Teaching on Tithing</vt:lpstr>
      <vt:lpstr>Mainstream Protestant Teaching - Tithing (cont.)</vt:lpstr>
      <vt:lpstr>Mainstream Protestant Teaching - Tithing (cont.)</vt:lpstr>
      <vt:lpstr>Mainstream Protestant Teaching on Tithing (cont.)</vt:lpstr>
      <vt:lpstr>Tithing is an Ancient Practice?</vt:lpstr>
      <vt:lpstr>Ancient Practice (continued)</vt:lpstr>
      <vt:lpstr>PowerPoint Presentation</vt:lpstr>
      <vt:lpstr>Westminster Dictionary of the Bible, 1944, page 610</vt:lpstr>
      <vt:lpstr>One or Three Tithes?</vt:lpstr>
      <vt:lpstr>The Tithe of Leviticus 27:30-33  &amp; Numbers 18:21-24</vt:lpstr>
      <vt:lpstr>The Tithe of  Deuteronomy 14:22-27</vt:lpstr>
      <vt:lpstr>The Place that God Chooses</vt:lpstr>
      <vt:lpstr>The Tithe of  Deuteronomy 14:28-29</vt:lpstr>
      <vt:lpstr>One or Three Tithes?  A Key Source on Jewish Practices in the 1st Century A.D.</vt:lpstr>
      <vt:lpstr>One or Three Tithes?  A Key Source on Jewish Practices in the 1st Century A.D.</vt:lpstr>
      <vt:lpstr>PowerPoint Presentation</vt:lpstr>
      <vt:lpstr>Tithing Commanded for Christians Today</vt:lpstr>
      <vt:lpstr>To Whom Do We Tithe?</vt:lpstr>
      <vt:lpstr>Why do we tithe as Christians?</vt:lpstr>
      <vt:lpstr>Ministers in the House of God</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Pebworth</dc:creator>
  <cp:lastModifiedBy>Tim Pebworth</cp:lastModifiedBy>
  <cp:revision>25</cp:revision>
  <dcterms:created xsi:type="dcterms:W3CDTF">2020-12-05T04:14:54Z</dcterms:created>
  <dcterms:modified xsi:type="dcterms:W3CDTF">2020-12-09T07:11:54Z</dcterms:modified>
</cp:coreProperties>
</file>